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79" r:id="rId3"/>
  </p:sldMasterIdLst>
  <p:notesMasterIdLst>
    <p:notesMasterId r:id="rId33"/>
  </p:notesMasterIdLst>
  <p:sldIdLst>
    <p:sldId id="264" r:id="rId4"/>
    <p:sldId id="334" r:id="rId5"/>
    <p:sldId id="331" r:id="rId6"/>
    <p:sldId id="310" r:id="rId7"/>
    <p:sldId id="311" r:id="rId8"/>
    <p:sldId id="303" r:id="rId9"/>
    <p:sldId id="304" r:id="rId10"/>
    <p:sldId id="315" r:id="rId11"/>
    <p:sldId id="271" r:id="rId12"/>
    <p:sldId id="332" r:id="rId13"/>
    <p:sldId id="302" r:id="rId14"/>
    <p:sldId id="288" r:id="rId15"/>
    <p:sldId id="301" r:id="rId16"/>
    <p:sldId id="292" r:id="rId17"/>
    <p:sldId id="294" r:id="rId18"/>
    <p:sldId id="333" r:id="rId19"/>
    <p:sldId id="295" r:id="rId20"/>
    <p:sldId id="291" r:id="rId21"/>
    <p:sldId id="298" r:id="rId22"/>
    <p:sldId id="335" r:id="rId23"/>
    <p:sldId id="336" r:id="rId24"/>
    <p:sldId id="337" r:id="rId25"/>
    <p:sldId id="339" r:id="rId26"/>
    <p:sldId id="340" r:id="rId27"/>
    <p:sldId id="297" r:id="rId28"/>
    <p:sldId id="308" r:id="rId29"/>
    <p:sldId id="309" r:id="rId30"/>
    <p:sldId id="338" r:id="rId31"/>
    <p:sldId id="268"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y Northrop" initials="AN"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8497"/>
    <a:srgbClr val="A76D05"/>
    <a:srgbClr val="90A7CC"/>
    <a:srgbClr val="5074AE"/>
    <a:srgbClr val="764D04"/>
    <a:srgbClr val="D4ECBA"/>
    <a:srgbClr val="708444"/>
    <a:srgbClr val="839A50"/>
    <a:srgbClr val="E9EFF7"/>
    <a:srgbClr val="D5E1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22" autoAdjust="0"/>
    <p:restoredTop sz="83267" autoAdjust="0"/>
  </p:normalViewPr>
  <p:slideViewPr>
    <p:cSldViewPr>
      <p:cViewPr varScale="1">
        <p:scale>
          <a:sx n="86" d="100"/>
          <a:sy n="86" d="100"/>
        </p:scale>
        <p:origin x="-54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05E5CE-C4E0-457F-A302-4F256B6DFC24}" type="datetimeFigureOut">
              <a:rPr lang="en-GB" smtClean="0"/>
              <a:pPr/>
              <a:t>05/11/2013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063A16-AB2D-42D7-AAB6-30B3AC4DCBB1}" type="slidenum">
              <a:rPr lang="en-GB" smtClean="0"/>
              <a:pPr/>
              <a:t>‹#›</a:t>
            </a:fld>
            <a:endParaRPr lang="en-GB"/>
          </a:p>
        </p:txBody>
      </p:sp>
    </p:spTree>
    <p:extLst>
      <p:ext uri="{BB962C8B-B14F-4D97-AF65-F5344CB8AC3E}">
        <p14:creationId xmlns:p14="http://schemas.microsoft.com/office/powerpoint/2010/main" val="2842776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rgbClr val="FF0000"/>
                </a:solidFill>
              </a:rPr>
              <a:t>* Test Case use needs official approval from EC / Copernicus Unit to be integrated!</a:t>
            </a:r>
            <a:endParaRPr lang="en-GB" dirty="0">
              <a:solidFill>
                <a:srgbClr val="FF0000"/>
              </a:solidFill>
            </a:endParaRPr>
          </a:p>
        </p:txBody>
      </p:sp>
      <p:sp>
        <p:nvSpPr>
          <p:cNvPr id="4" name="Slide Number Placeholder 3"/>
          <p:cNvSpPr>
            <a:spLocks noGrp="1"/>
          </p:cNvSpPr>
          <p:nvPr>
            <p:ph type="sldNum" sz="quarter" idx="10"/>
          </p:nvPr>
        </p:nvSpPr>
        <p:spPr/>
        <p:txBody>
          <a:bodyPr/>
          <a:lstStyle/>
          <a:p>
            <a:fld id="{32063A16-AB2D-42D7-AAB6-30B3AC4DCBB1}" type="slidenum">
              <a:rPr lang="en-GB" smtClean="0"/>
              <a:pPr/>
              <a:t>2</a:t>
            </a:fld>
            <a:endParaRPr lang="en-GB"/>
          </a:p>
        </p:txBody>
      </p:sp>
    </p:spTree>
    <p:extLst>
      <p:ext uri="{BB962C8B-B14F-4D97-AF65-F5344CB8AC3E}">
        <p14:creationId xmlns:p14="http://schemas.microsoft.com/office/powerpoint/2010/main" val="3351801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latin typeface="Algerian" pitchFamily="82" charset="0"/>
              <a:cs typeface="Aharoni" pitchFamily="2" charset="-79"/>
            </a:endParaRPr>
          </a:p>
        </p:txBody>
      </p:sp>
      <p:sp>
        <p:nvSpPr>
          <p:cNvPr id="4" name="Slide Number Placeholder 3"/>
          <p:cNvSpPr>
            <a:spLocks noGrp="1"/>
          </p:cNvSpPr>
          <p:nvPr>
            <p:ph type="sldNum" sz="quarter" idx="10"/>
          </p:nvPr>
        </p:nvSpPr>
        <p:spPr/>
        <p:txBody>
          <a:bodyPr/>
          <a:lstStyle/>
          <a:p>
            <a:fld id="{32063A16-AB2D-42D7-AAB6-30B3AC4DCBB1}" type="slidenum">
              <a:rPr lang="en-GB" smtClean="0"/>
              <a:pPr/>
              <a:t>23</a:t>
            </a:fld>
            <a:endParaRPr lang="en-GB"/>
          </a:p>
        </p:txBody>
      </p:sp>
    </p:spTree>
    <p:extLst>
      <p:ext uri="{BB962C8B-B14F-4D97-AF65-F5344CB8AC3E}">
        <p14:creationId xmlns:p14="http://schemas.microsoft.com/office/powerpoint/2010/main" val="1533253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latin typeface="Algerian" pitchFamily="82" charset="0"/>
              <a:cs typeface="Aharoni" pitchFamily="2" charset="-79"/>
            </a:endParaRPr>
          </a:p>
        </p:txBody>
      </p:sp>
      <p:sp>
        <p:nvSpPr>
          <p:cNvPr id="4" name="Slide Number Placeholder 3"/>
          <p:cNvSpPr>
            <a:spLocks noGrp="1"/>
          </p:cNvSpPr>
          <p:nvPr>
            <p:ph type="sldNum" sz="quarter" idx="10"/>
          </p:nvPr>
        </p:nvSpPr>
        <p:spPr/>
        <p:txBody>
          <a:bodyPr/>
          <a:lstStyle/>
          <a:p>
            <a:fld id="{32063A16-AB2D-42D7-AAB6-30B3AC4DCBB1}" type="slidenum">
              <a:rPr lang="en-GB" smtClean="0"/>
              <a:pPr/>
              <a:t>24</a:t>
            </a:fld>
            <a:endParaRPr lang="en-GB"/>
          </a:p>
        </p:txBody>
      </p:sp>
    </p:spTree>
    <p:extLst>
      <p:ext uri="{BB962C8B-B14F-4D97-AF65-F5344CB8AC3E}">
        <p14:creationId xmlns:p14="http://schemas.microsoft.com/office/powerpoint/2010/main" val="1533253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&gt;100.000</a:t>
            </a:r>
            <a:r>
              <a:rPr lang="de-DE" baseline="0" dirty="0" smtClean="0"/>
              <a:t> </a:t>
            </a:r>
            <a:r>
              <a:rPr lang="de-DE" baseline="0" dirty="0" err="1" smtClean="0"/>
              <a:t>inhabitants</a:t>
            </a:r>
            <a:r>
              <a:rPr lang="de-DE" baseline="0" dirty="0" smtClean="0"/>
              <a:t> </a:t>
            </a:r>
            <a:r>
              <a:rPr lang="de-DE" baseline="0" dirty="0" err="1" smtClean="0"/>
              <a:t>first</a:t>
            </a:r>
            <a:r>
              <a:rPr lang="de-DE" baseline="0" dirty="0" smtClean="0"/>
              <a:t> </a:t>
            </a:r>
            <a:r>
              <a:rPr lang="de-DE" baseline="0" dirty="0" err="1" smtClean="0"/>
              <a:t>version</a:t>
            </a:r>
            <a:r>
              <a:rPr lang="de-DE" baseline="0" dirty="0" smtClean="0"/>
              <a:t> </a:t>
            </a:r>
            <a:r>
              <a:rPr lang="de-DE" baseline="0" dirty="0" err="1" smtClean="0"/>
              <a:t>now</a:t>
            </a:r>
            <a:r>
              <a:rPr lang="de-DE" baseline="0" dirty="0" smtClean="0"/>
              <a:t> &lt;100.000 </a:t>
            </a:r>
            <a:r>
              <a:rPr lang="de-DE" baseline="0" dirty="0" err="1" smtClean="0"/>
              <a:t>added</a:t>
            </a:r>
            <a:r>
              <a:rPr lang="de-DE" baseline="0" dirty="0" smtClean="0"/>
              <a:t> </a:t>
            </a:r>
            <a:r>
              <a:rPr lang="de-DE" baseline="0" dirty="0" err="1" smtClean="0"/>
              <a:t>since</a:t>
            </a:r>
            <a:r>
              <a:rPr lang="de-DE" baseline="0" dirty="0" smtClean="0"/>
              <a:t> 2013</a:t>
            </a:r>
            <a:endParaRPr lang="de-DE" dirty="0"/>
          </a:p>
        </p:txBody>
      </p:sp>
      <p:sp>
        <p:nvSpPr>
          <p:cNvPr id="4" name="Foliennummernplatzhalter 3"/>
          <p:cNvSpPr>
            <a:spLocks noGrp="1"/>
          </p:cNvSpPr>
          <p:nvPr>
            <p:ph type="sldNum" sz="quarter" idx="10"/>
          </p:nvPr>
        </p:nvSpPr>
        <p:spPr/>
        <p:txBody>
          <a:bodyPr/>
          <a:lstStyle/>
          <a:p>
            <a:fld id="{32063A16-AB2D-42D7-AAB6-30B3AC4DCBB1}" type="slidenum">
              <a:rPr lang="en-GB" smtClean="0"/>
              <a:pPr/>
              <a:t>26</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Different MMU in </a:t>
            </a:r>
            <a:r>
              <a:rPr lang="de-DE" dirty="0" err="1" smtClean="0"/>
              <a:t>city</a:t>
            </a:r>
            <a:r>
              <a:rPr lang="de-DE" baseline="0" dirty="0" smtClean="0"/>
              <a:t> </a:t>
            </a:r>
            <a:r>
              <a:rPr lang="de-DE" baseline="0" dirty="0" err="1" smtClean="0"/>
              <a:t>centre</a:t>
            </a:r>
            <a:r>
              <a:rPr lang="de-DE" baseline="0" dirty="0" smtClean="0"/>
              <a:t> (</a:t>
            </a:r>
            <a:r>
              <a:rPr lang="de-DE" baseline="0" dirty="0" err="1" smtClean="0"/>
              <a:t>imperv</a:t>
            </a:r>
            <a:r>
              <a:rPr lang="de-DE" baseline="0" dirty="0" smtClean="0"/>
              <a:t>.) </a:t>
            </a:r>
            <a:r>
              <a:rPr lang="de-DE" baseline="0" dirty="0" err="1" smtClean="0"/>
              <a:t>and</a:t>
            </a:r>
            <a:r>
              <a:rPr lang="de-DE" baseline="0" dirty="0" smtClean="0"/>
              <a:t> outside </a:t>
            </a:r>
            <a:r>
              <a:rPr lang="de-DE" baseline="0" dirty="0" err="1" smtClean="0"/>
              <a:t>city</a:t>
            </a:r>
            <a:r>
              <a:rPr lang="de-DE" baseline="0" dirty="0" smtClean="0"/>
              <a:t> </a:t>
            </a:r>
            <a:endParaRPr lang="de-DE" dirty="0"/>
          </a:p>
        </p:txBody>
      </p:sp>
      <p:sp>
        <p:nvSpPr>
          <p:cNvPr id="4" name="Foliennummernplatzhalter 3"/>
          <p:cNvSpPr>
            <a:spLocks noGrp="1"/>
          </p:cNvSpPr>
          <p:nvPr>
            <p:ph type="sldNum" sz="quarter" idx="10"/>
          </p:nvPr>
        </p:nvSpPr>
        <p:spPr/>
        <p:txBody>
          <a:bodyPr/>
          <a:lstStyle/>
          <a:p>
            <a:fld id="{32063A16-AB2D-42D7-AAB6-30B3AC4DCBB1}" type="slidenum">
              <a:rPr lang="en-GB" smtClean="0"/>
              <a:pPr/>
              <a:t>27</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Different MMU in </a:t>
            </a:r>
            <a:r>
              <a:rPr lang="de-DE" dirty="0" err="1" smtClean="0"/>
              <a:t>city</a:t>
            </a:r>
            <a:r>
              <a:rPr lang="de-DE" baseline="0" dirty="0" smtClean="0"/>
              <a:t> </a:t>
            </a:r>
            <a:r>
              <a:rPr lang="de-DE" baseline="0" dirty="0" err="1" smtClean="0"/>
              <a:t>centre</a:t>
            </a:r>
            <a:r>
              <a:rPr lang="de-DE" baseline="0" dirty="0" smtClean="0"/>
              <a:t> (</a:t>
            </a:r>
            <a:r>
              <a:rPr lang="de-DE" baseline="0" dirty="0" err="1" smtClean="0"/>
              <a:t>imperv</a:t>
            </a:r>
            <a:r>
              <a:rPr lang="de-DE" baseline="0" dirty="0" smtClean="0"/>
              <a:t>.) </a:t>
            </a:r>
            <a:r>
              <a:rPr lang="de-DE" baseline="0" dirty="0" err="1" smtClean="0"/>
              <a:t>and</a:t>
            </a:r>
            <a:r>
              <a:rPr lang="de-DE" baseline="0" dirty="0" smtClean="0"/>
              <a:t> outside </a:t>
            </a:r>
            <a:r>
              <a:rPr lang="de-DE" baseline="0" dirty="0" err="1" smtClean="0"/>
              <a:t>city</a:t>
            </a:r>
            <a:r>
              <a:rPr lang="de-DE" baseline="0" dirty="0" smtClean="0"/>
              <a:t> </a:t>
            </a:r>
            <a:endParaRPr lang="de-DE" dirty="0"/>
          </a:p>
        </p:txBody>
      </p:sp>
      <p:sp>
        <p:nvSpPr>
          <p:cNvPr id="4" name="Foliennummernplatzhalter 3"/>
          <p:cNvSpPr>
            <a:spLocks noGrp="1"/>
          </p:cNvSpPr>
          <p:nvPr>
            <p:ph type="sldNum" sz="quarter" idx="10"/>
          </p:nvPr>
        </p:nvSpPr>
        <p:spPr/>
        <p:txBody>
          <a:bodyPr/>
          <a:lstStyle/>
          <a:p>
            <a:fld id="{32063A16-AB2D-42D7-AAB6-30B3AC4DCBB1}" type="slidenum">
              <a:rPr lang="en-GB" smtClean="0"/>
              <a:pPr/>
              <a:t>28</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Feedback</a:t>
            </a:r>
            <a:r>
              <a:rPr lang="en-GB" baseline="0" dirty="0" smtClean="0"/>
              <a:t> forms will be distributed and people will be encouraged to complete them in this time.</a:t>
            </a:r>
          </a:p>
          <a:p>
            <a:endParaRPr lang="en-GB" baseline="0" dirty="0" smtClean="0"/>
          </a:p>
          <a:p>
            <a:r>
              <a:rPr lang="en-GB" baseline="0" dirty="0" smtClean="0"/>
              <a:t>Open floor up to questions. </a:t>
            </a:r>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29</a:t>
            </a:fld>
            <a:endParaRPr lang="en-GB"/>
          </a:p>
        </p:txBody>
      </p:sp>
    </p:spTree>
    <p:extLst>
      <p:ext uri="{BB962C8B-B14F-4D97-AF65-F5344CB8AC3E}">
        <p14:creationId xmlns:p14="http://schemas.microsoft.com/office/powerpoint/2010/main" val="3620714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rgbClr val="FF0000"/>
                </a:solidFill>
              </a:rPr>
              <a:t>* Test Case use needs official approval from EC / Copernicus Unit to be integrated!</a:t>
            </a:r>
            <a:endParaRPr lang="en-GB" dirty="0">
              <a:solidFill>
                <a:srgbClr val="FF0000"/>
              </a:solidFill>
            </a:endParaRPr>
          </a:p>
        </p:txBody>
      </p:sp>
      <p:sp>
        <p:nvSpPr>
          <p:cNvPr id="4" name="Slide Number Placeholder 3"/>
          <p:cNvSpPr>
            <a:spLocks noGrp="1"/>
          </p:cNvSpPr>
          <p:nvPr>
            <p:ph type="sldNum" sz="quarter" idx="10"/>
          </p:nvPr>
        </p:nvSpPr>
        <p:spPr/>
        <p:txBody>
          <a:bodyPr/>
          <a:lstStyle/>
          <a:p>
            <a:fld id="{32063A16-AB2D-42D7-AAB6-30B3AC4DCBB1}" type="slidenum">
              <a:rPr lang="en-GB" smtClean="0"/>
              <a:pPr/>
              <a:t>3</a:t>
            </a:fld>
            <a:endParaRPr lang="en-GB"/>
          </a:p>
        </p:txBody>
      </p:sp>
    </p:spTree>
    <p:extLst>
      <p:ext uri="{BB962C8B-B14F-4D97-AF65-F5344CB8AC3E}">
        <p14:creationId xmlns:p14="http://schemas.microsoft.com/office/powerpoint/2010/main" val="3351801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rgbClr val="FF0000"/>
                </a:solidFill>
              </a:rPr>
              <a:t>Presentation focused on LAND domain and to be tailored according to introduction of day 1 to not duplicate info.</a:t>
            </a:r>
            <a:endParaRPr lang="en-GB" dirty="0">
              <a:solidFill>
                <a:srgbClr val="FF0000"/>
              </a:solidFill>
            </a:endParaRPr>
          </a:p>
        </p:txBody>
      </p:sp>
      <p:sp>
        <p:nvSpPr>
          <p:cNvPr id="4" name="Slide Number Placeholder 3"/>
          <p:cNvSpPr>
            <a:spLocks noGrp="1"/>
          </p:cNvSpPr>
          <p:nvPr>
            <p:ph type="sldNum" sz="quarter" idx="10"/>
          </p:nvPr>
        </p:nvSpPr>
        <p:spPr/>
        <p:txBody>
          <a:bodyPr/>
          <a:lstStyle/>
          <a:p>
            <a:fld id="{32063A16-AB2D-42D7-AAB6-30B3AC4DCBB1}" type="slidenum">
              <a:rPr lang="en-GB" smtClean="0"/>
              <a:pPr/>
              <a:t>4</a:t>
            </a:fld>
            <a:endParaRPr lang="en-GB"/>
          </a:p>
        </p:txBody>
      </p:sp>
    </p:spTree>
    <p:extLst>
      <p:ext uri="{BB962C8B-B14F-4D97-AF65-F5344CB8AC3E}">
        <p14:creationId xmlns:p14="http://schemas.microsoft.com/office/powerpoint/2010/main" val="3351801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rgbClr val="FF0000"/>
                </a:solidFill>
              </a:rPr>
              <a:t>Presentation focused on LAND domain + Sentinels to be tailored according to introduction of day 1 to not duplicate info.</a:t>
            </a:r>
            <a:endParaRPr lang="en-GB" dirty="0">
              <a:solidFill>
                <a:srgbClr val="FF0000"/>
              </a:solidFill>
            </a:endParaRPr>
          </a:p>
        </p:txBody>
      </p:sp>
      <p:sp>
        <p:nvSpPr>
          <p:cNvPr id="4" name="Slide Number Placeholder 3"/>
          <p:cNvSpPr>
            <a:spLocks noGrp="1"/>
          </p:cNvSpPr>
          <p:nvPr>
            <p:ph type="sldNum" sz="quarter" idx="10"/>
          </p:nvPr>
        </p:nvSpPr>
        <p:spPr/>
        <p:txBody>
          <a:bodyPr/>
          <a:lstStyle/>
          <a:p>
            <a:fld id="{32063A16-AB2D-42D7-AAB6-30B3AC4DCBB1}" type="slidenum">
              <a:rPr lang="en-GB" smtClean="0"/>
              <a:pPr/>
              <a:t>5</a:t>
            </a:fld>
            <a:endParaRPr lang="en-GB"/>
          </a:p>
        </p:txBody>
      </p:sp>
    </p:spTree>
    <p:extLst>
      <p:ext uri="{BB962C8B-B14F-4D97-AF65-F5344CB8AC3E}">
        <p14:creationId xmlns:p14="http://schemas.microsoft.com/office/powerpoint/2010/main" val="3351801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9</a:t>
            </a:fld>
            <a:endParaRPr lang="en-GB"/>
          </a:p>
        </p:txBody>
      </p:sp>
    </p:spTree>
    <p:extLst>
      <p:ext uri="{BB962C8B-B14F-4D97-AF65-F5344CB8AC3E}">
        <p14:creationId xmlns:p14="http://schemas.microsoft.com/office/powerpoint/2010/main" val="3768156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32063A16-AB2D-42D7-AAB6-30B3AC4DCBB1}" type="slidenum">
              <a:rPr lang="en-GB" smtClean="0"/>
              <a:pPr/>
              <a:t>19</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r"/>
            <a:r>
              <a:rPr lang="de-DE" dirty="0" err="1" smtClean="0"/>
              <a:t>Correct</a:t>
            </a:r>
            <a:r>
              <a:rPr lang="de-DE" smtClean="0"/>
              <a:t> Image </a:t>
            </a:r>
            <a:endParaRPr lang="de-DE"/>
          </a:p>
        </p:txBody>
      </p:sp>
      <p:sp>
        <p:nvSpPr>
          <p:cNvPr id="4" name="Foliennummernplatzhalter 3"/>
          <p:cNvSpPr>
            <a:spLocks noGrp="1"/>
          </p:cNvSpPr>
          <p:nvPr>
            <p:ph type="sldNum" sz="quarter" idx="10"/>
          </p:nvPr>
        </p:nvSpPr>
        <p:spPr/>
        <p:txBody>
          <a:bodyPr/>
          <a:lstStyle/>
          <a:p>
            <a:fld id="{32063A16-AB2D-42D7-AAB6-30B3AC4DCBB1}" type="slidenum">
              <a:rPr lang="en-GB" smtClean="0"/>
              <a:pPr/>
              <a:t>20</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latin typeface="Algerian" pitchFamily="82" charset="0"/>
              <a:cs typeface="Aharoni" pitchFamily="2" charset="-79"/>
            </a:endParaRPr>
          </a:p>
        </p:txBody>
      </p:sp>
      <p:sp>
        <p:nvSpPr>
          <p:cNvPr id="4" name="Slide Number Placeholder 3"/>
          <p:cNvSpPr>
            <a:spLocks noGrp="1"/>
          </p:cNvSpPr>
          <p:nvPr>
            <p:ph type="sldNum" sz="quarter" idx="10"/>
          </p:nvPr>
        </p:nvSpPr>
        <p:spPr/>
        <p:txBody>
          <a:bodyPr/>
          <a:lstStyle/>
          <a:p>
            <a:fld id="{32063A16-AB2D-42D7-AAB6-30B3AC4DCBB1}" type="slidenum">
              <a:rPr lang="en-GB" smtClean="0"/>
              <a:pPr/>
              <a:t>21</a:t>
            </a:fld>
            <a:endParaRPr lang="en-GB"/>
          </a:p>
        </p:txBody>
      </p:sp>
    </p:spTree>
    <p:extLst>
      <p:ext uri="{BB962C8B-B14F-4D97-AF65-F5344CB8AC3E}">
        <p14:creationId xmlns:p14="http://schemas.microsoft.com/office/powerpoint/2010/main" val="1533253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latin typeface="Algerian" pitchFamily="82" charset="0"/>
              <a:cs typeface="Aharoni" pitchFamily="2" charset="-79"/>
            </a:endParaRPr>
          </a:p>
        </p:txBody>
      </p:sp>
      <p:sp>
        <p:nvSpPr>
          <p:cNvPr id="4" name="Slide Number Placeholder 3"/>
          <p:cNvSpPr>
            <a:spLocks noGrp="1"/>
          </p:cNvSpPr>
          <p:nvPr>
            <p:ph type="sldNum" sz="quarter" idx="10"/>
          </p:nvPr>
        </p:nvSpPr>
        <p:spPr/>
        <p:txBody>
          <a:bodyPr/>
          <a:lstStyle/>
          <a:p>
            <a:fld id="{32063A16-AB2D-42D7-AAB6-30B3AC4DCBB1}" type="slidenum">
              <a:rPr lang="en-GB" smtClean="0"/>
              <a:pPr/>
              <a:t>22</a:t>
            </a:fld>
            <a:endParaRPr lang="en-GB"/>
          </a:p>
        </p:txBody>
      </p:sp>
    </p:spTree>
    <p:extLst>
      <p:ext uri="{BB962C8B-B14F-4D97-AF65-F5344CB8AC3E}">
        <p14:creationId xmlns:p14="http://schemas.microsoft.com/office/powerpoint/2010/main" val="1533253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685800" y="2693988"/>
            <a:ext cx="7772400" cy="1470025"/>
          </a:xfrm>
        </p:spPr>
        <p:txBody>
          <a:bodyPr/>
          <a:lstStyle>
            <a:lvl1pPr>
              <a:defRPr sz="4400"/>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62200" y="304800"/>
            <a:ext cx="6553200" cy="533400"/>
          </a:xfrm>
          <a:prstGeom prst="rect">
            <a:avLst/>
          </a:prstGeom>
        </p:spPr>
        <p:txBody>
          <a:bodyPr/>
          <a:lstStyle>
            <a:lvl1pPr>
              <a:defRPr sz="3600" b="1">
                <a:solidFill>
                  <a:schemeClr val="tx2">
                    <a:lumMod val="50000"/>
                  </a:schemeClr>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295400"/>
            <a:ext cx="8229600" cy="4800600"/>
          </a:xfrm>
          <a:prstGeom prst="rect">
            <a:avLst/>
          </a:prstGeom>
        </p:spPr>
        <p:txBody>
          <a:bodyPr/>
          <a:lstStyle>
            <a:lvl1pPr marL="452438" indent="-431800">
              <a:buSzPct val="90000"/>
              <a:buFontTx/>
              <a:buBlip>
                <a:blip r:embed="rId2"/>
              </a:buBlip>
              <a:defRPr sz="2800">
                <a:solidFill>
                  <a:schemeClr val="tx2">
                    <a:lumMod val="50000"/>
                  </a:schemeClr>
                </a:solidFill>
              </a:defRPr>
            </a:lvl1pPr>
            <a:lvl2pPr marL="893763" indent="-436563">
              <a:buSzPct val="80000"/>
              <a:buFontTx/>
              <a:buBlip>
                <a:blip r:embed="rId2"/>
              </a:buBlip>
              <a:defRPr sz="2400">
                <a:solidFill>
                  <a:schemeClr val="tx2">
                    <a:lumMod val="50000"/>
                  </a:schemeClr>
                </a:solidFill>
              </a:defRPr>
            </a:lvl2pPr>
            <a:lvl3pPr marL="1255713" indent="-341313">
              <a:buSzPct val="85000"/>
              <a:buFontTx/>
              <a:buBlip>
                <a:blip r:embed="rId2"/>
              </a:buBlip>
              <a:defRPr sz="2000">
                <a:solidFill>
                  <a:schemeClr val="tx2">
                    <a:lumMod val="50000"/>
                  </a:schemeClr>
                </a:solidFill>
              </a:defRPr>
            </a:lvl3pPr>
            <a:lvl4pPr marL="1708150" indent="-336550">
              <a:buFontTx/>
              <a:buBlip>
                <a:blip r:embed="rId2"/>
              </a:buBlip>
              <a:defRPr sz="1800">
                <a:solidFill>
                  <a:schemeClr val="tx2">
                    <a:lumMod val="50000"/>
                  </a:schemeClr>
                </a:solidFill>
              </a:defRPr>
            </a:lvl4pPr>
            <a:lvl5pPr marL="2151063" indent="-322263">
              <a:buFontTx/>
              <a:buBlip>
                <a:blip r:embed="rId2"/>
              </a:buBlip>
              <a:defRPr sz="180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393149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95400"/>
            <a:ext cx="4038600" cy="4830763"/>
          </a:xfrm>
          <a:prstGeom prst="rect">
            <a:avLst/>
          </a:prstGeom>
        </p:spPr>
        <p:txBody>
          <a:bodyPr/>
          <a:lstStyle>
            <a:lvl1pPr marL="342900" indent="-342900">
              <a:buSzPct val="90000"/>
              <a:buFontTx/>
              <a:buBlip>
                <a:blip r:embed="rId2"/>
              </a:buBlip>
              <a:defRPr sz="2800">
                <a:solidFill>
                  <a:schemeClr val="tx2">
                    <a:lumMod val="50000"/>
                  </a:schemeClr>
                </a:solidFill>
              </a:defRPr>
            </a:lvl1pPr>
            <a:lvl2pPr marL="742950" indent="-285750">
              <a:buSzPct val="80000"/>
              <a:buFontTx/>
              <a:buBlip>
                <a:blip r:embed="rId2"/>
              </a:buBlip>
              <a:defRPr sz="2400">
                <a:solidFill>
                  <a:schemeClr val="tx2">
                    <a:lumMod val="50000"/>
                  </a:schemeClr>
                </a:solidFill>
              </a:defRPr>
            </a:lvl2pPr>
            <a:lvl3pPr marL="1143000" indent="-228600">
              <a:buSzPct val="85000"/>
              <a:buFontTx/>
              <a:buBlip>
                <a:blip r:embed="rId2"/>
              </a:buBlip>
              <a:defRPr sz="2000">
                <a:solidFill>
                  <a:schemeClr val="tx2">
                    <a:lumMod val="50000"/>
                  </a:schemeClr>
                </a:solidFill>
              </a:defRPr>
            </a:lvl3pPr>
            <a:lvl4pPr marL="1600200" indent="-228600">
              <a:buFontTx/>
              <a:buBlip>
                <a:blip r:embed="rId2"/>
              </a:buBlip>
              <a:defRPr sz="1800">
                <a:solidFill>
                  <a:schemeClr val="tx2">
                    <a:lumMod val="50000"/>
                  </a:schemeClr>
                </a:solidFill>
              </a:defRPr>
            </a:lvl4pPr>
            <a:lvl5pPr marL="2057400" indent="-228600">
              <a:buFontTx/>
              <a:buBlip>
                <a:blip r:embed="rId2"/>
              </a:buBlip>
              <a:defRPr sz="1800">
                <a:solidFill>
                  <a:schemeClr val="tx2">
                    <a:lumMod val="50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295400"/>
            <a:ext cx="4038600" cy="4830763"/>
          </a:xfrm>
          <a:prstGeom prst="rect">
            <a:avLst/>
          </a:prstGeom>
        </p:spPr>
        <p:txBody>
          <a:bodyPr/>
          <a:lstStyle>
            <a:lvl1pPr marL="457200" indent="-457200">
              <a:buFontTx/>
              <a:buBlip>
                <a:blip r:embed="rId2"/>
              </a:buBlip>
              <a:defRPr sz="2800">
                <a:solidFill>
                  <a:schemeClr val="tx2">
                    <a:lumMod val="50000"/>
                  </a:schemeClr>
                </a:solidFill>
              </a:defRPr>
            </a:lvl1pPr>
            <a:lvl2pPr marL="800100" indent="-342900">
              <a:buFontTx/>
              <a:buBlip>
                <a:blip r:embed="rId2"/>
              </a:buBlip>
              <a:defRPr sz="2400">
                <a:solidFill>
                  <a:schemeClr val="tx2">
                    <a:lumMod val="50000"/>
                  </a:schemeClr>
                </a:solidFill>
              </a:defRPr>
            </a:lvl2pPr>
            <a:lvl3pPr marL="1257300" indent="-342900">
              <a:buFontTx/>
              <a:buBlip>
                <a:blip r:embed="rId2"/>
              </a:buBlip>
              <a:defRPr sz="2000">
                <a:solidFill>
                  <a:schemeClr val="tx2">
                    <a:lumMod val="50000"/>
                  </a:schemeClr>
                </a:solidFill>
              </a:defRPr>
            </a:lvl3pPr>
            <a:lvl4pPr marL="1657350" indent="-285750">
              <a:buFontTx/>
              <a:buBlip>
                <a:blip r:embed="rId2"/>
              </a:buBlip>
              <a:defRPr sz="1800">
                <a:solidFill>
                  <a:schemeClr val="tx2">
                    <a:lumMod val="50000"/>
                  </a:schemeClr>
                </a:solidFill>
              </a:defRPr>
            </a:lvl4pPr>
            <a:lvl5pPr marL="2114550" indent="-285750">
              <a:buFontTx/>
              <a:buBlip>
                <a:blip r:embed="rId2"/>
              </a:buBlip>
              <a:defRPr sz="1800">
                <a:solidFill>
                  <a:schemeClr val="tx2">
                    <a:lumMod val="50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Title 1"/>
          <p:cNvSpPr>
            <a:spLocks noGrp="1"/>
          </p:cNvSpPr>
          <p:nvPr>
            <p:ph type="title"/>
          </p:nvPr>
        </p:nvSpPr>
        <p:spPr>
          <a:xfrm>
            <a:off x="2362200" y="304800"/>
            <a:ext cx="6553200" cy="533400"/>
          </a:xfrm>
          <a:prstGeom prst="rect">
            <a:avLst/>
          </a:prstGeom>
        </p:spPr>
        <p:txBody>
          <a:bodyPr/>
          <a:lstStyle>
            <a:lvl1pPr>
              <a:defRPr sz="3600" b="1">
                <a:solidFill>
                  <a:schemeClr val="tx2">
                    <a:lumMod val="50000"/>
                  </a:schemeClr>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22283123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2362200" y="304800"/>
            <a:ext cx="6553200" cy="533400"/>
          </a:xfrm>
          <a:prstGeom prst="rect">
            <a:avLst/>
          </a:prstGeom>
        </p:spPr>
        <p:txBody>
          <a:bodyPr/>
          <a:lstStyle>
            <a:lvl1pPr>
              <a:defRPr sz="3600" b="1">
                <a:solidFill>
                  <a:schemeClr val="tx2">
                    <a:lumMod val="50000"/>
                  </a:schemeClr>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21278287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438400" y="1371600"/>
            <a:ext cx="6096000" cy="4724400"/>
          </a:xfrm>
          <a:prstGeom prst="rect">
            <a:avLst/>
          </a:prstGeo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9" name="Content Placeholder 2"/>
          <p:cNvSpPr>
            <a:spLocks noGrp="1"/>
          </p:cNvSpPr>
          <p:nvPr>
            <p:ph sz="half" idx="10"/>
          </p:nvPr>
        </p:nvSpPr>
        <p:spPr>
          <a:xfrm>
            <a:off x="457200" y="2514600"/>
            <a:ext cx="1828800" cy="3581400"/>
          </a:xfrm>
          <a:prstGeom prst="rect">
            <a:avLst/>
          </a:prstGeom>
        </p:spPr>
        <p:txBody>
          <a:bodyPr/>
          <a:lstStyle>
            <a:lvl1pPr marL="0" indent="0">
              <a:buSzPct val="90000"/>
              <a:buFontTx/>
              <a:buNone/>
              <a:defRPr sz="2800" baseline="0">
                <a:solidFill>
                  <a:schemeClr val="tx2">
                    <a:lumMod val="50000"/>
                  </a:schemeClr>
                </a:solidFill>
              </a:defRPr>
            </a:lvl1pPr>
            <a:lvl2pPr marL="742950" indent="-285750">
              <a:buSzPct val="80000"/>
              <a:buFontTx/>
              <a:buBlip>
                <a:blip r:embed="rId2"/>
              </a:buBlip>
              <a:defRPr sz="2400">
                <a:solidFill>
                  <a:schemeClr val="tx2">
                    <a:lumMod val="50000"/>
                  </a:schemeClr>
                </a:solidFill>
              </a:defRPr>
            </a:lvl2pPr>
            <a:lvl3pPr marL="1143000" indent="-228600">
              <a:buSzPct val="85000"/>
              <a:buFontTx/>
              <a:buBlip>
                <a:blip r:embed="rId2"/>
              </a:buBlip>
              <a:defRPr sz="2000">
                <a:solidFill>
                  <a:schemeClr val="tx2">
                    <a:lumMod val="50000"/>
                  </a:schemeClr>
                </a:solidFill>
              </a:defRPr>
            </a:lvl3pPr>
            <a:lvl4pPr marL="1600200" indent="-228600">
              <a:buFontTx/>
              <a:buBlip>
                <a:blip r:embed="rId2"/>
              </a:buBlip>
              <a:defRPr sz="1800">
                <a:solidFill>
                  <a:schemeClr val="tx2">
                    <a:lumMod val="50000"/>
                  </a:schemeClr>
                </a:solidFill>
              </a:defRPr>
            </a:lvl4pPr>
            <a:lvl5pPr marL="2057400" indent="-228600">
              <a:buFontTx/>
              <a:buBlip>
                <a:blip r:embed="rId2"/>
              </a:buBlip>
              <a:defRPr sz="1800">
                <a:solidFill>
                  <a:schemeClr val="tx2">
                    <a:lumMod val="50000"/>
                  </a:schemeClr>
                </a:solidFill>
              </a:defRPr>
            </a:lvl5pPr>
            <a:lvl6pPr>
              <a:defRPr sz="1800"/>
            </a:lvl6pPr>
            <a:lvl7pPr>
              <a:defRPr sz="1800"/>
            </a:lvl7pPr>
            <a:lvl8pPr>
              <a:defRPr sz="1800"/>
            </a:lvl8pPr>
            <a:lvl9pPr>
              <a:defRPr sz="1800"/>
            </a:lvl9pPr>
          </a:lstStyle>
          <a:p>
            <a:pPr lvl="0"/>
            <a:endParaRPr lang="en-GB" dirty="0"/>
          </a:p>
        </p:txBody>
      </p:sp>
      <p:sp>
        <p:nvSpPr>
          <p:cNvPr id="10" name="Title 1"/>
          <p:cNvSpPr>
            <a:spLocks noGrp="1"/>
          </p:cNvSpPr>
          <p:nvPr>
            <p:ph type="title"/>
          </p:nvPr>
        </p:nvSpPr>
        <p:spPr>
          <a:xfrm>
            <a:off x="2362200" y="304800"/>
            <a:ext cx="6553200" cy="533400"/>
          </a:xfrm>
          <a:prstGeom prst="rect">
            <a:avLst/>
          </a:prstGeom>
        </p:spPr>
        <p:txBody>
          <a:bodyPr/>
          <a:lstStyle>
            <a:lvl1pPr>
              <a:defRPr sz="3600" b="1">
                <a:solidFill>
                  <a:schemeClr val="tx2">
                    <a:lumMod val="50000"/>
                  </a:schemeClr>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21833925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2362200" y="304800"/>
            <a:ext cx="6553200" cy="533400"/>
          </a:xfrm>
          <a:prstGeom prst="rect">
            <a:avLst/>
          </a:prstGeom>
        </p:spPr>
        <p:txBody>
          <a:bodyPr/>
          <a:lstStyle>
            <a:lvl1pPr>
              <a:defRPr sz="3600" b="1">
                <a:solidFill>
                  <a:schemeClr val="tx2">
                    <a:lumMod val="50000"/>
                  </a:schemeClr>
                </a:solidFill>
              </a:defRPr>
            </a:lvl1pPr>
          </a:lstStyle>
          <a:p>
            <a:r>
              <a:rPr lang="en-US" dirty="0" smtClean="0"/>
              <a:t>Click to edit Master title style</a:t>
            </a:r>
            <a:endParaRPr lang="en-GB" dirty="0"/>
          </a:p>
        </p:txBody>
      </p:sp>
      <p:sp>
        <p:nvSpPr>
          <p:cNvPr id="6" name="Content Placeholder 2"/>
          <p:cNvSpPr>
            <a:spLocks noGrp="1"/>
          </p:cNvSpPr>
          <p:nvPr>
            <p:ph idx="1"/>
          </p:nvPr>
        </p:nvSpPr>
        <p:spPr>
          <a:xfrm>
            <a:off x="457200" y="2556000"/>
            <a:ext cx="8229600" cy="1828800"/>
          </a:xfrm>
          <a:prstGeom prst="rect">
            <a:avLst/>
          </a:prstGeom>
        </p:spPr>
        <p:txBody>
          <a:bodyPr/>
          <a:lstStyle>
            <a:lvl1pPr marL="20638" indent="0" algn="ctr">
              <a:buSzPct val="90000"/>
              <a:buFont typeface="Arial" pitchFamily="34" charset="0"/>
              <a:buNone/>
              <a:defRPr sz="2800">
                <a:solidFill>
                  <a:schemeClr val="tx2">
                    <a:lumMod val="50000"/>
                  </a:schemeClr>
                </a:solidFill>
              </a:defRPr>
            </a:lvl1pPr>
            <a:lvl2pPr marL="893763" indent="-436563">
              <a:buSzPct val="80000"/>
              <a:buFontTx/>
              <a:buBlip>
                <a:blip r:embed="rId2"/>
              </a:buBlip>
              <a:defRPr sz="2400">
                <a:solidFill>
                  <a:schemeClr val="tx2">
                    <a:lumMod val="50000"/>
                  </a:schemeClr>
                </a:solidFill>
              </a:defRPr>
            </a:lvl2pPr>
            <a:lvl3pPr marL="1255713" indent="-341313">
              <a:buSzPct val="85000"/>
              <a:buFontTx/>
              <a:buBlip>
                <a:blip r:embed="rId2"/>
              </a:buBlip>
              <a:defRPr sz="2000">
                <a:solidFill>
                  <a:schemeClr val="tx2">
                    <a:lumMod val="50000"/>
                  </a:schemeClr>
                </a:solidFill>
              </a:defRPr>
            </a:lvl3pPr>
            <a:lvl4pPr marL="1708150" indent="-336550">
              <a:buFontTx/>
              <a:buBlip>
                <a:blip r:embed="rId2"/>
              </a:buBlip>
              <a:defRPr sz="1800">
                <a:solidFill>
                  <a:schemeClr val="tx2">
                    <a:lumMod val="50000"/>
                  </a:schemeClr>
                </a:solidFill>
              </a:defRPr>
            </a:lvl4pPr>
            <a:lvl5pPr marL="2151063" indent="-322263">
              <a:buFontTx/>
              <a:buBlip>
                <a:blip r:embed="rId2"/>
              </a:buBlip>
              <a:defRPr sz="1800">
                <a:solidFill>
                  <a:schemeClr val="tx2">
                    <a:lumMod val="50000"/>
                  </a:schemeClr>
                </a:solidFill>
              </a:defRPr>
            </a:lvl5pPr>
          </a:lstStyle>
          <a:p>
            <a:pPr lvl="0"/>
            <a:endParaRPr lang="en-US" dirty="0" smtClean="0"/>
          </a:p>
          <a:p>
            <a:pPr lvl="0"/>
            <a:r>
              <a:rPr lang="en-US" dirty="0" smtClean="0"/>
              <a:t>Click to edit Master text styles</a:t>
            </a:r>
          </a:p>
        </p:txBody>
      </p:sp>
    </p:spTree>
    <p:extLst>
      <p:ext uri="{BB962C8B-B14F-4D97-AF65-F5344CB8AC3E}">
        <p14:creationId xmlns:p14="http://schemas.microsoft.com/office/powerpoint/2010/main" val="1374039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extLst>
      <p:ext uri="{BB962C8B-B14F-4D97-AF65-F5344CB8AC3E}">
        <p14:creationId xmlns:p14="http://schemas.microsoft.com/office/powerpoint/2010/main" val="3444274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4437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emf"/><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gif"/><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image" Target="../media/image16.jpeg"/><Relationship Id="rId18" Type="http://schemas.openxmlformats.org/officeDocument/2006/relationships/image" Target="../media/image11.emf"/><Relationship Id="rId3" Type="http://schemas.openxmlformats.org/officeDocument/2006/relationships/slideLayout" Target="../slideLayouts/slideLayout4.xml"/><Relationship Id="rId7" Type="http://schemas.openxmlformats.org/officeDocument/2006/relationships/theme" Target="../theme/theme2.xml"/><Relationship Id="rId12" Type="http://schemas.openxmlformats.org/officeDocument/2006/relationships/image" Target="../media/image15.jpeg"/><Relationship Id="rId17" Type="http://schemas.openxmlformats.org/officeDocument/2006/relationships/image" Target="../media/image19.png"/><Relationship Id="rId2" Type="http://schemas.openxmlformats.org/officeDocument/2006/relationships/slideLayout" Target="../slideLayouts/slideLayout3.xml"/><Relationship Id="rId16"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14.jpeg"/><Relationship Id="rId5" Type="http://schemas.openxmlformats.org/officeDocument/2006/relationships/slideLayout" Target="../slideLayouts/slideLayout6.xml"/><Relationship Id="rId1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slideLayout" Target="../slideLayouts/slideLayout5.xml"/><Relationship Id="rId9" Type="http://schemas.openxmlformats.org/officeDocument/2006/relationships/image" Target="../media/image12.jpeg"/><Relationship Id="rId14" Type="http://schemas.openxmlformats.org/officeDocument/2006/relationships/image" Target="../media/image17.jpe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Group 9"/>
          <p:cNvGrpSpPr/>
          <p:nvPr userDrawn="1"/>
        </p:nvGrpSpPr>
        <p:grpSpPr>
          <a:xfrm>
            <a:off x="3505200" y="1295400"/>
            <a:ext cx="3861740" cy="3828905"/>
            <a:chOff x="3431712" y="1371600"/>
            <a:chExt cx="3861740" cy="3828905"/>
          </a:xfrm>
        </p:grpSpPr>
        <p:sp>
          <p:nvSpPr>
            <p:cNvPr id="37" name="Oval 36"/>
            <p:cNvSpPr/>
            <p:nvPr userDrawn="1"/>
          </p:nvSpPr>
          <p:spPr>
            <a:xfrm rot="19173240">
              <a:off x="3431712" y="1619105"/>
              <a:ext cx="3657600" cy="3581400"/>
            </a:xfrm>
            <a:prstGeom prst="ellipse">
              <a:avLst/>
            </a:prstGeom>
            <a:solidFill>
              <a:srgbClr val="F7A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userDrawn="1"/>
          </p:nvSpPr>
          <p:spPr>
            <a:xfrm rot="19173240">
              <a:off x="3940652" y="1371600"/>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userDrawn="1"/>
          </p:nvSpPr>
          <p:spPr>
            <a:xfrm rot="19173240">
              <a:off x="4240993" y="1665685"/>
              <a:ext cx="2752117" cy="2694781"/>
            </a:xfrm>
            <a:prstGeom prst="ellipse">
              <a:avLst/>
            </a:prstGeom>
            <a:solidFill>
              <a:srgbClr val="ABC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Oval 15"/>
          <p:cNvSpPr/>
          <p:nvPr userDrawn="1"/>
        </p:nvSpPr>
        <p:spPr>
          <a:xfrm rot="8556243">
            <a:off x="424403" y="2749558"/>
            <a:ext cx="3657600" cy="3581400"/>
          </a:xfrm>
          <a:prstGeom prst="ellipse">
            <a:avLst/>
          </a:prstGeom>
          <a:solidFill>
            <a:srgbClr val="A8E5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userDrawn="1"/>
        </p:nvSpPr>
        <p:spPr>
          <a:xfrm rot="19173240">
            <a:off x="3505200" y="1542905"/>
            <a:ext cx="3657600" cy="3581400"/>
          </a:xfrm>
          <a:prstGeom prst="ellipse">
            <a:avLst/>
          </a:prstGeom>
          <a:solidFill>
            <a:srgbClr val="F9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userDrawn="1"/>
        </p:nvSpPr>
        <p:spPr>
          <a:xfrm rot="19173240">
            <a:off x="4014140" y="1295400"/>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userDrawn="1"/>
        </p:nvSpPr>
        <p:spPr>
          <a:xfrm rot="19173240">
            <a:off x="4348741" y="1623030"/>
            <a:ext cx="2683600" cy="2627694"/>
          </a:xfrm>
          <a:prstGeom prst="ellipse">
            <a:avLst/>
          </a:prstGeom>
          <a:solidFill>
            <a:srgbClr val="ABC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userDrawn="1"/>
        </p:nvSpPr>
        <p:spPr>
          <a:xfrm rot="8556243">
            <a:off x="153040" y="3222727"/>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userDrawn="1"/>
        </p:nvSpPr>
        <p:spPr>
          <a:xfrm rot="8556243">
            <a:off x="453382" y="3516812"/>
            <a:ext cx="2752117" cy="2694781"/>
          </a:xfrm>
          <a:prstGeom prst="ellipse">
            <a:avLst/>
          </a:prstGeom>
          <a:solidFill>
            <a:srgbClr val="FFC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userDrawn="1"/>
        </p:nvSpPr>
        <p:spPr>
          <a:xfrm rot="8556243">
            <a:off x="423763" y="2749558"/>
            <a:ext cx="3657600" cy="3581400"/>
          </a:xfrm>
          <a:prstGeom prst="ellipse">
            <a:avLst/>
          </a:prstGeom>
          <a:solidFill>
            <a:srgbClr val="803D06">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userDrawn="1"/>
        </p:nvSpPr>
        <p:spPr>
          <a:xfrm rot="8556243">
            <a:off x="152400" y="3222727"/>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userDrawn="1"/>
        </p:nvSpPr>
        <p:spPr>
          <a:xfrm rot="8556243">
            <a:off x="502861" y="3551375"/>
            <a:ext cx="2682000" cy="2628000"/>
          </a:xfrm>
          <a:prstGeom prst="ellipse">
            <a:avLst/>
          </a:prstGeom>
          <a:solidFill>
            <a:srgbClr val="F9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p:cNvGrpSpPr/>
          <p:nvPr userDrawn="1"/>
        </p:nvGrpSpPr>
        <p:grpSpPr>
          <a:xfrm>
            <a:off x="4038600" y="478792"/>
            <a:ext cx="5105400" cy="1045207"/>
            <a:chOff x="1981201" y="152400"/>
            <a:chExt cx="7162800" cy="914400"/>
          </a:xfrm>
        </p:grpSpPr>
        <p:sp>
          <p:nvSpPr>
            <p:cNvPr id="7" name="Rectangle 6"/>
            <p:cNvSpPr/>
            <p:nvPr userDrawn="1"/>
          </p:nvSpPr>
          <p:spPr>
            <a:xfrm>
              <a:off x="2093756" y="254000"/>
              <a:ext cx="7050245" cy="711200"/>
            </a:xfrm>
            <a:prstGeom prst="rect">
              <a:avLst/>
            </a:prstGeom>
            <a:gradFill flip="none" rotWithShape="1">
              <a:gsLst>
                <a:gs pos="0">
                  <a:schemeClr val="accent1">
                    <a:lumMod val="75000"/>
                  </a:schemeClr>
                </a:gs>
                <a:gs pos="50000">
                  <a:schemeClr val="accent1">
                    <a:tint val="44500"/>
                    <a:satMod val="160000"/>
                  </a:schemeClr>
                </a:gs>
                <a:gs pos="100000">
                  <a:schemeClr val="accent1">
                    <a:lumMod val="20000"/>
                    <a:lumOff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userDrawn="1"/>
          </p:nvSpPr>
          <p:spPr>
            <a:xfrm>
              <a:off x="1981201" y="152400"/>
              <a:ext cx="229898" cy="9144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Placeholder 1"/>
          <p:cNvSpPr>
            <a:spLocks noGrp="1"/>
          </p:cNvSpPr>
          <p:nvPr userDrawn="1">
            <p:ph type="title"/>
          </p:nvPr>
        </p:nvSpPr>
        <p:spPr>
          <a:xfrm>
            <a:off x="1181100" y="2740594"/>
            <a:ext cx="6781800" cy="1526606"/>
          </a:xfrm>
          <a:prstGeom prst="rect">
            <a:avLst/>
          </a:prstGeom>
        </p:spPr>
        <p:txBody>
          <a:bodyPr vert="horz" lIns="91440" tIns="45720" rIns="91440" bIns="45720" rtlCol="0" anchor="ctr">
            <a:noAutofit/>
          </a:bodyPr>
          <a:lstStyle/>
          <a:p>
            <a:r>
              <a:rPr lang="en-US" dirty="0" smtClean="0"/>
              <a:t>Global Monitoring for Environment and Security</a:t>
            </a:r>
            <a:endParaRPr lang="en-US" dirty="0"/>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5439"/>
          <a:stretch/>
        </p:blipFill>
        <p:spPr>
          <a:xfrm>
            <a:off x="0" y="0"/>
            <a:ext cx="4138245" cy="1633214"/>
          </a:xfrm>
          <a:prstGeom prst="rect">
            <a:avLst/>
          </a:prstGeom>
        </p:spPr>
      </p:pic>
      <p:grpSp>
        <p:nvGrpSpPr>
          <p:cNvPr id="4" name="Group 3"/>
          <p:cNvGrpSpPr/>
          <p:nvPr userDrawn="1"/>
        </p:nvGrpSpPr>
        <p:grpSpPr>
          <a:xfrm>
            <a:off x="3936998" y="4432827"/>
            <a:ext cx="5166667" cy="2098957"/>
            <a:chOff x="3936998" y="4432827"/>
            <a:chExt cx="5166667" cy="2098957"/>
          </a:xfrm>
        </p:grpSpPr>
        <p:pic>
          <p:nvPicPr>
            <p:cNvPr id="26" name="Picture 20" descr="http://www.isprambiente.gov.it/img/imgHeaderLeft.jpg"/>
            <p:cNvPicPr>
              <a:picLocks noChangeAspect="1" noChangeArrowheads="1"/>
            </p:cNvPicPr>
            <p:nvPr userDrawn="1"/>
          </p:nvPicPr>
          <p:blipFill>
            <a:blip r:embed="rId4" cstate="print"/>
            <a:srcRect/>
            <a:stretch>
              <a:fillRect/>
            </a:stretch>
          </p:blipFill>
          <p:spPr bwMode="auto">
            <a:xfrm>
              <a:off x="8031185" y="6042322"/>
              <a:ext cx="639349" cy="456678"/>
            </a:xfrm>
            <a:prstGeom prst="rect">
              <a:avLst/>
            </a:prstGeom>
            <a:noFill/>
          </p:spPr>
        </p:pic>
        <p:pic>
          <p:nvPicPr>
            <p:cNvPr id="27" name="Picture 6" descr="http://www-lsceorchidee.cea.fr/LOGOS/FMILogo.png"/>
            <p:cNvPicPr>
              <a:picLocks noChangeAspect="1" noChangeArrowheads="1"/>
            </p:cNvPicPr>
            <p:nvPr userDrawn="1"/>
          </p:nvPicPr>
          <p:blipFill>
            <a:blip r:embed="rId5" cstate="print"/>
            <a:srcRect/>
            <a:stretch>
              <a:fillRect/>
            </a:stretch>
          </p:blipFill>
          <p:spPr bwMode="auto">
            <a:xfrm>
              <a:off x="7069742" y="6045552"/>
              <a:ext cx="448655" cy="448655"/>
            </a:xfrm>
            <a:prstGeom prst="rect">
              <a:avLst/>
            </a:prstGeom>
            <a:noFill/>
          </p:spPr>
        </p:pic>
        <p:pic>
          <p:nvPicPr>
            <p:cNvPr id="28" name="Picture 27" descr="Logo_GAF.jpg"/>
            <p:cNvPicPr>
              <a:picLocks noChangeAspect="1"/>
            </p:cNvPicPr>
            <p:nvPr userDrawn="1"/>
          </p:nvPicPr>
          <p:blipFill>
            <a:blip r:embed="rId6" cstate="print"/>
            <a:stretch>
              <a:fillRect/>
            </a:stretch>
          </p:blipFill>
          <p:spPr>
            <a:xfrm>
              <a:off x="4876800" y="5472717"/>
              <a:ext cx="888050" cy="268669"/>
            </a:xfrm>
            <a:prstGeom prst="rect">
              <a:avLst/>
            </a:prstGeom>
          </p:spPr>
        </p:pic>
        <p:pic>
          <p:nvPicPr>
            <p:cNvPr id="29" name="Picture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126844" y="6007975"/>
              <a:ext cx="414565" cy="523809"/>
            </a:xfrm>
            <a:prstGeom prst="rect">
              <a:avLst/>
            </a:prstGeom>
          </p:spPr>
        </p:pic>
        <p:pic>
          <p:nvPicPr>
            <p:cNvPr id="30" name="Picture 29" descr="http://www.telespazio.it/img/eGEOS180.jpg"/>
            <p:cNvPicPr>
              <a:picLocks noChangeAspect="1" noChangeArrowheads="1"/>
            </p:cNvPicPr>
            <p:nvPr userDrawn="1"/>
          </p:nvPicPr>
          <p:blipFill>
            <a:blip r:embed="rId8" cstate="print"/>
            <a:srcRect/>
            <a:stretch>
              <a:fillRect/>
            </a:stretch>
          </p:blipFill>
          <p:spPr bwMode="auto">
            <a:xfrm>
              <a:off x="3936998" y="5194304"/>
              <a:ext cx="825496" cy="825496"/>
            </a:xfrm>
            <a:prstGeom prst="rect">
              <a:avLst/>
            </a:prstGeom>
            <a:noFill/>
          </p:spPr>
        </p:pic>
        <p:pic>
          <p:nvPicPr>
            <p:cNvPr id="31" name="Picture 22" descr="http://www.protezionecivilearchiabruzzo.org/web/stemma-protezione-civile.jpg"/>
            <p:cNvPicPr>
              <a:picLocks noChangeAspect="1" noChangeArrowheads="1"/>
            </p:cNvPicPr>
            <p:nvPr userDrawn="1"/>
          </p:nvPicPr>
          <p:blipFill>
            <a:blip r:embed="rId9" cstate="print"/>
            <a:srcRect/>
            <a:stretch>
              <a:fillRect/>
            </a:stretch>
          </p:blipFill>
          <p:spPr bwMode="auto">
            <a:xfrm>
              <a:off x="5186852" y="6020580"/>
              <a:ext cx="491246" cy="500161"/>
            </a:xfrm>
            <a:prstGeom prst="rect">
              <a:avLst/>
            </a:prstGeom>
            <a:noFill/>
          </p:spPr>
        </p:pic>
        <p:pic>
          <p:nvPicPr>
            <p:cNvPr id="32" name="Picture 2" descr="C:\Users\ANorthrop\Desktop\Telespazio_Vega.JP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187325" y="5285940"/>
              <a:ext cx="1916340" cy="6576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TPZ_logo_800px.gif"/>
            <p:cNvPicPr>
              <a:picLocks noChangeAspect="1"/>
            </p:cNvPicPr>
            <p:nvPr userDrawn="1"/>
          </p:nvPicPr>
          <p:blipFill>
            <a:blip r:embed="rId11" cstate="print"/>
            <a:stretch>
              <a:fillRect/>
            </a:stretch>
          </p:blipFill>
          <p:spPr>
            <a:xfrm>
              <a:off x="5889782" y="5334000"/>
              <a:ext cx="1303254" cy="418670"/>
            </a:xfrm>
            <a:prstGeom prst="rect">
              <a:avLst/>
            </a:prstGeom>
          </p:spPr>
        </p:pic>
        <p:pic>
          <p:nvPicPr>
            <p:cNvPr id="3" name="Picture 2"/>
            <p:cNvPicPr>
              <a:picLocks noChangeAspect="1"/>
            </p:cNvPicPr>
            <p:nvPr userDrawn="1"/>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76072" y="4432827"/>
              <a:ext cx="1404812" cy="1039890"/>
            </a:xfrm>
            <a:prstGeom prst="rect">
              <a:avLst/>
            </a:prstGeom>
            <a:ln>
              <a:noFill/>
            </a:ln>
          </p:spPr>
        </p:pic>
        <p:pic>
          <p:nvPicPr>
            <p:cNvPr id="34" name="Picture 33"/>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946329" y="6019800"/>
              <a:ext cx="1001868" cy="506730"/>
            </a:xfrm>
            <a:prstGeom prst="rect">
              <a:avLst/>
            </a:prstGeom>
            <a:noFill/>
            <a:ln>
              <a:noFill/>
            </a:ln>
          </p:spPr>
        </p:pic>
      </p:grpSp>
    </p:spTree>
  </p:cSld>
  <p:clrMap bg1="lt1" tx1="dk1" bg2="lt2" tx2="dk2" accent1="accent1" accent2="accent2" accent3="accent3" accent4="accent4" accent5="accent5" accent6="accent6" hlink="hlink" folHlink="folHlink"/>
  <p:sldLayoutIdLst>
    <p:sldLayoutId id="2147483649" r:id="rId1"/>
  </p:sldLayoutIdLst>
  <p:timing>
    <p:tnLst>
      <p:par>
        <p:cTn id="1" dur="indefinite" restart="never" nodeType="tmRoot"/>
      </p:par>
    </p:tnLst>
  </p:timing>
  <p:txStyles>
    <p:titleStyle>
      <a:lvl1pPr algn="ctr" defTabSz="914400" rtl="0" eaLnBrk="1" latinLnBrk="0" hangingPunct="1">
        <a:spcBef>
          <a:spcPct val="0"/>
        </a:spcBef>
        <a:buNone/>
        <a:defRPr sz="4800" b="1" kern="1200" baseline="0">
          <a:solidFill>
            <a:schemeClr val="accent1">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093756" y="254000"/>
            <a:ext cx="7050245" cy="711200"/>
          </a:xfrm>
          <a:prstGeom prst="rect">
            <a:avLst/>
          </a:prstGeom>
          <a:gradFill flip="none" rotWithShape="1">
            <a:gsLst>
              <a:gs pos="0">
                <a:schemeClr val="accent1">
                  <a:lumMod val="75000"/>
                </a:schemeClr>
              </a:gs>
              <a:gs pos="50000">
                <a:schemeClr val="accent1">
                  <a:tint val="44500"/>
                  <a:satMod val="160000"/>
                </a:schemeClr>
              </a:gs>
              <a:gs pos="100000">
                <a:schemeClr val="accent1">
                  <a:lumMod val="20000"/>
                  <a:lumOff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userDrawn="1"/>
        </p:nvSpPr>
        <p:spPr>
          <a:xfrm>
            <a:off x="1981201" y="152400"/>
            <a:ext cx="229898" cy="9144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rotWithShape="1">
          <a:blip r:embed="rId8" cstate="print">
            <a:extLst>
              <a:ext uri="{28A0092B-C50C-407E-A947-70E740481C1C}">
                <a14:useLocalDpi xmlns:a14="http://schemas.microsoft.com/office/drawing/2010/main" val="0"/>
              </a:ext>
            </a:extLst>
          </a:blip>
          <a:srcRect r="5439"/>
          <a:stretch/>
        </p:blipFill>
        <p:spPr>
          <a:xfrm>
            <a:off x="0" y="119386"/>
            <a:ext cx="2143125" cy="845813"/>
          </a:xfrm>
          <a:prstGeom prst="rect">
            <a:avLst/>
          </a:prstGeom>
        </p:spPr>
      </p:pic>
      <p:sp>
        <p:nvSpPr>
          <p:cNvPr id="16" name="Title 1"/>
          <p:cNvSpPr txBox="1">
            <a:spLocks/>
          </p:cNvSpPr>
          <p:nvPr userDrawn="1"/>
        </p:nvSpPr>
        <p:spPr>
          <a:xfrm>
            <a:off x="2362200" y="342900"/>
            <a:ext cx="6705600" cy="533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21" name="Title Placeholder 1"/>
          <p:cNvSpPr txBox="1">
            <a:spLocks/>
          </p:cNvSpPr>
          <p:nvPr userDrawn="1"/>
        </p:nvSpPr>
        <p:spPr>
          <a:xfrm>
            <a:off x="2492852" y="327251"/>
            <a:ext cx="67056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chemeClr val="tx1"/>
                </a:solidFill>
                <a:latin typeface="+mj-lt"/>
                <a:ea typeface="+mj-ea"/>
                <a:cs typeface="+mj-cs"/>
              </a:defRPr>
            </a:lvl1pPr>
          </a:lstStyle>
          <a:p>
            <a:endParaRPr lang="en-US" dirty="0"/>
          </a:p>
        </p:txBody>
      </p:sp>
      <p:grpSp>
        <p:nvGrpSpPr>
          <p:cNvPr id="34" name="Group 33"/>
          <p:cNvGrpSpPr/>
          <p:nvPr userDrawn="1"/>
        </p:nvGrpSpPr>
        <p:grpSpPr>
          <a:xfrm>
            <a:off x="152400" y="1295400"/>
            <a:ext cx="7214540" cy="5210277"/>
            <a:chOff x="152400" y="1295400"/>
            <a:chExt cx="7214540" cy="5210277"/>
          </a:xfrm>
        </p:grpSpPr>
        <p:sp>
          <p:nvSpPr>
            <p:cNvPr id="36" name="Oval 35"/>
            <p:cNvSpPr/>
            <p:nvPr userDrawn="1"/>
          </p:nvSpPr>
          <p:spPr>
            <a:xfrm rot="8556243">
              <a:off x="424403" y="2749558"/>
              <a:ext cx="3657600" cy="3581400"/>
            </a:xfrm>
            <a:prstGeom prst="ellipse">
              <a:avLst/>
            </a:prstGeom>
            <a:solidFill>
              <a:srgbClr val="84B23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userDrawn="1"/>
          </p:nvSpPr>
          <p:spPr>
            <a:xfrm rot="19173240">
              <a:off x="3505200" y="1542905"/>
              <a:ext cx="3657600" cy="3581400"/>
            </a:xfrm>
            <a:prstGeom prst="ellipse">
              <a:avLst/>
            </a:prstGeom>
            <a:solidFill>
              <a:srgbClr val="F9B94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p:cNvGrpSpPr/>
            <p:nvPr userDrawn="1"/>
          </p:nvGrpSpPr>
          <p:grpSpPr>
            <a:xfrm>
              <a:off x="4014140" y="1295400"/>
              <a:ext cx="3352800" cy="3282950"/>
              <a:chOff x="3940652" y="1371600"/>
              <a:chExt cx="3352800" cy="3282950"/>
            </a:xfrm>
          </p:grpSpPr>
          <p:sp>
            <p:nvSpPr>
              <p:cNvPr id="46" name="Oval 45"/>
              <p:cNvSpPr/>
              <p:nvPr userDrawn="1"/>
            </p:nvSpPr>
            <p:spPr>
              <a:xfrm rot="19173240">
                <a:off x="3940652" y="1371600"/>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userDrawn="1"/>
            </p:nvSpPr>
            <p:spPr>
              <a:xfrm rot="19173240">
                <a:off x="4240993" y="1665685"/>
                <a:ext cx="2752117" cy="2694781"/>
              </a:xfrm>
              <a:prstGeom prst="ellipse">
                <a:avLst/>
              </a:prstGeom>
              <a:solidFill>
                <a:srgbClr val="ABC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Oval 37"/>
            <p:cNvSpPr/>
            <p:nvPr userDrawn="1"/>
          </p:nvSpPr>
          <p:spPr>
            <a:xfrm rot="19173240">
              <a:off x="4014140" y="1295400"/>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userDrawn="1"/>
          </p:nvSpPr>
          <p:spPr>
            <a:xfrm rot="19173240">
              <a:off x="4348741" y="1623030"/>
              <a:ext cx="2683600" cy="2627694"/>
            </a:xfrm>
            <a:prstGeom prst="ellipse">
              <a:avLst/>
            </a:prstGeom>
            <a:solidFill>
              <a:srgbClr val="ABC3D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userDrawn="1"/>
          </p:nvSpPr>
          <p:spPr>
            <a:xfrm rot="8556243">
              <a:off x="153040" y="3222727"/>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userDrawn="1"/>
          </p:nvSpPr>
          <p:spPr>
            <a:xfrm rot="8556243">
              <a:off x="453382" y="3516812"/>
              <a:ext cx="2752117" cy="2694781"/>
            </a:xfrm>
            <a:prstGeom prst="ellipse">
              <a:avLst/>
            </a:prstGeom>
            <a:solidFill>
              <a:srgbClr val="FFC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userDrawn="1"/>
          </p:nvSpPr>
          <p:spPr>
            <a:xfrm rot="8556243">
              <a:off x="152400" y="3222727"/>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userDrawn="1"/>
          </p:nvSpPr>
          <p:spPr>
            <a:xfrm rot="8556243">
              <a:off x="502861" y="3551375"/>
              <a:ext cx="2682000" cy="2628000"/>
            </a:xfrm>
            <a:prstGeom prst="ellipse">
              <a:avLst/>
            </a:prstGeom>
            <a:solidFill>
              <a:srgbClr val="F9B94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userDrawn="1"/>
        </p:nvGrpSpPr>
        <p:grpSpPr>
          <a:xfrm>
            <a:off x="35496" y="6235054"/>
            <a:ext cx="6573869" cy="577959"/>
            <a:chOff x="2253203" y="6235054"/>
            <a:chExt cx="6573869" cy="577959"/>
          </a:xfrm>
        </p:grpSpPr>
        <p:pic>
          <p:nvPicPr>
            <p:cNvPr id="31" name="Picture 20" descr="http://www.isprambiente.gov.it/img/imgHeaderLeft.jpg"/>
            <p:cNvPicPr>
              <a:picLocks noChangeAspect="1" noChangeArrowheads="1"/>
            </p:cNvPicPr>
            <p:nvPr userDrawn="1"/>
          </p:nvPicPr>
          <p:blipFill>
            <a:blip r:embed="rId9" cstate="print"/>
            <a:srcRect/>
            <a:stretch>
              <a:fillRect/>
            </a:stretch>
          </p:blipFill>
          <p:spPr bwMode="auto">
            <a:xfrm>
              <a:off x="8471729" y="6457140"/>
              <a:ext cx="355343" cy="253816"/>
            </a:xfrm>
            <a:prstGeom prst="rect">
              <a:avLst/>
            </a:prstGeom>
            <a:noFill/>
          </p:spPr>
        </p:pic>
        <p:pic>
          <p:nvPicPr>
            <p:cNvPr id="32" name="Picture 6" descr="http://www-lsceorchidee.cea.fr/LOGOS/FMILogo.png"/>
            <p:cNvPicPr>
              <a:picLocks noChangeAspect="1" noChangeArrowheads="1"/>
            </p:cNvPicPr>
            <p:nvPr userDrawn="1"/>
          </p:nvPicPr>
          <p:blipFill>
            <a:blip r:embed="rId10" cstate="print"/>
            <a:srcRect/>
            <a:stretch>
              <a:fillRect/>
            </a:stretch>
          </p:blipFill>
          <p:spPr bwMode="auto">
            <a:xfrm>
              <a:off x="7937370" y="6458935"/>
              <a:ext cx="249357" cy="249357"/>
            </a:xfrm>
            <a:prstGeom prst="rect">
              <a:avLst/>
            </a:prstGeom>
            <a:noFill/>
          </p:spPr>
        </p:pic>
        <p:pic>
          <p:nvPicPr>
            <p:cNvPr id="33" name="Picture 32" descr="Logo_GAF.jpg"/>
            <p:cNvPicPr>
              <a:picLocks noChangeAspect="1"/>
            </p:cNvPicPr>
            <p:nvPr userDrawn="1"/>
          </p:nvPicPr>
          <p:blipFill>
            <a:blip r:embed="rId11" cstate="print"/>
            <a:stretch>
              <a:fillRect/>
            </a:stretch>
          </p:blipFill>
          <p:spPr>
            <a:xfrm>
              <a:off x="5661236" y="6510777"/>
              <a:ext cx="493568" cy="149323"/>
            </a:xfrm>
            <a:prstGeom prst="rect">
              <a:avLst/>
            </a:prstGeom>
          </p:spPr>
        </p:pic>
        <p:pic>
          <p:nvPicPr>
            <p:cNvPr id="42" name="Picture 4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13318" y="6438050"/>
              <a:ext cx="230410" cy="291127"/>
            </a:xfrm>
            <a:prstGeom prst="rect">
              <a:avLst/>
            </a:prstGeom>
          </p:spPr>
        </p:pic>
        <p:pic>
          <p:nvPicPr>
            <p:cNvPr id="45" name="Picture 44" descr="http://www.telespazio.it/img/eGEOS180.jpg"/>
            <p:cNvPicPr>
              <a:picLocks noChangeAspect="1" noChangeArrowheads="1"/>
            </p:cNvPicPr>
            <p:nvPr userDrawn="1"/>
          </p:nvPicPr>
          <p:blipFill>
            <a:blip r:embed="rId13" cstate="print"/>
            <a:srcRect/>
            <a:stretch>
              <a:fillRect/>
            </a:stretch>
          </p:blipFill>
          <p:spPr bwMode="auto">
            <a:xfrm>
              <a:off x="6273439" y="6354212"/>
              <a:ext cx="458801" cy="458801"/>
            </a:xfrm>
            <a:prstGeom prst="rect">
              <a:avLst/>
            </a:prstGeom>
            <a:noFill/>
          </p:spPr>
        </p:pic>
        <p:pic>
          <p:nvPicPr>
            <p:cNvPr id="57" name="Picture 22" descr="http://www.protezionecivilearchiabruzzo.org/web/stemma-protezione-civile.jpg"/>
            <p:cNvPicPr>
              <a:picLocks noChangeAspect="1" noChangeArrowheads="1"/>
            </p:cNvPicPr>
            <p:nvPr userDrawn="1"/>
          </p:nvPicPr>
          <p:blipFill>
            <a:blip r:embed="rId14" cstate="print"/>
            <a:srcRect/>
            <a:stretch>
              <a:fillRect/>
            </a:stretch>
          </p:blipFill>
          <p:spPr bwMode="auto">
            <a:xfrm>
              <a:off x="6890881" y="6445056"/>
              <a:ext cx="273029" cy="277984"/>
            </a:xfrm>
            <a:prstGeom prst="rect">
              <a:avLst/>
            </a:prstGeom>
            <a:noFill/>
          </p:spPr>
        </p:pic>
        <p:pic>
          <p:nvPicPr>
            <p:cNvPr id="58" name="Picture 2" descr="C:\Users\ANorthrop\Desktop\Telespazio_Vega.JP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635896" y="6397081"/>
              <a:ext cx="1065080" cy="36552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TPZ_logo_800px.gif"/>
            <p:cNvPicPr>
              <a:picLocks noChangeAspect="1"/>
            </p:cNvPicPr>
            <p:nvPr userDrawn="1"/>
          </p:nvPicPr>
          <p:blipFill>
            <a:blip r:embed="rId16" cstate="print"/>
            <a:stretch>
              <a:fillRect/>
            </a:stretch>
          </p:blipFill>
          <p:spPr>
            <a:xfrm>
              <a:off x="4793635" y="6438050"/>
              <a:ext cx="724334" cy="232692"/>
            </a:xfrm>
            <a:prstGeom prst="rect">
              <a:avLst/>
            </a:prstGeom>
          </p:spPr>
        </p:pic>
        <p:pic>
          <p:nvPicPr>
            <p:cNvPr id="60" name="Picture 59"/>
            <p:cNvPicPr>
              <a:picLocks noChangeAspect="1"/>
            </p:cNvPicPr>
            <p:nvPr userDrawn="1"/>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53203" y="6235054"/>
              <a:ext cx="780778" cy="577959"/>
            </a:xfrm>
            <a:prstGeom prst="rect">
              <a:avLst/>
            </a:prstGeom>
            <a:ln>
              <a:noFill/>
            </a:ln>
          </p:spPr>
        </p:pic>
        <p:pic>
          <p:nvPicPr>
            <p:cNvPr id="62" name="Picture 6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059832" y="6457140"/>
              <a:ext cx="556827" cy="281635"/>
            </a:xfrm>
            <a:prstGeom prst="rect">
              <a:avLst/>
            </a:prstGeom>
            <a:noFill/>
            <a:ln>
              <a:noFill/>
            </a:ln>
          </p:spPr>
        </p:pic>
      </p:grpSp>
    </p:spTree>
    <p:extLst>
      <p:ext uri="{BB962C8B-B14F-4D97-AF65-F5344CB8AC3E}">
        <p14:creationId xmlns:p14="http://schemas.microsoft.com/office/powerpoint/2010/main" val="2624876102"/>
      </p:ext>
    </p:extLst>
  </p:cSld>
  <p:clrMap bg1="lt1" tx1="dk1" bg2="lt2" tx2="dk2" accent1="accent1" accent2="accent2" accent3="accent3" accent4="accent4" accent5="accent5" accent6="accent6" hlink="hlink" folHlink="folHlink"/>
  <p:sldLayoutIdLst>
    <p:sldLayoutId id="2147483669" r:id="rId1"/>
    <p:sldLayoutId id="2147483671" r:id="rId2"/>
    <p:sldLayoutId id="2147483673" r:id="rId3"/>
    <p:sldLayoutId id="2147483676" r:id="rId4"/>
    <p:sldLayoutId id="2147483677" r:id="rId5"/>
    <p:sldLayoutId id="2147483678" r:id="rId6"/>
  </p:sldLayoutIdLst>
  <p:timing>
    <p:tnLst>
      <p:par>
        <p:cTn id="1" dur="indefinite" restart="never" nodeType="tmRoot"/>
      </p:par>
    </p:tnLst>
  </p:timing>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135913"/>
      </p:ext>
    </p:extLst>
  </p:cSld>
  <p:clrMap bg1="lt1" tx1="dk1" bg2="lt2" tx2="dk2" accent1="accent1" accent2="accent2" accent3="accent3" accent4="accent4" accent5="accent5" accent6="accent6" hlink="hlink" folHlink="folHlink"/>
  <p:sldLayoutIdLst>
    <p:sldLayoutId id="2147483686"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hyperlink" Target="http://land.copernicus.eu/global/?q=product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land.copernicus.eu/global/?q=products/fapar" TargetMode="External"/><Relationship Id="rId2" Type="http://schemas.openxmlformats.org/officeDocument/2006/relationships/hyperlink" Target="http://land.copernicus.eu/global/?q=products/lai" TargetMode="External"/><Relationship Id="rId1" Type="http://schemas.openxmlformats.org/officeDocument/2006/relationships/slideLayout" Target="../slideLayouts/slideLayout2.xml"/><Relationship Id="rId5" Type="http://schemas.openxmlformats.org/officeDocument/2006/relationships/hyperlink" Target="http://land.copernicus.eu/global/?q=products" TargetMode="External"/><Relationship Id="rId4" Type="http://schemas.openxmlformats.org/officeDocument/2006/relationships/hyperlink" Target="http://land.copernicus.eu/global/?q=products/fcover"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land.copernicus.eu/global/?q=products/dmp" TargetMode="External"/><Relationship Id="rId2" Type="http://schemas.openxmlformats.org/officeDocument/2006/relationships/hyperlink" Target="http://land.copernicus.eu/global/?q=products/fapar" TargetMode="External"/><Relationship Id="rId1" Type="http://schemas.openxmlformats.org/officeDocument/2006/relationships/slideLayout" Target="../slideLayouts/slideLayout2.xml"/><Relationship Id="rId4" Type="http://schemas.openxmlformats.org/officeDocument/2006/relationships/hyperlink" Target="http://land.copernicus.eu/global/?q=product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land.copernicus.eu/global/products/FAPAR" TargetMode="External"/><Relationship Id="rId2" Type="http://schemas.openxmlformats.org/officeDocument/2006/relationships/hyperlink" Target="http://land.copernicus.eu/global/?q=products/ndvi" TargetMode="External"/><Relationship Id="rId1" Type="http://schemas.openxmlformats.org/officeDocument/2006/relationships/slideLayout" Target="../slideLayouts/slideLayout2.xml"/><Relationship Id="rId6" Type="http://schemas.openxmlformats.org/officeDocument/2006/relationships/hyperlink" Target="http://land.copernicus.eu/global/?q=products" TargetMode="External"/><Relationship Id="rId5" Type="http://schemas.openxmlformats.org/officeDocument/2006/relationships/hyperlink" Target="http://land.copernicus.eu/global/?q=products/vpi" TargetMode="External"/><Relationship Id="rId4" Type="http://schemas.openxmlformats.org/officeDocument/2006/relationships/hyperlink" Target="http://land.copernicus.eu/global/?q=products/vci"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land.copernicus.eu/global/?q=products/sa" TargetMode="External"/><Relationship Id="rId2" Type="http://schemas.openxmlformats.org/officeDocument/2006/relationships/hyperlink" Target="http://land.copernicus.eu/global/?q=products/toc-r" TargetMode="External"/><Relationship Id="rId1" Type="http://schemas.openxmlformats.org/officeDocument/2006/relationships/slideLayout" Target="../slideLayouts/slideLayout2.xml"/><Relationship Id="rId5" Type="http://schemas.openxmlformats.org/officeDocument/2006/relationships/hyperlink" Target="http://land.copernicus.eu/global/?q=products" TargetMode="External"/><Relationship Id="rId4" Type="http://schemas.openxmlformats.org/officeDocument/2006/relationships/hyperlink" Target="http://land.copernicus.eu/global/?q=products/lst"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land.copernicus.eu/global/?q=products/ba" TargetMode="External"/><Relationship Id="rId2" Type="http://schemas.openxmlformats.org/officeDocument/2006/relationships/hyperlink" Target="http://land.copernicus.eu/global/?q=products/swi" TargetMode="External"/><Relationship Id="rId1" Type="http://schemas.openxmlformats.org/officeDocument/2006/relationships/slideLayout" Target="../slideLayouts/slideLayout3.xml"/><Relationship Id="rId4" Type="http://schemas.openxmlformats.org/officeDocument/2006/relationships/hyperlink" Target="http://land.copernicus.eu/global/?q=product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land.copernicus.eu/global/?q=products/wb" TargetMode="External"/><Relationship Id="rId2" Type="http://schemas.openxmlformats.org/officeDocument/2006/relationships/hyperlink" Target="http://land.copernicus.eu/global/?q=products/ba" TargetMode="External"/><Relationship Id="rId1" Type="http://schemas.openxmlformats.org/officeDocument/2006/relationships/slideLayout" Target="../slideLayouts/slideLayout2.xml"/><Relationship Id="rId4" Type="http://schemas.openxmlformats.org/officeDocument/2006/relationships/hyperlink" Target="http://land.copernicus.eu/global/?q=products"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hyperlink" Target="g2_BIOPAR_LAI_global_2010-2011_QL_animation_fast_slide.gif" TargetMode="Externa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emf"/><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land.copernicus.eu/global/?q=produc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5000" dirty="0" smtClean="0"/>
              <a:t>User Awareness &amp; Training:</a:t>
            </a:r>
            <a:br>
              <a:rPr lang="en-GB" sz="5000" dirty="0" smtClean="0"/>
            </a:br>
            <a:r>
              <a:rPr lang="en-GB" sz="6600" dirty="0" smtClean="0">
                <a:solidFill>
                  <a:schemeClr val="tx2">
                    <a:lumMod val="50000"/>
                  </a:schemeClr>
                </a:solidFill>
              </a:rPr>
              <a:t>LAND</a:t>
            </a:r>
            <a:r>
              <a:rPr lang="en-GB" sz="4800" i="1" dirty="0" smtClean="0"/>
              <a:t/>
            </a:r>
            <a:br>
              <a:rPr lang="en-GB" sz="4800" i="1" dirty="0" smtClean="0"/>
            </a:br>
            <a:r>
              <a:rPr lang="en-GB" sz="3200" dirty="0" smtClean="0"/>
              <a:t>Bucharest, Romania – 8</a:t>
            </a:r>
            <a:r>
              <a:rPr lang="en-GB" sz="3200" baseline="30000" dirty="0" smtClean="0"/>
              <a:t>th</a:t>
            </a:r>
            <a:r>
              <a:rPr lang="en-GB" sz="3200" dirty="0" smtClean="0"/>
              <a:t> November 2013</a:t>
            </a:r>
            <a:r>
              <a:rPr lang="en-GB" sz="3200" i="1" dirty="0" smtClean="0"/>
              <a:t/>
            </a:r>
            <a:br>
              <a:rPr lang="en-GB" sz="3200" i="1" dirty="0" smtClean="0"/>
            </a:br>
            <a:r>
              <a:rPr lang="en-GB" sz="3200" i="1" dirty="0" smtClean="0"/>
              <a:t>GAF AG</a:t>
            </a:r>
            <a:endParaRPr lang="en-GB" sz="3200" i="1" dirty="0"/>
          </a:p>
        </p:txBody>
      </p:sp>
    </p:spTree>
    <p:extLst>
      <p:ext uri="{BB962C8B-B14F-4D97-AF65-F5344CB8AC3E}">
        <p14:creationId xmlns:p14="http://schemas.microsoft.com/office/powerpoint/2010/main" val="34073969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62200" y="304800"/>
            <a:ext cx="6781800" cy="533400"/>
          </a:xfrm>
        </p:spPr>
        <p:txBody>
          <a:bodyPr/>
          <a:lstStyle/>
          <a:p>
            <a:r>
              <a:rPr lang="en-GB" dirty="0" smtClean="0"/>
              <a:t>Concept of the Global Component</a:t>
            </a:r>
            <a:endParaRPr lang="en-GB" dirty="0"/>
          </a:p>
        </p:txBody>
      </p:sp>
      <p:sp>
        <p:nvSpPr>
          <p:cNvPr id="5" name="Inhaltsplatzhalter 1"/>
          <p:cNvSpPr>
            <a:spLocks noGrp="1"/>
          </p:cNvSpPr>
          <p:nvPr>
            <p:ph sz="half" idx="1"/>
          </p:nvPr>
        </p:nvSpPr>
        <p:spPr>
          <a:xfrm>
            <a:off x="152400" y="1066800"/>
            <a:ext cx="8763000" cy="2133600"/>
          </a:xfrm>
        </p:spPr>
        <p:txBody>
          <a:bodyPr/>
          <a:lstStyle/>
          <a:p>
            <a:r>
              <a:rPr lang="en-GB" sz="2000" dirty="0" smtClean="0"/>
              <a:t>COPERNICUS GLOBAL LAND component is providing global bio-geophysical parameters describing energy fluxes within the general </a:t>
            </a:r>
            <a:r>
              <a:rPr lang="en-GB" sz="2000" b="1" dirty="0" smtClean="0">
                <a:solidFill>
                  <a:schemeClr val="accent1"/>
                </a:solidFill>
              </a:rPr>
              <a:t>WATER CYCLE</a:t>
            </a:r>
            <a:r>
              <a:rPr lang="en-GB" sz="2000" dirty="0" smtClean="0"/>
              <a:t>. </a:t>
            </a:r>
          </a:p>
          <a:p>
            <a:endParaRPr lang="en-GB" sz="2000" dirty="0" smtClean="0"/>
          </a:p>
          <a:p>
            <a:r>
              <a:rPr lang="en-GB" sz="2000" dirty="0" smtClean="0"/>
              <a:t>They are contributing</a:t>
            </a:r>
          </a:p>
          <a:p>
            <a:pPr>
              <a:buNone/>
            </a:pPr>
            <a:r>
              <a:rPr lang="en-GB" sz="2000" dirty="0" smtClean="0"/>
              <a:t> 	to monitor and model </a:t>
            </a:r>
          </a:p>
          <a:p>
            <a:pPr>
              <a:buNone/>
            </a:pPr>
            <a:r>
              <a:rPr lang="en-GB" sz="2000" dirty="0" smtClean="0"/>
              <a:t>	the water cycle.</a:t>
            </a:r>
            <a:endParaRPr lang="en-GB" sz="2000" dirty="0"/>
          </a:p>
        </p:txBody>
      </p:sp>
      <p:sp>
        <p:nvSpPr>
          <p:cNvPr id="18" name="Textfeld 17"/>
          <p:cNvSpPr txBox="1"/>
          <p:nvPr/>
        </p:nvSpPr>
        <p:spPr>
          <a:xfrm>
            <a:off x="685800" y="5909846"/>
            <a:ext cx="2209800" cy="369332"/>
          </a:xfrm>
          <a:prstGeom prst="rect">
            <a:avLst/>
          </a:prstGeom>
          <a:noFill/>
        </p:spPr>
        <p:txBody>
          <a:bodyPr wrap="square" rtlCol="0">
            <a:spAutoFit/>
          </a:bodyPr>
          <a:lstStyle/>
          <a:p>
            <a:pPr lvl="1">
              <a:buNone/>
            </a:pPr>
            <a:r>
              <a:rPr lang="de-DE" sz="900" dirty="0" smtClean="0">
                <a:solidFill>
                  <a:schemeClr val="tx2">
                    <a:lumMod val="50000"/>
                  </a:schemeClr>
                </a:solidFill>
              </a:rPr>
              <a:t>Source: R. Lacaze, HYGEOS (2013) </a:t>
            </a:r>
            <a:r>
              <a:rPr lang="de-DE" sz="900" dirty="0" smtClean="0">
                <a:solidFill>
                  <a:schemeClr val="tx2">
                    <a:lumMod val="50000"/>
                  </a:schemeClr>
                </a:solidFill>
              </a:rPr>
              <a:t>and B</a:t>
            </a:r>
            <a:r>
              <a:rPr lang="de-DE" sz="900" dirty="0" smtClean="0">
                <a:solidFill>
                  <a:schemeClr val="tx2">
                    <a:lumMod val="50000"/>
                  </a:schemeClr>
                </a:solidFill>
              </a:rPr>
              <a:t>. Smets,  VITO NV(2013) </a:t>
            </a:r>
            <a:endParaRPr lang="de-DE" sz="900" dirty="0">
              <a:solidFill>
                <a:schemeClr val="tx2">
                  <a:lumMod val="50000"/>
                </a:schemeClr>
              </a:solidFill>
            </a:endParaRPr>
          </a:p>
        </p:txBody>
      </p:sp>
      <p:pic>
        <p:nvPicPr>
          <p:cNvPr id="1026" name="Picture 2"/>
          <p:cNvPicPr>
            <a:picLocks noChangeAspect="1" noChangeArrowheads="1"/>
          </p:cNvPicPr>
          <p:nvPr/>
        </p:nvPicPr>
        <p:blipFill>
          <a:blip r:embed="rId2" cstate="print"/>
          <a:srcRect/>
          <a:stretch>
            <a:fillRect/>
          </a:stretch>
        </p:blipFill>
        <p:spPr bwMode="auto">
          <a:xfrm>
            <a:off x="2971800" y="1749442"/>
            <a:ext cx="5867400" cy="46513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Global Component</a:t>
            </a:r>
            <a:endParaRPr lang="en-GB" dirty="0"/>
          </a:p>
        </p:txBody>
      </p:sp>
      <p:sp>
        <p:nvSpPr>
          <p:cNvPr id="3" name="Content Placeholder 2"/>
          <p:cNvSpPr>
            <a:spLocks noGrp="1"/>
          </p:cNvSpPr>
          <p:nvPr>
            <p:ph idx="1"/>
          </p:nvPr>
        </p:nvSpPr>
        <p:spPr>
          <a:xfrm>
            <a:off x="457200" y="1296001"/>
            <a:ext cx="8229600" cy="5104800"/>
          </a:xfrm>
        </p:spPr>
        <p:txBody>
          <a:bodyPr>
            <a:normAutofit lnSpcReduction="10000"/>
          </a:bodyPr>
          <a:lstStyle/>
          <a:p>
            <a:pPr lvl="0">
              <a:buNone/>
            </a:pPr>
            <a:r>
              <a:rPr lang="de-DE" dirty="0" smtClean="0"/>
              <a:t>Bio-</a:t>
            </a:r>
            <a:r>
              <a:rPr lang="de-DE" dirty="0" err="1" smtClean="0"/>
              <a:t>geophysical</a:t>
            </a:r>
            <a:r>
              <a:rPr lang="de-DE" dirty="0" smtClean="0"/>
              <a:t> Parameters: </a:t>
            </a:r>
          </a:p>
          <a:p>
            <a:r>
              <a:rPr lang="en-US" sz="2000" dirty="0" smtClean="0"/>
              <a:t>Leaf Area Index (LAI) </a:t>
            </a:r>
          </a:p>
          <a:p>
            <a:r>
              <a:rPr lang="en-US" sz="2000" dirty="0" smtClean="0"/>
              <a:t>Fraction of green Vegetation Cover (</a:t>
            </a:r>
            <a:r>
              <a:rPr lang="en-US" sz="2000" dirty="0" err="1" smtClean="0"/>
              <a:t>FCover</a:t>
            </a:r>
            <a:r>
              <a:rPr lang="en-US" sz="2000" dirty="0" smtClean="0"/>
              <a:t>) </a:t>
            </a:r>
          </a:p>
          <a:p>
            <a:r>
              <a:rPr lang="en-US" sz="2000" dirty="0" smtClean="0"/>
              <a:t>Fraction of Absorbed </a:t>
            </a:r>
            <a:r>
              <a:rPr lang="en-US" sz="2000" dirty="0" err="1" smtClean="0"/>
              <a:t>Photosynthetically</a:t>
            </a:r>
            <a:r>
              <a:rPr lang="en-US" sz="2000" dirty="0" smtClean="0"/>
              <a:t> Active Radiation (FAPAR) </a:t>
            </a:r>
          </a:p>
          <a:p>
            <a:r>
              <a:rPr lang="en-US" sz="2000" dirty="0" smtClean="0"/>
              <a:t>Dry Matter Productivity (DMP) </a:t>
            </a:r>
          </a:p>
          <a:p>
            <a:r>
              <a:rPr lang="en-US" sz="2000" dirty="0" smtClean="0"/>
              <a:t>Normalized Difference Vegetation Index (NDVI) </a:t>
            </a:r>
          </a:p>
          <a:p>
            <a:r>
              <a:rPr lang="en-US" sz="2000" dirty="0" smtClean="0"/>
              <a:t>Vegetation Condition Index (VCI) </a:t>
            </a:r>
          </a:p>
          <a:p>
            <a:r>
              <a:rPr lang="en-US" sz="2000" dirty="0" smtClean="0"/>
              <a:t>Vegetation Productivity Index (VPI) </a:t>
            </a:r>
          </a:p>
          <a:p>
            <a:r>
              <a:rPr lang="en-US" sz="2000" dirty="0" smtClean="0"/>
              <a:t>Top Of Canopy </a:t>
            </a:r>
            <a:r>
              <a:rPr lang="en-US" sz="2000" dirty="0" err="1" smtClean="0"/>
              <a:t>Reflectances</a:t>
            </a:r>
            <a:r>
              <a:rPr lang="en-US" sz="2000" dirty="0" smtClean="0"/>
              <a:t> (TOC-r)</a:t>
            </a:r>
            <a:endParaRPr lang="en-US" sz="2000" dirty="0"/>
          </a:p>
          <a:p>
            <a:r>
              <a:rPr lang="en-US" sz="2000" dirty="0"/>
              <a:t>Surface Albedo (</a:t>
            </a:r>
            <a:r>
              <a:rPr lang="en-US" sz="2000" dirty="0" smtClean="0"/>
              <a:t>SA)</a:t>
            </a:r>
          </a:p>
          <a:p>
            <a:r>
              <a:rPr lang="en-US" sz="2000" dirty="0" smtClean="0"/>
              <a:t>Land Surface Temperature (LST) </a:t>
            </a:r>
          </a:p>
          <a:p>
            <a:r>
              <a:rPr lang="en-US" sz="2000" dirty="0" smtClean="0"/>
              <a:t>Soil Water Index (SWI) </a:t>
            </a:r>
          </a:p>
          <a:p>
            <a:r>
              <a:rPr lang="en-US" sz="2000" dirty="0" smtClean="0"/>
              <a:t>Burnt Area (BA) </a:t>
            </a:r>
          </a:p>
          <a:p>
            <a:r>
              <a:rPr lang="en-US" sz="2000" dirty="0" smtClean="0"/>
              <a:t>Water </a:t>
            </a:r>
            <a:r>
              <a:rPr lang="en-US" sz="2000" dirty="0"/>
              <a:t>Bodies (WB) </a:t>
            </a:r>
          </a:p>
          <a:p>
            <a:endParaRPr lang="en-US" sz="2000" dirty="0" smtClean="0">
              <a:solidFill>
                <a:schemeClr val="tx1"/>
              </a:solidFill>
            </a:endParaRPr>
          </a:p>
          <a:p>
            <a:endParaRPr lang="en-US" sz="1800" dirty="0" smtClean="0"/>
          </a:p>
          <a:p>
            <a:endParaRPr lang="en-US" sz="1800" dirty="0" smtClean="0"/>
          </a:p>
          <a:p>
            <a:endParaRPr lang="en-US" sz="1800" dirty="0" smtClean="0"/>
          </a:p>
          <a:p>
            <a:endParaRPr lang="en-GB" sz="1800" dirty="0" smtClean="0"/>
          </a:p>
          <a:p>
            <a:pPr marL="20638" indent="0">
              <a:buNone/>
            </a:pPr>
            <a:endParaRPr lang="en-GB" sz="1800" dirty="0" smtClean="0"/>
          </a:p>
        </p:txBody>
      </p:sp>
      <p:sp>
        <p:nvSpPr>
          <p:cNvPr id="4" name="Textfeld 3"/>
          <p:cNvSpPr txBox="1"/>
          <p:nvPr/>
        </p:nvSpPr>
        <p:spPr>
          <a:xfrm>
            <a:off x="76200" y="6062246"/>
            <a:ext cx="3352800" cy="338554"/>
          </a:xfrm>
          <a:prstGeom prst="rect">
            <a:avLst/>
          </a:prstGeom>
          <a:noFill/>
        </p:spPr>
        <p:txBody>
          <a:bodyPr wrap="square" rtlCol="0">
            <a:spAutoFit/>
          </a:bodyPr>
          <a:lstStyle/>
          <a:p>
            <a:pPr lvl="1">
              <a:buNone/>
            </a:pPr>
            <a:r>
              <a:rPr lang="de-DE" sz="800" dirty="0" smtClean="0"/>
              <a:t>Source: </a:t>
            </a:r>
            <a:r>
              <a:rPr lang="de-DE" sz="800" dirty="0" smtClean="0">
                <a:hlinkClick r:id="rId2"/>
              </a:rPr>
              <a:t>http://land.copernicus.eu/global/?q=products</a:t>
            </a:r>
            <a:endParaRPr lang="de-DE" sz="800" dirty="0" smtClean="0"/>
          </a:p>
          <a:p>
            <a:pPr lvl="1">
              <a:buNone/>
            </a:pPr>
            <a:r>
              <a:rPr lang="de-DE" sz="800" dirty="0" smtClean="0"/>
              <a:t> </a:t>
            </a:r>
            <a:r>
              <a:rPr lang="de-DE" sz="800" dirty="0" err="1" smtClean="0"/>
              <a:t>Auteursrecht</a:t>
            </a:r>
            <a:r>
              <a:rPr lang="de-DE" sz="800" dirty="0" smtClean="0"/>
              <a:t> 2013 VITO NV</a:t>
            </a:r>
            <a:endParaRPr lang="de-DE" dirty="0"/>
          </a:p>
        </p:txBody>
      </p:sp>
    </p:spTree>
    <p:extLst>
      <p:ext uri="{BB962C8B-B14F-4D97-AF65-F5344CB8AC3E}">
        <p14:creationId xmlns:p14="http://schemas.microsoft.com/office/powerpoint/2010/main" val="409463903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Global Component</a:t>
            </a:r>
            <a:endParaRPr lang="en-GB" dirty="0"/>
          </a:p>
        </p:txBody>
      </p:sp>
      <p:sp>
        <p:nvSpPr>
          <p:cNvPr id="3" name="Content Placeholder 2"/>
          <p:cNvSpPr>
            <a:spLocks noGrp="1"/>
          </p:cNvSpPr>
          <p:nvPr>
            <p:ph idx="1"/>
          </p:nvPr>
        </p:nvSpPr>
        <p:spPr>
          <a:xfrm>
            <a:off x="457200" y="1295400"/>
            <a:ext cx="8229600" cy="5062954"/>
          </a:xfrm>
        </p:spPr>
        <p:txBody>
          <a:bodyPr>
            <a:noAutofit/>
          </a:bodyPr>
          <a:lstStyle/>
          <a:p>
            <a:pPr marL="20638" lvl="0" indent="0">
              <a:buNone/>
            </a:pPr>
            <a:r>
              <a:rPr lang="de-DE" sz="2400" dirty="0"/>
              <a:t>Detailed Overview – Global LAND</a:t>
            </a:r>
          </a:p>
          <a:p>
            <a:r>
              <a:rPr lang="en-US" sz="2400" b="1" dirty="0" smtClean="0">
                <a:hlinkClick r:id="rId2"/>
              </a:rPr>
              <a:t>Leaf Area Index (LAI)</a:t>
            </a:r>
            <a:r>
              <a:rPr lang="en-US" sz="2400" b="1" dirty="0" smtClean="0">
                <a:hlinkClick r:id="rId3"/>
              </a:rPr>
              <a:t> </a:t>
            </a:r>
          </a:p>
          <a:p>
            <a:pPr lvl="1"/>
            <a:r>
              <a:rPr lang="en-US" sz="1800" dirty="0" smtClean="0"/>
              <a:t>The LAI is defined as </a:t>
            </a:r>
            <a:r>
              <a:rPr lang="en-US" sz="1800" b="1" dirty="0" smtClean="0">
                <a:solidFill>
                  <a:schemeClr val="tx2">
                    <a:lumMod val="60000"/>
                    <a:lumOff val="40000"/>
                  </a:schemeClr>
                </a:solidFill>
              </a:rPr>
              <a:t>half the total area of green elements of the canopy per unit horizontal ground area. </a:t>
            </a:r>
            <a:r>
              <a:rPr lang="en-US" sz="1800" dirty="0" smtClean="0"/>
              <a:t>Basically, the LAI </a:t>
            </a:r>
            <a:r>
              <a:rPr lang="en-US" sz="1800" b="1" dirty="0" smtClean="0">
                <a:solidFill>
                  <a:schemeClr val="tx2">
                    <a:lumMod val="60000"/>
                    <a:lumOff val="40000"/>
                  </a:schemeClr>
                </a:solidFill>
              </a:rPr>
              <a:t>quantifies the amount of foliage material in an ecosystem. </a:t>
            </a:r>
            <a:r>
              <a:rPr lang="en-US" sz="1800" dirty="0" smtClean="0"/>
              <a:t>The satellite-derived value corresponds to the total green LAI of the all the canopy layers, including the understory which may represent a very significant contribution, particularly for forests</a:t>
            </a:r>
          </a:p>
          <a:p>
            <a:endParaRPr lang="en-US" sz="2400" dirty="0" smtClean="0">
              <a:hlinkClick r:id="rId4"/>
            </a:endParaRPr>
          </a:p>
          <a:p>
            <a:r>
              <a:rPr lang="en-US" sz="2400" b="1" dirty="0" smtClean="0">
                <a:hlinkClick r:id="rId4"/>
              </a:rPr>
              <a:t>Fraction of green Vegetation Cover (</a:t>
            </a:r>
            <a:r>
              <a:rPr lang="en-US" sz="2400" b="1" dirty="0" err="1" smtClean="0">
                <a:hlinkClick r:id="rId4"/>
              </a:rPr>
              <a:t>FCover</a:t>
            </a:r>
            <a:r>
              <a:rPr lang="en-US" sz="2400" b="1" dirty="0" smtClean="0">
                <a:hlinkClick r:id="rId4"/>
              </a:rPr>
              <a:t>)</a:t>
            </a:r>
            <a:r>
              <a:rPr lang="en-US" sz="2400" b="1" dirty="0" smtClean="0">
                <a:hlinkClick r:id="rId2"/>
              </a:rPr>
              <a:t> </a:t>
            </a:r>
          </a:p>
          <a:p>
            <a:pPr lvl="1"/>
            <a:r>
              <a:rPr lang="en-US" sz="1800" dirty="0" smtClean="0"/>
              <a:t>The </a:t>
            </a:r>
            <a:r>
              <a:rPr lang="en-US" sz="1800" dirty="0" err="1" smtClean="0"/>
              <a:t>Fcover</a:t>
            </a:r>
            <a:r>
              <a:rPr lang="en-US" sz="1800" dirty="0" smtClean="0"/>
              <a:t> corresponds to the </a:t>
            </a:r>
            <a:r>
              <a:rPr lang="en-US" sz="1800" b="1" dirty="0" smtClean="0">
                <a:solidFill>
                  <a:schemeClr val="tx2">
                    <a:lumMod val="60000"/>
                    <a:lumOff val="40000"/>
                  </a:schemeClr>
                </a:solidFill>
              </a:rPr>
              <a:t>fraction of ground covered by the green vegetation</a:t>
            </a:r>
            <a:r>
              <a:rPr lang="en-US" sz="1800" dirty="0" smtClean="0"/>
              <a:t>. Because it is </a:t>
            </a:r>
            <a:r>
              <a:rPr lang="en-US" sz="1800" b="1" dirty="0" smtClean="0">
                <a:solidFill>
                  <a:schemeClr val="tx2">
                    <a:lumMod val="60000"/>
                    <a:lumOff val="40000"/>
                  </a:schemeClr>
                </a:solidFill>
              </a:rPr>
              <a:t>independent from the illumination direction</a:t>
            </a:r>
            <a:r>
              <a:rPr lang="en-US" sz="1800" dirty="0" smtClean="0"/>
              <a:t> and it is sensitive of the vegetation amount, </a:t>
            </a:r>
            <a:r>
              <a:rPr lang="en-US" sz="1800" dirty="0" err="1" smtClean="0"/>
              <a:t>FCover</a:t>
            </a:r>
            <a:r>
              <a:rPr lang="en-US" sz="1800" dirty="0" smtClean="0"/>
              <a:t> is a very good candidate for the replacement of classical vegetation indices for the monitoring of green vegetation</a:t>
            </a:r>
            <a:endParaRPr lang="en-US" sz="1800" dirty="0"/>
          </a:p>
        </p:txBody>
      </p:sp>
      <p:sp>
        <p:nvSpPr>
          <p:cNvPr id="4" name="Textfeld 3"/>
          <p:cNvSpPr txBox="1"/>
          <p:nvPr/>
        </p:nvSpPr>
        <p:spPr>
          <a:xfrm>
            <a:off x="457200" y="5943600"/>
            <a:ext cx="3352800" cy="338554"/>
          </a:xfrm>
          <a:prstGeom prst="rect">
            <a:avLst/>
          </a:prstGeom>
          <a:noFill/>
        </p:spPr>
        <p:txBody>
          <a:bodyPr wrap="square" rtlCol="0">
            <a:spAutoFit/>
          </a:bodyPr>
          <a:lstStyle/>
          <a:p>
            <a:pPr lvl="1">
              <a:buNone/>
            </a:pPr>
            <a:r>
              <a:rPr lang="de-DE" sz="800" dirty="0" smtClean="0"/>
              <a:t>Source: </a:t>
            </a:r>
            <a:r>
              <a:rPr lang="de-DE" sz="800" dirty="0" smtClean="0">
                <a:hlinkClick r:id="rId5"/>
              </a:rPr>
              <a:t>http://land.copernicus.eu/global/?q=products</a:t>
            </a:r>
            <a:endParaRPr lang="de-DE" sz="800" dirty="0" smtClean="0"/>
          </a:p>
          <a:p>
            <a:pPr lvl="1">
              <a:buNone/>
            </a:pPr>
            <a:r>
              <a:rPr lang="de-DE" sz="800" dirty="0" smtClean="0"/>
              <a:t> </a:t>
            </a:r>
            <a:r>
              <a:rPr lang="de-DE" sz="800" dirty="0" err="1" smtClean="0"/>
              <a:t>Auteursrecht</a:t>
            </a:r>
            <a:r>
              <a:rPr lang="de-DE" sz="800" dirty="0" smtClean="0"/>
              <a:t> 2013 VITO NV</a:t>
            </a:r>
            <a:endParaRPr lang="de-DE" dirty="0"/>
          </a:p>
        </p:txBody>
      </p:sp>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Global Component</a:t>
            </a:r>
            <a:endParaRPr lang="en-GB" dirty="0"/>
          </a:p>
        </p:txBody>
      </p:sp>
      <p:sp>
        <p:nvSpPr>
          <p:cNvPr id="3" name="Content Placeholder 2"/>
          <p:cNvSpPr>
            <a:spLocks noGrp="1"/>
          </p:cNvSpPr>
          <p:nvPr>
            <p:ph idx="1"/>
          </p:nvPr>
        </p:nvSpPr>
        <p:spPr>
          <a:xfrm>
            <a:off x="457200" y="1296000"/>
            <a:ext cx="8229600" cy="4953000"/>
          </a:xfrm>
        </p:spPr>
        <p:txBody>
          <a:bodyPr>
            <a:normAutofit/>
          </a:bodyPr>
          <a:lstStyle/>
          <a:p>
            <a:r>
              <a:rPr lang="en-US" sz="2400" b="1" dirty="0" smtClean="0">
                <a:hlinkClick r:id="rId2"/>
              </a:rPr>
              <a:t>Fraction of Absorbed </a:t>
            </a:r>
            <a:r>
              <a:rPr lang="en-US" sz="2400" b="1" dirty="0" err="1" smtClean="0">
                <a:hlinkClick r:id="rId2"/>
              </a:rPr>
              <a:t>Photosynthetically</a:t>
            </a:r>
            <a:r>
              <a:rPr lang="en-US" sz="2400" b="1" dirty="0" smtClean="0">
                <a:hlinkClick r:id="rId2"/>
              </a:rPr>
              <a:t> Active Radiation (FAPAR)</a:t>
            </a:r>
            <a:r>
              <a:rPr lang="en-US" sz="2400" b="1" dirty="0" smtClean="0">
                <a:hlinkClick r:id="rId3"/>
              </a:rPr>
              <a:t> </a:t>
            </a:r>
          </a:p>
          <a:p>
            <a:pPr lvl="1"/>
            <a:r>
              <a:rPr lang="en-US" sz="1800" dirty="0" smtClean="0"/>
              <a:t>The FAPAR </a:t>
            </a:r>
            <a:r>
              <a:rPr lang="en-US" sz="1800" b="1" dirty="0" smtClean="0">
                <a:solidFill>
                  <a:schemeClr val="tx2">
                    <a:lumMod val="60000"/>
                    <a:lumOff val="40000"/>
                  </a:schemeClr>
                </a:solidFill>
              </a:rPr>
              <a:t>quantifies the fraction of the solar radiation </a:t>
            </a:r>
            <a:r>
              <a:rPr lang="en-US" sz="1800" dirty="0" smtClean="0"/>
              <a:t>absorbed by live leaves for the photosynthesis activity. Then, it refers only to the green and alive elements of the canopy. The FAPAR depends on the </a:t>
            </a:r>
            <a:r>
              <a:rPr lang="en-US" sz="1800" b="1" dirty="0" smtClean="0">
                <a:solidFill>
                  <a:schemeClr val="tx2">
                    <a:lumMod val="60000"/>
                    <a:lumOff val="40000"/>
                  </a:schemeClr>
                </a:solidFill>
              </a:rPr>
              <a:t>canopy structure, vegetation element optical properties, atmospheric conditions, and angular configuration.</a:t>
            </a:r>
            <a:r>
              <a:rPr lang="en-US" sz="1800" dirty="0" smtClean="0"/>
              <a:t> To overcome this latter dependency, a daily integrated FAPAR value is assessed </a:t>
            </a:r>
          </a:p>
          <a:p>
            <a:pPr lvl="1"/>
            <a:endParaRPr lang="en-US" sz="1800" dirty="0" smtClean="0"/>
          </a:p>
          <a:p>
            <a:r>
              <a:rPr lang="en-US" sz="2400" b="1" dirty="0" smtClean="0">
                <a:hlinkClick r:id="rId3"/>
              </a:rPr>
              <a:t>Dry Matter Productivity (DMP)</a:t>
            </a:r>
            <a:r>
              <a:rPr lang="en-US" sz="2400" b="1" dirty="0" smtClean="0"/>
              <a:t> </a:t>
            </a:r>
          </a:p>
          <a:p>
            <a:pPr lvl="1"/>
            <a:r>
              <a:rPr lang="en-US" sz="1800" dirty="0" smtClean="0"/>
              <a:t>The DMP represents the </a:t>
            </a:r>
            <a:r>
              <a:rPr lang="en-US" sz="1800" b="1" dirty="0" smtClean="0">
                <a:solidFill>
                  <a:schemeClr val="tx2">
                    <a:lumMod val="60000"/>
                    <a:lumOff val="40000"/>
                  </a:schemeClr>
                </a:solidFill>
              </a:rPr>
              <a:t>daily growth of standing biomass</a:t>
            </a:r>
            <a:r>
              <a:rPr lang="en-US" sz="1800" dirty="0" smtClean="0"/>
              <a:t>. It is equivalent to the </a:t>
            </a:r>
            <a:r>
              <a:rPr lang="en-US" sz="1800" b="1" dirty="0" smtClean="0">
                <a:solidFill>
                  <a:schemeClr val="tx2">
                    <a:lumMod val="60000"/>
                    <a:lumOff val="40000"/>
                  </a:schemeClr>
                </a:solidFill>
              </a:rPr>
              <a:t>Net Primary Productivity</a:t>
            </a:r>
            <a:r>
              <a:rPr lang="en-US" sz="1800" dirty="0" smtClean="0"/>
              <a:t>, well known in climatological studies, but DMP is customized for agronomic applications and is expressed in kilograms of dry matter per hectare and per day</a:t>
            </a:r>
            <a:endParaRPr lang="de-DE" sz="1800" dirty="0" smtClean="0"/>
          </a:p>
          <a:p>
            <a:endParaRPr lang="de-DE" sz="2400" dirty="0" smtClean="0"/>
          </a:p>
          <a:p>
            <a:endParaRPr lang="en-GB" sz="2400" dirty="0" smtClean="0"/>
          </a:p>
          <a:p>
            <a:pPr marL="20638" indent="0">
              <a:buNone/>
            </a:pPr>
            <a:endParaRPr lang="en-GB" sz="2400" dirty="0" smtClean="0"/>
          </a:p>
        </p:txBody>
      </p:sp>
      <p:sp>
        <p:nvSpPr>
          <p:cNvPr id="4" name="Textfeld 3"/>
          <p:cNvSpPr txBox="1"/>
          <p:nvPr/>
        </p:nvSpPr>
        <p:spPr>
          <a:xfrm>
            <a:off x="533400" y="6019800"/>
            <a:ext cx="3352800" cy="338554"/>
          </a:xfrm>
          <a:prstGeom prst="rect">
            <a:avLst/>
          </a:prstGeom>
          <a:noFill/>
        </p:spPr>
        <p:txBody>
          <a:bodyPr wrap="square" rtlCol="0">
            <a:spAutoFit/>
          </a:bodyPr>
          <a:lstStyle/>
          <a:p>
            <a:pPr lvl="1">
              <a:buNone/>
            </a:pPr>
            <a:r>
              <a:rPr lang="de-DE" sz="800" dirty="0" smtClean="0"/>
              <a:t>Source: </a:t>
            </a:r>
            <a:r>
              <a:rPr lang="de-DE" sz="800" dirty="0" smtClean="0">
                <a:hlinkClick r:id="rId4"/>
              </a:rPr>
              <a:t>http://land.copernicus.eu/global/?q=products</a:t>
            </a:r>
            <a:endParaRPr lang="de-DE" sz="800" dirty="0" smtClean="0"/>
          </a:p>
          <a:p>
            <a:pPr lvl="1">
              <a:buNone/>
            </a:pPr>
            <a:r>
              <a:rPr lang="de-DE" sz="800" dirty="0" smtClean="0"/>
              <a:t> </a:t>
            </a:r>
            <a:r>
              <a:rPr lang="de-DE" sz="800" dirty="0" err="1" smtClean="0"/>
              <a:t>Auteursrecht</a:t>
            </a:r>
            <a:r>
              <a:rPr lang="de-DE" sz="800" dirty="0" smtClean="0"/>
              <a:t> 2013 VITO NV</a:t>
            </a:r>
            <a:endParaRPr lang="de-DE" dirty="0"/>
          </a:p>
        </p:txBody>
      </p:sp>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Global Component</a:t>
            </a:r>
            <a:endParaRPr lang="en-GB" dirty="0"/>
          </a:p>
        </p:txBody>
      </p:sp>
      <p:sp>
        <p:nvSpPr>
          <p:cNvPr id="3" name="Content Placeholder 2"/>
          <p:cNvSpPr>
            <a:spLocks noGrp="1"/>
          </p:cNvSpPr>
          <p:nvPr>
            <p:ph idx="1"/>
          </p:nvPr>
        </p:nvSpPr>
        <p:spPr>
          <a:xfrm>
            <a:off x="457200" y="1295400"/>
            <a:ext cx="8382000" cy="5062954"/>
          </a:xfrm>
        </p:spPr>
        <p:txBody>
          <a:bodyPr>
            <a:normAutofit/>
          </a:bodyPr>
          <a:lstStyle/>
          <a:p>
            <a:r>
              <a:rPr lang="en-US" sz="2400" b="1" dirty="0" smtClean="0">
                <a:hlinkClick r:id="rId2"/>
              </a:rPr>
              <a:t>Normalized Difference Vegetation Index (NDVI)</a:t>
            </a:r>
            <a:r>
              <a:rPr lang="en-US" sz="2400" b="1" dirty="0" smtClean="0"/>
              <a:t> </a:t>
            </a:r>
          </a:p>
          <a:p>
            <a:pPr lvl="1"/>
            <a:r>
              <a:rPr lang="en-US" sz="1800" dirty="0" smtClean="0"/>
              <a:t>The NDVI is an indicator which </a:t>
            </a:r>
            <a:r>
              <a:rPr lang="en-US" sz="1800" b="1" dirty="0" smtClean="0">
                <a:solidFill>
                  <a:schemeClr val="tx2">
                    <a:lumMod val="60000"/>
                    <a:lumOff val="40000"/>
                  </a:schemeClr>
                </a:solidFill>
              </a:rPr>
              <a:t>quantifies the amount of green vegetation.</a:t>
            </a:r>
            <a:r>
              <a:rPr lang="en-US" sz="1800" dirty="0" smtClean="0"/>
              <a:t> It is closely linked to the </a:t>
            </a:r>
            <a:r>
              <a:rPr lang="en-US" sz="1800" dirty="0" smtClean="0">
                <a:hlinkClick r:id="rId3"/>
              </a:rPr>
              <a:t>FAPAR</a:t>
            </a:r>
            <a:r>
              <a:rPr lang="en-US" sz="1800" dirty="0" smtClean="0"/>
              <a:t> and it is little scale dependent</a:t>
            </a:r>
          </a:p>
          <a:p>
            <a:pPr lvl="1"/>
            <a:endParaRPr lang="en-US" sz="1800" dirty="0" smtClean="0"/>
          </a:p>
          <a:p>
            <a:r>
              <a:rPr lang="en-US" sz="2400" b="1" dirty="0" smtClean="0">
                <a:hlinkClick r:id="rId4"/>
              </a:rPr>
              <a:t>Vegetation Condition Index (VCI)</a:t>
            </a:r>
            <a:r>
              <a:rPr lang="en-US" sz="2400" b="1" dirty="0" smtClean="0"/>
              <a:t> </a:t>
            </a:r>
          </a:p>
          <a:p>
            <a:pPr lvl="1"/>
            <a:r>
              <a:rPr lang="en-US" sz="1800" dirty="0" smtClean="0"/>
              <a:t>The VCI </a:t>
            </a:r>
            <a:r>
              <a:rPr lang="en-US" sz="1800" b="1" dirty="0" smtClean="0">
                <a:solidFill>
                  <a:schemeClr val="tx2">
                    <a:lumMod val="60000"/>
                    <a:lumOff val="40000"/>
                  </a:schemeClr>
                </a:solidFill>
              </a:rPr>
              <a:t>compares the observed NDVI to the range of values observed in the same period in previous years.</a:t>
            </a:r>
            <a:r>
              <a:rPr lang="en-US" sz="1800" dirty="0" smtClean="0"/>
              <a:t> The VCI is expressed in % and gives an idea where the observed value is situated between the extreme values (minimum and maximum) in the previous years. Lower and higher values indicate bad and good vegetation state conditions, respectively</a:t>
            </a:r>
          </a:p>
          <a:p>
            <a:r>
              <a:rPr lang="en-US" sz="2400" b="1" dirty="0">
                <a:hlinkClick r:id="rId5"/>
              </a:rPr>
              <a:t>Vegetation Productivity Index (VPI)</a:t>
            </a:r>
            <a:r>
              <a:rPr lang="en-US" sz="2400" b="1" dirty="0"/>
              <a:t> </a:t>
            </a:r>
          </a:p>
          <a:p>
            <a:pPr lvl="1"/>
            <a:r>
              <a:rPr lang="en-US" sz="1800" dirty="0"/>
              <a:t>VPI </a:t>
            </a:r>
            <a:r>
              <a:rPr lang="en-US" sz="1800" b="1" dirty="0">
                <a:solidFill>
                  <a:schemeClr val="tx2">
                    <a:lumMod val="60000"/>
                    <a:lumOff val="40000"/>
                  </a:schemeClr>
                </a:solidFill>
              </a:rPr>
              <a:t>assesses the overall vegetation condition </a:t>
            </a:r>
            <a:r>
              <a:rPr lang="en-US" sz="1800" dirty="0"/>
              <a:t>by referencing the actual value of the NDVI with the long-term statistics for the same 10-day period.</a:t>
            </a:r>
          </a:p>
          <a:p>
            <a:pPr lvl="1"/>
            <a:endParaRPr lang="en-US" sz="1800" dirty="0"/>
          </a:p>
        </p:txBody>
      </p:sp>
      <p:sp>
        <p:nvSpPr>
          <p:cNvPr id="4" name="Textfeld 3"/>
          <p:cNvSpPr txBox="1"/>
          <p:nvPr/>
        </p:nvSpPr>
        <p:spPr>
          <a:xfrm>
            <a:off x="304800" y="6019800"/>
            <a:ext cx="3352800" cy="338554"/>
          </a:xfrm>
          <a:prstGeom prst="rect">
            <a:avLst/>
          </a:prstGeom>
          <a:noFill/>
        </p:spPr>
        <p:txBody>
          <a:bodyPr wrap="square" rtlCol="0">
            <a:spAutoFit/>
          </a:bodyPr>
          <a:lstStyle/>
          <a:p>
            <a:pPr lvl="1">
              <a:buNone/>
            </a:pPr>
            <a:r>
              <a:rPr lang="de-DE" sz="800" dirty="0" smtClean="0"/>
              <a:t>Source: </a:t>
            </a:r>
            <a:r>
              <a:rPr lang="de-DE" sz="800" dirty="0" smtClean="0">
                <a:hlinkClick r:id="rId6"/>
              </a:rPr>
              <a:t>http://land.copernicus.eu/global/?q=products</a:t>
            </a:r>
            <a:endParaRPr lang="de-DE" sz="800" dirty="0" smtClean="0"/>
          </a:p>
          <a:p>
            <a:pPr lvl="1">
              <a:buNone/>
            </a:pPr>
            <a:r>
              <a:rPr lang="de-DE" sz="800" dirty="0" smtClean="0"/>
              <a:t> </a:t>
            </a:r>
            <a:r>
              <a:rPr lang="de-DE" sz="800" dirty="0" err="1" smtClean="0"/>
              <a:t>Auteursrecht</a:t>
            </a:r>
            <a:r>
              <a:rPr lang="de-DE" sz="800" dirty="0" smtClean="0"/>
              <a:t> 2013 VITO NV</a:t>
            </a:r>
            <a:endParaRPr lang="de-DE" dirty="0"/>
          </a:p>
        </p:txBody>
      </p:sp>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Global Component</a:t>
            </a:r>
            <a:endParaRPr lang="en-GB" dirty="0"/>
          </a:p>
        </p:txBody>
      </p:sp>
      <p:sp>
        <p:nvSpPr>
          <p:cNvPr id="3" name="Content Placeholder 2"/>
          <p:cNvSpPr>
            <a:spLocks noGrp="1"/>
          </p:cNvSpPr>
          <p:nvPr>
            <p:ph idx="1"/>
          </p:nvPr>
        </p:nvSpPr>
        <p:spPr>
          <a:xfrm>
            <a:off x="457200" y="1296000"/>
            <a:ext cx="8305800" cy="5181600"/>
          </a:xfrm>
        </p:spPr>
        <p:txBody>
          <a:bodyPr/>
          <a:lstStyle/>
          <a:p>
            <a:r>
              <a:rPr lang="en-US" sz="2400" b="1" dirty="0" smtClean="0">
                <a:hlinkClick r:id="rId2"/>
              </a:rPr>
              <a:t>Top Of Canopy </a:t>
            </a:r>
            <a:r>
              <a:rPr lang="en-US" sz="2400" b="1" dirty="0" err="1" smtClean="0">
                <a:hlinkClick r:id="rId2"/>
              </a:rPr>
              <a:t>Reflectances</a:t>
            </a:r>
            <a:r>
              <a:rPr lang="en-US" sz="2400" b="1" dirty="0" smtClean="0">
                <a:hlinkClick r:id="rId2"/>
              </a:rPr>
              <a:t> (TOC-r)</a:t>
            </a:r>
            <a:r>
              <a:rPr lang="en-US" sz="2400" b="1" dirty="0" smtClean="0"/>
              <a:t> </a:t>
            </a:r>
          </a:p>
          <a:p>
            <a:pPr lvl="1"/>
            <a:r>
              <a:rPr lang="en-US" sz="1800" dirty="0" smtClean="0"/>
              <a:t>The TOC spectral reflectance refers to the </a:t>
            </a:r>
            <a:r>
              <a:rPr lang="en-US" sz="1800" b="1" dirty="0" smtClean="0">
                <a:solidFill>
                  <a:schemeClr val="tx2">
                    <a:lumMod val="60000"/>
                    <a:lumOff val="40000"/>
                  </a:schemeClr>
                </a:solidFill>
              </a:rPr>
              <a:t>portion of the incident solar radiation reflected by the surface </a:t>
            </a:r>
            <a:r>
              <a:rPr lang="en-US" sz="1800" dirty="0" smtClean="0"/>
              <a:t>in a given spectral band and without atmospheric interferences</a:t>
            </a:r>
          </a:p>
          <a:p>
            <a:r>
              <a:rPr lang="en-US" sz="2400" b="1" dirty="0">
                <a:hlinkClick r:id="rId3"/>
              </a:rPr>
              <a:t>Surface Albedo (SA)</a:t>
            </a:r>
            <a:r>
              <a:rPr lang="en-US" sz="2400" b="1" dirty="0"/>
              <a:t> </a:t>
            </a:r>
          </a:p>
          <a:p>
            <a:pPr lvl="1"/>
            <a:r>
              <a:rPr lang="en-US" sz="1800" dirty="0"/>
              <a:t>The SA </a:t>
            </a:r>
            <a:r>
              <a:rPr lang="en-US" sz="1800" b="1" dirty="0">
                <a:solidFill>
                  <a:schemeClr val="tx2">
                    <a:lumMod val="60000"/>
                    <a:lumOff val="40000"/>
                  </a:schemeClr>
                </a:solidFill>
              </a:rPr>
              <a:t>quantifies the fraction of the incoming solar radiation reflected by the surface of the Earth. </a:t>
            </a:r>
            <a:r>
              <a:rPr lang="en-US" sz="1800" dirty="0"/>
              <a:t>Different albedo concepts are defined: 1) the directional albedo or directional-hemispherical reflectance (also called black-sky albedo) is the integration of the bi-directional reflectance over the viewing hemisphere</a:t>
            </a:r>
          </a:p>
          <a:p>
            <a:r>
              <a:rPr lang="en-US" sz="2400" b="1" dirty="0" smtClean="0">
                <a:hlinkClick r:id="rId4"/>
              </a:rPr>
              <a:t>Land Surface Temperature (LST)</a:t>
            </a:r>
            <a:r>
              <a:rPr lang="en-US" sz="2400" b="1" dirty="0" smtClean="0"/>
              <a:t> </a:t>
            </a:r>
          </a:p>
          <a:p>
            <a:pPr lvl="1"/>
            <a:r>
              <a:rPr lang="en-US" sz="1800" dirty="0" smtClean="0"/>
              <a:t>The LST is the </a:t>
            </a:r>
            <a:r>
              <a:rPr lang="en-US" sz="1800" b="1" dirty="0" err="1" smtClean="0">
                <a:solidFill>
                  <a:schemeClr val="tx2">
                    <a:lumMod val="60000"/>
                    <a:lumOff val="40000"/>
                  </a:schemeClr>
                </a:solidFill>
              </a:rPr>
              <a:t>radiative</a:t>
            </a:r>
            <a:r>
              <a:rPr lang="en-US" sz="1800" b="1" dirty="0" smtClean="0">
                <a:solidFill>
                  <a:schemeClr val="tx2">
                    <a:lumMod val="60000"/>
                    <a:lumOff val="40000"/>
                  </a:schemeClr>
                </a:solidFill>
              </a:rPr>
              <a:t> skin temperature of land surface</a:t>
            </a:r>
            <a:r>
              <a:rPr lang="en-US" sz="1800" dirty="0" smtClean="0"/>
              <a:t>. LST is determined by the </a:t>
            </a:r>
            <a:r>
              <a:rPr lang="en-US" sz="1800" b="1" dirty="0" smtClean="0">
                <a:solidFill>
                  <a:schemeClr val="tx2">
                    <a:lumMod val="60000"/>
                    <a:lumOff val="40000"/>
                  </a:schemeClr>
                </a:solidFill>
              </a:rPr>
              <a:t>land-surface energy balance </a:t>
            </a:r>
            <a:r>
              <a:rPr lang="en-US" sz="1800" dirty="0" smtClean="0"/>
              <a:t>and varies rapidly because of the low thermal inertia of the land surface. LST may relate to the uppermost vegetation canopy or be a mixture of canopy and ground surface temperatures.</a:t>
            </a:r>
          </a:p>
        </p:txBody>
      </p:sp>
      <p:sp>
        <p:nvSpPr>
          <p:cNvPr id="4" name="Textfeld 3"/>
          <p:cNvSpPr txBox="1"/>
          <p:nvPr/>
        </p:nvSpPr>
        <p:spPr>
          <a:xfrm>
            <a:off x="5791200" y="6085490"/>
            <a:ext cx="3352800" cy="338554"/>
          </a:xfrm>
          <a:prstGeom prst="rect">
            <a:avLst/>
          </a:prstGeom>
          <a:noFill/>
        </p:spPr>
        <p:txBody>
          <a:bodyPr wrap="square" rtlCol="0">
            <a:spAutoFit/>
          </a:bodyPr>
          <a:lstStyle/>
          <a:p>
            <a:pPr lvl="1">
              <a:buNone/>
            </a:pPr>
            <a:r>
              <a:rPr lang="de-DE" sz="800" dirty="0" smtClean="0"/>
              <a:t>Source: </a:t>
            </a:r>
            <a:r>
              <a:rPr lang="de-DE" sz="800" dirty="0" smtClean="0">
                <a:hlinkClick r:id="rId5"/>
              </a:rPr>
              <a:t>http://land.copernicus.eu/global/?q=products</a:t>
            </a:r>
            <a:endParaRPr lang="de-DE" sz="800" dirty="0" smtClean="0"/>
          </a:p>
          <a:p>
            <a:pPr lvl="1">
              <a:buNone/>
            </a:pPr>
            <a:r>
              <a:rPr lang="de-DE" sz="800" dirty="0" smtClean="0"/>
              <a:t> </a:t>
            </a:r>
            <a:r>
              <a:rPr lang="de-DE" sz="800" dirty="0" err="1" smtClean="0"/>
              <a:t>Auteursrecht</a:t>
            </a:r>
            <a:r>
              <a:rPr lang="de-DE" sz="800" dirty="0" smtClean="0"/>
              <a:t> 2013 VITO NV</a:t>
            </a:r>
            <a:endParaRPr lang="de-DE" dirty="0"/>
          </a:p>
        </p:txBody>
      </p:sp>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a:xfrm>
            <a:off x="457200" y="2057400"/>
            <a:ext cx="8077200" cy="2971800"/>
          </a:xfrm>
        </p:spPr>
        <p:txBody>
          <a:bodyPr/>
          <a:lstStyle/>
          <a:p>
            <a:r>
              <a:rPr lang="en-US" sz="2400" b="1" dirty="0" smtClean="0">
                <a:solidFill>
                  <a:schemeClr val="bg2">
                    <a:lumMod val="10000"/>
                  </a:schemeClr>
                </a:solidFill>
                <a:hlinkClick r:id="rId2"/>
              </a:rPr>
              <a:t>Soil Water Index (SWI)</a:t>
            </a:r>
            <a:r>
              <a:rPr lang="en-US" sz="2400" b="1" dirty="0" smtClean="0">
                <a:solidFill>
                  <a:schemeClr val="bg2">
                    <a:lumMod val="10000"/>
                  </a:schemeClr>
                </a:solidFill>
                <a:hlinkClick r:id="rId3"/>
              </a:rPr>
              <a:t> </a:t>
            </a:r>
          </a:p>
          <a:p>
            <a:pPr lvl="1"/>
            <a:r>
              <a:rPr lang="en-US" sz="1800" dirty="0" smtClean="0"/>
              <a:t>The SWI </a:t>
            </a:r>
            <a:r>
              <a:rPr lang="en-US" sz="1800" b="1" dirty="0" smtClean="0">
                <a:solidFill>
                  <a:schemeClr val="tx2">
                    <a:lumMod val="60000"/>
                    <a:lumOff val="40000"/>
                  </a:schemeClr>
                </a:solidFill>
              </a:rPr>
              <a:t>quantifies the moisture condition within the underlying soil profile</a:t>
            </a:r>
            <a:r>
              <a:rPr lang="en-US" sz="1800" dirty="0" smtClean="0"/>
              <a:t>. It is mainly driven by the precipitation via the process of infiltration. Soil moisture is a very heterogeneous variable and varies on small scales with soil properties and drainage patterns. Satellite measurements integrate over relative large-scale areas, with the presence of vegetation adding complexity to the interpretation</a:t>
            </a:r>
          </a:p>
          <a:p>
            <a:endParaRPr lang="de-DE" dirty="0"/>
          </a:p>
        </p:txBody>
      </p:sp>
      <p:sp>
        <p:nvSpPr>
          <p:cNvPr id="5" name="Textfeld 4"/>
          <p:cNvSpPr txBox="1"/>
          <p:nvPr/>
        </p:nvSpPr>
        <p:spPr>
          <a:xfrm>
            <a:off x="914400" y="5757446"/>
            <a:ext cx="3352800" cy="338554"/>
          </a:xfrm>
          <a:prstGeom prst="rect">
            <a:avLst/>
          </a:prstGeom>
          <a:noFill/>
        </p:spPr>
        <p:txBody>
          <a:bodyPr wrap="square" rtlCol="0">
            <a:spAutoFit/>
          </a:bodyPr>
          <a:lstStyle/>
          <a:p>
            <a:pPr lvl="1">
              <a:buNone/>
            </a:pPr>
            <a:r>
              <a:rPr lang="de-DE" sz="800" dirty="0" smtClean="0"/>
              <a:t>Source: </a:t>
            </a:r>
            <a:r>
              <a:rPr lang="de-DE" sz="800" dirty="0" smtClean="0">
                <a:hlinkClick r:id="rId4"/>
              </a:rPr>
              <a:t>http://land.copernicus.eu/global/?q=products</a:t>
            </a:r>
            <a:endParaRPr lang="de-DE" sz="800" dirty="0" smtClean="0"/>
          </a:p>
          <a:p>
            <a:pPr lvl="1">
              <a:buNone/>
            </a:pPr>
            <a:r>
              <a:rPr lang="de-DE" sz="800" dirty="0" smtClean="0"/>
              <a:t> </a:t>
            </a:r>
            <a:r>
              <a:rPr lang="de-DE" sz="800" dirty="0" err="1" smtClean="0"/>
              <a:t>Auteursrecht</a:t>
            </a:r>
            <a:r>
              <a:rPr lang="de-DE" sz="800" dirty="0" smtClean="0"/>
              <a:t> 2013 VITO NV</a:t>
            </a:r>
            <a:endParaRPr lang="de-DE" dirty="0"/>
          </a:p>
        </p:txBody>
      </p:sp>
      <p:sp>
        <p:nvSpPr>
          <p:cNvPr id="6" name="Title 1"/>
          <p:cNvSpPr>
            <a:spLocks noGrp="1"/>
          </p:cNvSpPr>
          <p:nvPr>
            <p:ph type="title"/>
          </p:nvPr>
        </p:nvSpPr>
        <p:spPr>
          <a:xfrm>
            <a:off x="2362200" y="304800"/>
            <a:ext cx="6553200" cy="533400"/>
          </a:xfrm>
        </p:spPr>
        <p:txBody>
          <a:bodyPr/>
          <a:lstStyle/>
          <a:p>
            <a:r>
              <a:rPr lang="en-GB" dirty="0" smtClean="0"/>
              <a:t>The Global Component</a:t>
            </a:r>
            <a:endParaRPr lang="en-GB"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Global Component</a:t>
            </a:r>
            <a:endParaRPr lang="en-GB" dirty="0"/>
          </a:p>
        </p:txBody>
      </p:sp>
      <p:sp>
        <p:nvSpPr>
          <p:cNvPr id="3" name="Content Placeholder 2"/>
          <p:cNvSpPr>
            <a:spLocks noGrp="1"/>
          </p:cNvSpPr>
          <p:nvPr>
            <p:ph idx="1"/>
          </p:nvPr>
        </p:nvSpPr>
        <p:spPr>
          <a:xfrm>
            <a:off x="457200" y="1295400"/>
            <a:ext cx="8458200" cy="5181600"/>
          </a:xfrm>
        </p:spPr>
        <p:txBody>
          <a:bodyPr/>
          <a:lstStyle/>
          <a:p>
            <a:r>
              <a:rPr lang="en-US" sz="2400" b="1" dirty="0" smtClean="0">
                <a:solidFill>
                  <a:schemeClr val="tx2">
                    <a:lumMod val="40000"/>
                    <a:lumOff val="60000"/>
                  </a:schemeClr>
                </a:solidFill>
                <a:hlinkClick r:id="rId2"/>
              </a:rPr>
              <a:t>Burnt </a:t>
            </a:r>
            <a:r>
              <a:rPr lang="en-US" sz="2400" b="1" dirty="0" smtClean="0">
                <a:solidFill>
                  <a:schemeClr val="bg2">
                    <a:lumMod val="10000"/>
                  </a:schemeClr>
                </a:solidFill>
                <a:hlinkClick r:id="rId2"/>
              </a:rPr>
              <a:t>Area</a:t>
            </a:r>
            <a:r>
              <a:rPr lang="en-US" sz="2400" b="1" dirty="0" smtClean="0">
                <a:solidFill>
                  <a:schemeClr val="tx2">
                    <a:lumMod val="40000"/>
                    <a:lumOff val="60000"/>
                  </a:schemeClr>
                </a:solidFill>
                <a:hlinkClick r:id="rId2"/>
              </a:rPr>
              <a:t> (BA)</a:t>
            </a:r>
            <a:r>
              <a:rPr lang="en-US" sz="2400" b="1" dirty="0" smtClean="0">
                <a:solidFill>
                  <a:schemeClr val="tx2">
                    <a:lumMod val="40000"/>
                    <a:lumOff val="60000"/>
                  </a:schemeClr>
                </a:solidFill>
              </a:rPr>
              <a:t> </a:t>
            </a:r>
          </a:p>
          <a:p>
            <a:pPr lvl="1"/>
            <a:r>
              <a:rPr lang="en-US" sz="1800" dirty="0" smtClean="0"/>
              <a:t>The BA product maps the </a:t>
            </a:r>
            <a:r>
              <a:rPr lang="en-US" sz="1800" b="1" dirty="0" smtClean="0">
                <a:solidFill>
                  <a:schemeClr val="tx2">
                    <a:lumMod val="60000"/>
                    <a:lumOff val="40000"/>
                  </a:schemeClr>
                </a:solidFill>
              </a:rPr>
              <a:t>burnt scars</a:t>
            </a:r>
            <a:r>
              <a:rPr lang="en-US" sz="1800" dirty="0" smtClean="0">
                <a:solidFill>
                  <a:schemeClr val="tx2">
                    <a:lumMod val="60000"/>
                    <a:lumOff val="40000"/>
                  </a:schemeClr>
                </a:solidFill>
              </a:rPr>
              <a:t> </a:t>
            </a:r>
            <a:r>
              <a:rPr lang="en-US" sz="1800" dirty="0" smtClean="0"/>
              <a:t>and gives </a:t>
            </a:r>
            <a:r>
              <a:rPr lang="en-US" sz="1800" b="1" dirty="0" smtClean="0">
                <a:solidFill>
                  <a:schemeClr val="tx2">
                    <a:lumMod val="60000"/>
                    <a:lumOff val="40000"/>
                  </a:schemeClr>
                </a:solidFill>
              </a:rPr>
              <a:t>temporal information</a:t>
            </a:r>
            <a:r>
              <a:rPr lang="en-US" sz="1800" b="1" dirty="0" smtClean="0"/>
              <a:t> </a:t>
            </a:r>
            <a:r>
              <a:rPr lang="en-US" sz="1800" dirty="0" smtClean="0"/>
              <a:t>on the fire season</a:t>
            </a:r>
            <a:br>
              <a:rPr lang="en-US" sz="1800" dirty="0" smtClean="0"/>
            </a:br>
            <a:r>
              <a:rPr lang="en-US" sz="1800" dirty="0" smtClean="0"/>
              <a:t>The maps of BA are recognized as an </a:t>
            </a:r>
            <a:r>
              <a:rPr lang="en-US" sz="1800" b="1" dirty="0" smtClean="0">
                <a:solidFill>
                  <a:schemeClr val="tx2">
                    <a:lumMod val="60000"/>
                    <a:lumOff val="40000"/>
                  </a:schemeClr>
                </a:solidFill>
              </a:rPr>
              <a:t>Essential Climate Variable </a:t>
            </a:r>
            <a:r>
              <a:rPr lang="en-US" sz="1800" dirty="0" smtClean="0"/>
              <a:t>(ECV) by the Global Climate Observing System (GCOS)</a:t>
            </a:r>
          </a:p>
          <a:p>
            <a:endParaRPr lang="en-US" sz="2400" dirty="0" smtClean="0">
              <a:hlinkClick r:id="rId3"/>
            </a:endParaRPr>
          </a:p>
          <a:p>
            <a:r>
              <a:rPr lang="en-US" sz="2400" b="1" dirty="0" smtClean="0">
                <a:solidFill>
                  <a:schemeClr val="tx2">
                    <a:lumMod val="40000"/>
                    <a:lumOff val="60000"/>
                  </a:schemeClr>
                </a:solidFill>
                <a:hlinkClick r:id="rId3"/>
              </a:rPr>
              <a:t>Water Bodies (WB)</a:t>
            </a:r>
            <a:r>
              <a:rPr lang="en-US" sz="2400" b="1" dirty="0" smtClean="0">
                <a:solidFill>
                  <a:schemeClr val="tx2">
                    <a:lumMod val="40000"/>
                    <a:lumOff val="60000"/>
                  </a:schemeClr>
                </a:solidFill>
                <a:hlinkClick r:id="rId2"/>
              </a:rPr>
              <a:t> </a:t>
            </a:r>
          </a:p>
          <a:p>
            <a:pPr lvl="1"/>
            <a:r>
              <a:rPr lang="en-US" sz="1800" dirty="0" smtClean="0"/>
              <a:t>The WB product refers to the </a:t>
            </a:r>
            <a:r>
              <a:rPr lang="en-US" sz="1800" b="1" dirty="0" smtClean="0">
                <a:solidFill>
                  <a:schemeClr val="tx2">
                    <a:lumMod val="60000"/>
                    <a:lumOff val="40000"/>
                  </a:schemeClr>
                </a:solidFill>
              </a:rPr>
              <a:t>detection of the inland water </a:t>
            </a:r>
            <a:r>
              <a:rPr lang="en-US" sz="1800" dirty="0" smtClean="0"/>
              <a:t>along the year providing the maximum and the minimum extent of the water surface as well as the seasonal dynamics. </a:t>
            </a:r>
          </a:p>
          <a:p>
            <a:pPr marL="457200" lvl="1" indent="0">
              <a:buNone/>
            </a:pPr>
            <a:endParaRPr lang="en-US" sz="1800" dirty="0"/>
          </a:p>
          <a:p>
            <a:pPr marL="457200" lvl="1" indent="0">
              <a:buNone/>
            </a:pPr>
            <a:r>
              <a:rPr lang="en-US" sz="1800" dirty="0" smtClean="0"/>
              <a:t>	The area of water bodies is identified as an Essential Climate Variable (ECV) by 	the Global Climate Observing System (GCOS).</a:t>
            </a:r>
            <a:endParaRPr lang="en-US" sz="1800" dirty="0"/>
          </a:p>
        </p:txBody>
      </p:sp>
      <p:sp>
        <p:nvSpPr>
          <p:cNvPr id="4" name="Textfeld 3"/>
          <p:cNvSpPr txBox="1"/>
          <p:nvPr/>
        </p:nvSpPr>
        <p:spPr>
          <a:xfrm>
            <a:off x="381000" y="5791200"/>
            <a:ext cx="3352800" cy="338554"/>
          </a:xfrm>
          <a:prstGeom prst="rect">
            <a:avLst/>
          </a:prstGeom>
          <a:noFill/>
        </p:spPr>
        <p:txBody>
          <a:bodyPr wrap="square" rtlCol="0">
            <a:spAutoFit/>
          </a:bodyPr>
          <a:lstStyle/>
          <a:p>
            <a:pPr lvl="1">
              <a:buNone/>
            </a:pPr>
            <a:r>
              <a:rPr lang="de-DE" sz="800" dirty="0" smtClean="0"/>
              <a:t>Source: </a:t>
            </a:r>
            <a:r>
              <a:rPr lang="de-DE" sz="800" dirty="0" smtClean="0">
                <a:hlinkClick r:id="rId4"/>
              </a:rPr>
              <a:t>http://land.copernicus.eu/global/?q=products</a:t>
            </a:r>
            <a:endParaRPr lang="de-DE" sz="800" dirty="0" smtClean="0"/>
          </a:p>
          <a:p>
            <a:pPr lvl="1">
              <a:buNone/>
            </a:pPr>
            <a:r>
              <a:rPr lang="de-DE" sz="800" dirty="0" smtClean="0"/>
              <a:t> </a:t>
            </a:r>
            <a:r>
              <a:rPr lang="de-DE" sz="800" dirty="0" err="1" smtClean="0"/>
              <a:t>Auteursrecht</a:t>
            </a:r>
            <a:r>
              <a:rPr lang="de-DE" sz="800" dirty="0" smtClean="0"/>
              <a:t> 2013 VITO NV</a:t>
            </a:r>
            <a:endParaRPr lang="de-DE" dirty="0"/>
          </a:p>
        </p:txBody>
      </p:sp>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smtClean="0"/>
              <a:t>The Pan-European Component</a:t>
            </a:r>
            <a:endParaRPr lang="en-GB" dirty="0"/>
          </a:p>
        </p:txBody>
      </p:sp>
      <p:sp>
        <p:nvSpPr>
          <p:cNvPr id="3" name="Content Placeholder 2"/>
          <p:cNvSpPr>
            <a:spLocks noGrp="1"/>
          </p:cNvSpPr>
          <p:nvPr>
            <p:ph idx="1"/>
          </p:nvPr>
        </p:nvSpPr>
        <p:spPr>
          <a:xfrm>
            <a:off x="457200" y="1295400"/>
            <a:ext cx="8229600" cy="2590800"/>
          </a:xfrm>
        </p:spPr>
        <p:txBody>
          <a:bodyPr/>
          <a:lstStyle/>
          <a:p>
            <a:pPr lvl="0">
              <a:buNone/>
            </a:pPr>
            <a:r>
              <a:rPr lang="en-US" sz="2000" b="1" dirty="0" smtClean="0"/>
              <a:t>Image Products</a:t>
            </a:r>
          </a:p>
          <a:p>
            <a:r>
              <a:rPr lang="en-US" sz="1800" dirty="0" smtClean="0"/>
              <a:t>High Resolution satellite imagery forms the input for the creation of many information products and services; such as </a:t>
            </a:r>
            <a:r>
              <a:rPr lang="en-US" sz="1800" b="1" dirty="0" smtClean="0">
                <a:solidFill>
                  <a:schemeClr val="tx2">
                    <a:lumMod val="60000"/>
                    <a:lumOff val="40000"/>
                  </a:schemeClr>
                </a:solidFill>
              </a:rPr>
              <a:t>land cover maps </a:t>
            </a:r>
            <a:r>
              <a:rPr lang="en-US" sz="1800" dirty="0" smtClean="0"/>
              <a:t>or</a:t>
            </a:r>
            <a:r>
              <a:rPr lang="en-US" sz="1800" b="1" dirty="0" smtClean="0">
                <a:solidFill>
                  <a:schemeClr val="tx2">
                    <a:lumMod val="60000"/>
                    <a:lumOff val="40000"/>
                  </a:schemeClr>
                </a:solidFill>
              </a:rPr>
              <a:t> high resolution layers on land cover characteristics. </a:t>
            </a:r>
            <a:r>
              <a:rPr lang="en-US" sz="1800" dirty="0" smtClean="0"/>
              <a:t>Having all the satellite imagery available, it is worthwhile to process the individual image scenes into a seamless pan-European </a:t>
            </a:r>
            <a:r>
              <a:rPr lang="en-US" sz="1800" dirty="0" err="1" smtClean="0"/>
              <a:t>ortho</a:t>
            </a:r>
            <a:r>
              <a:rPr lang="en-US" sz="1800" dirty="0" smtClean="0"/>
              <a:t>-rectified mosaic.</a:t>
            </a:r>
          </a:p>
          <a:p>
            <a:pPr lvl="0">
              <a:buNone/>
            </a:pPr>
            <a:r>
              <a:rPr lang="en-US" sz="2000" b="1" i="1" dirty="0" smtClean="0"/>
              <a:t>	Image 2000  -  Image 2006  –  Image 2009  –  Image 2012</a:t>
            </a:r>
          </a:p>
          <a:p>
            <a:pPr lvl="0">
              <a:buNone/>
            </a:pPr>
            <a:endParaRPr lang="en-US" sz="2000" b="1" i="1" dirty="0" smtClean="0"/>
          </a:p>
        </p:txBody>
      </p:sp>
      <p:pic>
        <p:nvPicPr>
          <p:cNvPr id="1026" name="Picture 2"/>
          <p:cNvPicPr>
            <a:picLocks noChangeAspect="1" noChangeArrowheads="1"/>
          </p:cNvPicPr>
          <p:nvPr/>
        </p:nvPicPr>
        <p:blipFill>
          <a:blip r:embed="rId2" cstate="print"/>
          <a:srcRect/>
          <a:stretch>
            <a:fillRect/>
          </a:stretch>
        </p:blipFill>
        <p:spPr bwMode="auto">
          <a:xfrm>
            <a:off x="838200" y="3962400"/>
            <a:ext cx="7019925" cy="1552575"/>
          </a:xfrm>
          <a:prstGeom prst="rect">
            <a:avLst/>
          </a:prstGeom>
          <a:noFill/>
          <a:ln w="9525">
            <a:noFill/>
            <a:miter lim="800000"/>
            <a:headEnd/>
            <a:tailEnd/>
          </a:ln>
        </p:spPr>
      </p:pic>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Pan-European Component</a:t>
            </a:r>
            <a:endParaRPr lang="en-GB" dirty="0"/>
          </a:p>
        </p:txBody>
      </p:sp>
      <p:sp>
        <p:nvSpPr>
          <p:cNvPr id="3" name="Content Placeholder 2"/>
          <p:cNvSpPr>
            <a:spLocks noGrp="1"/>
          </p:cNvSpPr>
          <p:nvPr>
            <p:ph idx="1"/>
          </p:nvPr>
        </p:nvSpPr>
        <p:spPr>
          <a:xfrm>
            <a:off x="457200" y="1295400"/>
            <a:ext cx="8229600" cy="2819400"/>
          </a:xfrm>
        </p:spPr>
        <p:txBody>
          <a:bodyPr>
            <a:normAutofit lnSpcReduction="10000"/>
          </a:bodyPr>
          <a:lstStyle/>
          <a:p>
            <a:pPr marL="20638" indent="0">
              <a:buNone/>
            </a:pPr>
            <a:r>
              <a:rPr lang="en-US" sz="2000" b="1" dirty="0" err="1" smtClean="0"/>
              <a:t>Corine</a:t>
            </a:r>
            <a:r>
              <a:rPr lang="en-US" sz="2000" b="1" dirty="0" smtClean="0"/>
              <a:t> Land Cover </a:t>
            </a:r>
          </a:p>
          <a:p>
            <a:r>
              <a:rPr lang="en-US" sz="2000" b="1" dirty="0" smtClean="0"/>
              <a:t>Land Cover  Data  Sets of  1990 - 2000 - 2006 – 2012 and </a:t>
            </a:r>
          </a:p>
          <a:p>
            <a:r>
              <a:rPr lang="en-US" sz="2000" b="1" dirty="0" smtClean="0"/>
              <a:t>Land Cover Changes</a:t>
            </a:r>
          </a:p>
          <a:p>
            <a:pPr lvl="1"/>
            <a:r>
              <a:rPr lang="en-US" sz="1800" dirty="0" smtClean="0"/>
              <a:t>The </a:t>
            </a:r>
            <a:r>
              <a:rPr lang="en-US" sz="1800" dirty="0" err="1" smtClean="0"/>
              <a:t>Corine</a:t>
            </a:r>
            <a:r>
              <a:rPr lang="en-US" sz="1800" dirty="0" smtClean="0"/>
              <a:t> Land Cover inventory was initiated in 1985 (reference year 1990). Updates have been produced in 2000 and 2006, and the latest 2012 update is under production. It consists of an inventory of land cover in 44 classes. CLC uses a Minimum Mapping Unit (MMU) of 25 ha for areal phenomena and a minimum width of 100 m for linear phenomena. The time series are complemented by change layers, which highlight changes in land cover with an MMU of 5 ha.</a:t>
            </a:r>
            <a:endParaRPr lang="en-US" sz="1800" dirty="0"/>
          </a:p>
        </p:txBody>
      </p:sp>
      <p:pic>
        <p:nvPicPr>
          <p:cNvPr id="3074" name="Picture 2"/>
          <p:cNvPicPr>
            <a:picLocks noChangeAspect="1" noChangeArrowheads="1"/>
          </p:cNvPicPr>
          <p:nvPr/>
        </p:nvPicPr>
        <p:blipFill>
          <a:blip r:embed="rId3" cstate="print"/>
          <a:srcRect/>
          <a:stretch>
            <a:fillRect/>
          </a:stretch>
        </p:blipFill>
        <p:spPr bwMode="auto">
          <a:xfrm>
            <a:off x="2438400" y="4114800"/>
            <a:ext cx="4267200" cy="2667000"/>
          </a:xfrm>
          <a:prstGeom prst="rect">
            <a:avLst/>
          </a:prstGeom>
          <a:noFill/>
          <a:ln w="9525">
            <a:noFill/>
            <a:miter lim="800000"/>
            <a:headEnd/>
            <a:tailEnd/>
          </a:ln>
        </p:spPr>
      </p:pic>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tx2">
                    <a:lumMod val="50000"/>
                  </a:schemeClr>
                </a:solidFill>
              </a:rPr>
              <a:t>Day 2 - Contents LAND (1)</a:t>
            </a:r>
            <a:endParaRPr lang="en-GB" b="1" dirty="0">
              <a:solidFill>
                <a:schemeClr val="tx2">
                  <a:lumMod val="50000"/>
                </a:schemeClr>
              </a:solidFill>
            </a:endParaRPr>
          </a:p>
        </p:txBody>
      </p:sp>
      <p:sp>
        <p:nvSpPr>
          <p:cNvPr id="3" name="Content Placeholder 2"/>
          <p:cNvSpPr>
            <a:spLocks noGrp="1"/>
          </p:cNvSpPr>
          <p:nvPr>
            <p:ph idx="1"/>
          </p:nvPr>
        </p:nvSpPr>
        <p:spPr>
          <a:xfrm>
            <a:off x="457200" y="1296000"/>
            <a:ext cx="8229600" cy="4952400"/>
          </a:xfrm>
        </p:spPr>
        <p:txBody>
          <a:bodyPr/>
          <a:lstStyle/>
          <a:p>
            <a:pPr marL="446088" indent="-446088"/>
            <a:r>
              <a:rPr lang="en-GB" sz="2400" dirty="0" smtClean="0"/>
              <a:t>General Introduction to EO and the COPERNICUS Sentinel Programme</a:t>
            </a:r>
          </a:p>
          <a:p>
            <a:pPr marL="446088" indent="-446088"/>
            <a:r>
              <a:rPr lang="en-GB" sz="2400" dirty="0" smtClean="0">
                <a:solidFill>
                  <a:schemeClr val="tx2">
                    <a:lumMod val="50000"/>
                  </a:schemeClr>
                </a:solidFill>
              </a:rPr>
              <a:t>Overview of COPERNICUS/GMES LAND Services and Products: </a:t>
            </a:r>
          </a:p>
          <a:p>
            <a:pPr marL="887413" lvl="1" indent="-446088"/>
            <a:r>
              <a:rPr lang="en-GB" sz="2000" dirty="0" smtClean="0">
                <a:solidFill>
                  <a:schemeClr val="tx2">
                    <a:lumMod val="50000"/>
                  </a:schemeClr>
                </a:solidFill>
              </a:rPr>
              <a:t>Global, Continental (= Pan-</a:t>
            </a:r>
            <a:r>
              <a:rPr lang="en-GB" sz="2000" dirty="0" smtClean="0"/>
              <a:t>E</a:t>
            </a:r>
            <a:r>
              <a:rPr lang="en-GB" sz="2000" dirty="0" smtClean="0">
                <a:solidFill>
                  <a:schemeClr val="tx2">
                    <a:lumMod val="50000"/>
                  </a:schemeClr>
                </a:solidFill>
              </a:rPr>
              <a:t>uropean) and Local Component</a:t>
            </a:r>
          </a:p>
          <a:p>
            <a:pPr marL="446088" indent="-446088"/>
            <a:r>
              <a:rPr lang="en-GB" sz="2400" dirty="0" smtClean="0">
                <a:solidFill>
                  <a:schemeClr val="tx2">
                    <a:lumMod val="50000"/>
                  </a:schemeClr>
                </a:solidFill>
              </a:rPr>
              <a:t>Test Cases and success stories</a:t>
            </a:r>
          </a:p>
          <a:p>
            <a:pPr marL="887413" lvl="1" indent="-446088"/>
            <a:r>
              <a:rPr lang="en-GB" sz="2000" dirty="0" smtClean="0"/>
              <a:t>Use of Global Land Component:</a:t>
            </a:r>
          </a:p>
          <a:p>
            <a:pPr marL="1249363" lvl="2" indent="-446088"/>
            <a:r>
              <a:rPr lang="en-GB" sz="1800" b="1" dirty="0" smtClean="0"/>
              <a:t>for Soil-erosion in Spain (EOLAB/Junta de Andalusia)</a:t>
            </a:r>
          </a:p>
          <a:p>
            <a:pPr marL="1249363" lvl="2" indent="-446088"/>
            <a:r>
              <a:rPr lang="en-GB" sz="1800" b="1" dirty="0" smtClean="0"/>
              <a:t>for Pasture Monitoring /Farm Management (EOLAB/Junta de Andalusia)</a:t>
            </a:r>
          </a:p>
          <a:p>
            <a:pPr marL="1249363" lvl="2" indent="-446088"/>
            <a:r>
              <a:rPr lang="en-GB" sz="1800" b="1" dirty="0" smtClean="0"/>
              <a:t>for Drought Monitoring  / Water Availability (EOLAB/Junta de Andalusia)</a:t>
            </a:r>
          </a:p>
          <a:p>
            <a:pPr marL="1249363" lvl="2" indent="-446088">
              <a:buNone/>
            </a:pPr>
            <a:r>
              <a:rPr lang="en-GB" sz="1800" b="1" dirty="0" smtClean="0"/>
              <a:t>…</a:t>
            </a:r>
            <a:endParaRPr lang="en-GB" sz="1800" b="1" dirty="0"/>
          </a:p>
        </p:txBody>
      </p:sp>
    </p:spTree>
    <p:extLst>
      <p:ext uri="{BB962C8B-B14F-4D97-AF65-F5344CB8AC3E}">
        <p14:creationId xmlns:p14="http://schemas.microsoft.com/office/powerpoint/2010/main" val="18753042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Pan-European: Initial Operations</a:t>
            </a:r>
            <a:endParaRPr lang="en-GB" dirty="0"/>
          </a:p>
        </p:txBody>
      </p:sp>
      <p:sp>
        <p:nvSpPr>
          <p:cNvPr id="6" name="Textplatzhalter 4"/>
          <p:cNvSpPr txBox="1">
            <a:spLocks/>
          </p:cNvSpPr>
          <p:nvPr/>
        </p:nvSpPr>
        <p:spPr>
          <a:xfrm>
            <a:off x="0" y="990600"/>
            <a:ext cx="9144000" cy="495461"/>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Land Services: 5 High-Resolution Layers</a:t>
            </a:r>
            <a:endParaRPr kumimoji="0" lang="de-DE" sz="24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Text Box 6"/>
          <p:cNvSpPr txBox="1">
            <a:spLocks noChangeArrowheads="1"/>
          </p:cNvSpPr>
          <p:nvPr/>
        </p:nvSpPr>
        <p:spPr bwMode="auto">
          <a:xfrm>
            <a:off x="0" y="1524000"/>
            <a:ext cx="91439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itchFamily="34" charset="0"/>
                <a:cs typeface="Arial" charset="0"/>
              </a:defRPr>
            </a:lvl1pPr>
            <a:lvl2pPr marL="742950" indent="-285750" eaLnBrk="0" hangingPunct="0">
              <a:defRPr>
                <a:solidFill>
                  <a:schemeClr val="tx1"/>
                </a:solidFill>
                <a:latin typeface="Franklin Gothic Book" pitchFamily="34" charset="0"/>
                <a:cs typeface="Arial" charset="0"/>
              </a:defRPr>
            </a:lvl2pPr>
            <a:lvl3pPr marL="1143000" indent="-228600" eaLnBrk="0" hangingPunct="0">
              <a:defRPr>
                <a:solidFill>
                  <a:schemeClr val="tx1"/>
                </a:solidFill>
                <a:latin typeface="Franklin Gothic Book" pitchFamily="34" charset="0"/>
                <a:cs typeface="Arial" charset="0"/>
              </a:defRPr>
            </a:lvl3pPr>
            <a:lvl4pPr marL="1600200" indent="-228600" eaLnBrk="0" hangingPunct="0">
              <a:defRPr>
                <a:solidFill>
                  <a:schemeClr val="tx1"/>
                </a:solidFill>
                <a:latin typeface="Franklin Gothic Book" pitchFamily="34" charset="0"/>
                <a:cs typeface="Arial" charset="0"/>
              </a:defRPr>
            </a:lvl4pPr>
            <a:lvl5pPr marL="2057400" indent="-228600" eaLnBrk="0" hangingPunct="0">
              <a:defRPr>
                <a:solidFill>
                  <a:schemeClr val="tx1"/>
                </a:solidFill>
                <a:latin typeface="Franklin Gothic Book" pitchFamily="34" charset="0"/>
                <a:cs typeface="Arial"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charset="0"/>
              </a:defRPr>
            </a:lvl9pPr>
          </a:lstStyle>
          <a:p>
            <a:pPr eaLnBrk="1" hangingPunct="1">
              <a:spcBef>
                <a:spcPct val="50000"/>
              </a:spcBef>
            </a:pPr>
            <a:r>
              <a:rPr kumimoji="1" lang="de-DE" sz="2000" cap="small" dirty="0">
                <a:solidFill>
                  <a:srgbClr val="174891"/>
                </a:solidFill>
                <a:latin typeface="+mn-lt"/>
                <a:ea typeface="+mj-ea"/>
                <a:cs typeface="+mj-cs"/>
              </a:rPr>
              <a:t>Operational </a:t>
            </a:r>
            <a:r>
              <a:rPr kumimoji="1" lang="de-DE" sz="2000" cap="small" dirty="0" err="1">
                <a:solidFill>
                  <a:srgbClr val="174891"/>
                </a:solidFill>
                <a:latin typeface="+mn-lt"/>
                <a:ea typeface="+mj-ea"/>
                <a:cs typeface="+mj-cs"/>
              </a:rPr>
              <a:t>implementation</a:t>
            </a:r>
            <a:r>
              <a:rPr kumimoji="1" lang="de-DE" sz="2000" cap="small" dirty="0">
                <a:solidFill>
                  <a:srgbClr val="174891"/>
                </a:solidFill>
                <a:latin typeface="+mn-lt"/>
                <a:ea typeface="+mj-ea"/>
                <a:cs typeface="+mj-cs"/>
              </a:rPr>
              <a:t> 2011-2014 </a:t>
            </a:r>
            <a:r>
              <a:rPr kumimoji="1" lang="de-DE" sz="2000" cap="small" dirty="0" err="1">
                <a:solidFill>
                  <a:srgbClr val="174891"/>
                </a:solidFill>
                <a:latin typeface="+mn-lt"/>
                <a:ea typeface="+mj-ea"/>
                <a:cs typeface="+mj-cs"/>
              </a:rPr>
              <a:t>contracted</a:t>
            </a:r>
            <a:r>
              <a:rPr kumimoji="1" lang="de-DE" sz="2000" cap="small" dirty="0">
                <a:solidFill>
                  <a:srgbClr val="174891"/>
                </a:solidFill>
                <a:latin typeface="+mn-lt"/>
                <a:ea typeface="+mj-ea"/>
                <a:cs typeface="+mj-cs"/>
              </a:rPr>
              <a:t> </a:t>
            </a:r>
            <a:r>
              <a:rPr kumimoji="1" lang="de-DE" sz="2000" cap="small" dirty="0" err="1">
                <a:solidFill>
                  <a:srgbClr val="174891"/>
                </a:solidFill>
                <a:latin typeface="+mn-lt"/>
                <a:ea typeface="+mj-ea"/>
                <a:cs typeface="+mj-cs"/>
              </a:rPr>
              <a:t>by</a:t>
            </a:r>
            <a:r>
              <a:rPr kumimoji="1" lang="de-DE" sz="2000" cap="small" dirty="0">
                <a:solidFill>
                  <a:srgbClr val="174891"/>
                </a:solidFill>
                <a:latin typeface="+mn-lt"/>
                <a:ea typeface="+mj-ea"/>
                <a:cs typeface="+mj-cs"/>
              </a:rPr>
              <a:t> </a:t>
            </a:r>
            <a:r>
              <a:rPr kumimoji="1" lang="de-DE" sz="2000" cap="small" dirty="0" err="1">
                <a:solidFill>
                  <a:srgbClr val="174891"/>
                </a:solidFill>
                <a:latin typeface="+mn-lt"/>
                <a:ea typeface="+mj-ea"/>
                <a:cs typeface="+mj-cs"/>
              </a:rPr>
              <a:t>the</a:t>
            </a:r>
            <a:r>
              <a:rPr kumimoji="1" lang="de-DE" sz="2000" cap="small" dirty="0">
                <a:solidFill>
                  <a:srgbClr val="174891"/>
                </a:solidFill>
                <a:latin typeface="+mn-lt"/>
                <a:ea typeface="+mj-ea"/>
                <a:cs typeface="+mj-cs"/>
              </a:rPr>
              <a:t> European Environment Agency (EEA) </a:t>
            </a:r>
            <a:r>
              <a:rPr kumimoji="1" lang="de-DE" sz="2000" cap="small" dirty="0" err="1">
                <a:solidFill>
                  <a:srgbClr val="174891"/>
                </a:solidFill>
                <a:latin typeface="+mn-lt"/>
                <a:ea typeface="+mj-ea"/>
                <a:cs typeface="+mj-cs"/>
              </a:rPr>
              <a:t>to</a:t>
            </a:r>
            <a:r>
              <a:rPr kumimoji="1" lang="de-DE" sz="2000" cap="small" dirty="0">
                <a:solidFill>
                  <a:srgbClr val="174891"/>
                </a:solidFill>
                <a:latin typeface="+mn-lt"/>
                <a:ea typeface="+mj-ea"/>
                <a:cs typeface="+mj-cs"/>
              </a:rPr>
              <a:t> </a:t>
            </a:r>
            <a:r>
              <a:rPr kumimoji="1" lang="de-DE" sz="2000" cap="small" dirty="0" err="1">
                <a:solidFill>
                  <a:srgbClr val="174891"/>
                </a:solidFill>
                <a:latin typeface="+mn-lt"/>
                <a:ea typeface="+mj-ea"/>
                <a:cs typeface="+mj-cs"/>
              </a:rPr>
              <a:t>industrial</a:t>
            </a:r>
            <a:r>
              <a:rPr kumimoji="1" lang="de-DE" sz="2000" cap="small" dirty="0">
                <a:solidFill>
                  <a:srgbClr val="174891"/>
                </a:solidFill>
                <a:latin typeface="+mn-lt"/>
                <a:ea typeface="+mj-ea"/>
                <a:cs typeface="+mj-cs"/>
              </a:rPr>
              <a:t> </a:t>
            </a:r>
            <a:r>
              <a:rPr kumimoji="1" lang="de-DE" sz="2000" cap="small" dirty="0" err="1" smtClean="0">
                <a:solidFill>
                  <a:srgbClr val="174891"/>
                </a:solidFill>
                <a:latin typeface="+mn-lt"/>
                <a:ea typeface="+mj-ea"/>
                <a:cs typeface="+mj-cs"/>
              </a:rPr>
              <a:t>consortias</a:t>
            </a:r>
            <a:endParaRPr kumimoji="1" lang="de-DE" sz="2000" cap="small" dirty="0">
              <a:solidFill>
                <a:srgbClr val="174891"/>
              </a:solidFill>
              <a:latin typeface="+mn-lt"/>
              <a:ea typeface="+mj-ea"/>
              <a:cs typeface="+mj-cs"/>
            </a:endParaRPr>
          </a:p>
        </p:txBody>
      </p:sp>
      <p:sp>
        <p:nvSpPr>
          <p:cNvPr id="9" name="Text Box 16"/>
          <p:cNvSpPr txBox="1">
            <a:spLocks noChangeArrowheads="1"/>
          </p:cNvSpPr>
          <p:nvPr/>
        </p:nvSpPr>
        <p:spPr bwMode="auto">
          <a:xfrm>
            <a:off x="152400" y="3734732"/>
            <a:ext cx="3657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itchFamily="34" charset="0"/>
                <a:cs typeface="Arial" charset="0"/>
              </a:defRPr>
            </a:lvl1pPr>
            <a:lvl2pPr marL="742950" indent="-285750" eaLnBrk="0" hangingPunct="0">
              <a:defRPr>
                <a:solidFill>
                  <a:schemeClr val="tx1"/>
                </a:solidFill>
                <a:latin typeface="Franklin Gothic Book" pitchFamily="34" charset="0"/>
                <a:cs typeface="Arial" charset="0"/>
              </a:defRPr>
            </a:lvl2pPr>
            <a:lvl3pPr marL="1143000" indent="-228600" eaLnBrk="0" hangingPunct="0">
              <a:defRPr>
                <a:solidFill>
                  <a:schemeClr val="tx1"/>
                </a:solidFill>
                <a:latin typeface="Franklin Gothic Book" pitchFamily="34" charset="0"/>
                <a:cs typeface="Arial" charset="0"/>
              </a:defRPr>
            </a:lvl3pPr>
            <a:lvl4pPr marL="1600200" indent="-228600" eaLnBrk="0" hangingPunct="0">
              <a:defRPr>
                <a:solidFill>
                  <a:schemeClr val="tx1"/>
                </a:solidFill>
                <a:latin typeface="Franklin Gothic Book" pitchFamily="34" charset="0"/>
                <a:cs typeface="Arial" charset="0"/>
              </a:defRPr>
            </a:lvl4pPr>
            <a:lvl5pPr marL="2057400" indent="-228600" eaLnBrk="0" hangingPunct="0">
              <a:defRPr>
                <a:solidFill>
                  <a:schemeClr val="tx1"/>
                </a:solidFill>
                <a:latin typeface="Franklin Gothic Book" pitchFamily="34" charset="0"/>
                <a:cs typeface="Arial"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charset="0"/>
              </a:defRPr>
            </a:lvl9pPr>
          </a:lstStyle>
          <a:p>
            <a:pPr eaLnBrk="1" hangingPunct="1">
              <a:spcBef>
                <a:spcPct val="50000"/>
              </a:spcBef>
            </a:pPr>
            <a:r>
              <a:rPr lang="en-GB" sz="2800" dirty="0" smtClean="0">
                <a:solidFill>
                  <a:schemeClr val="tx2">
                    <a:lumMod val="50000"/>
                  </a:schemeClr>
                </a:solidFill>
                <a:latin typeface="+mn-lt"/>
                <a:cs typeface="+mn-cs"/>
              </a:rPr>
              <a:t>The GIO-Land services covers 5.8 </a:t>
            </a:r>
            <a:r>
              <a:rPr lang="en-GB" sz="2800" dirty="0" err="1" smtClean="0">
                <a:solidFill>
                  <a:schemeClr val="tx2">
                    <a:lumMod val="50000"/>
                  </a:schemeClr>
                </a:solidFill>
                <a:latin typeface="+mn-lt"/>
                <a:cs typeface="+mn-cs"/>
              </a:rPr>
              <a:t>mio</a:t>
            </a:r>
            <a:r>
              <a:rPr lang="en-GB" sz="2800" dirty="0" smtClean="0">
                <a:solidFill>
                  <a:schemeClr val="tx2">
                    <a:lumMod val="50000"/>
                  </a:schemeClr>
                </a:solidFill>
                <a:latin typeface="+mn-lt"/>
                <a:cs typeface="+mn-cs"/>
              </a:rPr>
              <a:t> km² in 39 countries (EU-28 + collaborating states + EEA member states)</a:t>
            </a:r>
            <a:endParaRPr lang="en-GB" sz="2800" dirty="0">
              <a:solidFill>
                <a:schemeClr val="tx2">
                  <a:lumMod val="50000"/>
                </a:schemeClr>
              </a:solidFill>
              <a:latin typeface="+mn-lt"/>
              <a:cs typeface="+mn-cs"/>
            </a:endParaRPr>
          </a:p>
        </p:txBody>
      </p:sp>
      <p:sp>
        <p:nvSpPr>
          <p:cNvPr id="13" name="Titel 3"/>
          <p:cNvSpPr txBox="1">
            <a:spLocks/>
          </p:cNvSpPr>
          <p:nvPr/>
        </p:nvSpPr>
        <p:spPr>
          <a:xfrm>
            <a:off x="0" y="2282590"/>
            <a:ext cx="9144000" cy="917810"/>
          </a:xfrm>
          <a:prstGeom prst="rect">
            <a:avLst/>
          </a:prstGeom>
          <a:solidFill>
            <a:srgbClr val="FAA73F"/>
          </a:solidFill>
        </p:spPr>
        <p:txBody>
          <a:bodyPr lIns="80147" tIns="40074" rIns="80147" bIns="40074" anchor="ctr"/>
          <a:lstStyle>
            <a:lvl1pPr algn="r" defTabSz="796925" rtl="0" eaLnBrk="0" fontAlgn="base" hangingPunct="0">
              <a:spcBef>
                <a:spcPct val="0"/>
              </a:spcBef>
              <a:spcAft>
                <a:spcPct val="0"/>
              </a:spcAft>
              <a:defRPr kumimoji="1" sz="1800" cap="small" baseline="0">
                <a:solidFill>
                  <a:srgbClr val="174891"/>
                </a:solidFill>
                <a:latin typeface="+mj-lt"/>
                <a:ea typeface="+mj-ea"/>
                <a:cs typeface="+mj-cs"/>
              </a:defRPr>
            </a:lvl1pPr>
            <a:lvl2pPr algn="l" defTabSz="796925" rtl="0" eaLnBrk="0" fontAlgn="base" hangingPunct="0">
              <a:spcBef>
                <a:spcPct val="0"/>
              </a:spcBef>
              <a:spcAft>
                <a:spcPct val="0"/>
              </a:spcAft>
              <a:defRPr kumimoji="1" sz="2100">
                <a:solidFill>
                  <a:schemeClr val="tx1"/>
                </a:solidFill>
                <a:latin typeface="Verdana" pitchFamily="34" charset="0"/>
              </a:defRPr>
            </a:lvl2pPr>
            <a:lvl3pPr algn="l" defTabSz="796925" rtl="0" eaLnBrk="0" fontAlgn="base" hangingPunct="0">
              <a:spcBef>
                <a:spcPct val="0"/>
              </a:spcBef>
              <a:spcAft>
                <a:spcPct val="0"/>
              </a:spcAft>
              <a:defRPr kumimoji="1" sz="2100">
                <a:solidFill>
                  <a:schemeClr val="tx1"/>
                </a:solidFill>
                <a:latin typeface="Verdana" pitchFamily="34" charset="0"/>
              </a:defRPr>
            </a:lvl3pPr>
            <a:lvl4pPr algn="l" defTabSz="796925" rtl="0" eaLnBrk="0" fontAlgn="base" hangingPunct="0">
              <a:spcBef>
                <a:spcPct val="0"/>
              </a:spcBef>
              <a:spcAft>
                <a:spcPct val="0"/>
              </a:spcAft>
              <a:defRPr kumimoji="1" sz="2100">
                <a:solidFill>
                  <a:schemeClr val="tx1"/>
                </a:solidFill>
                <a:latin typeface="Verdana" pitchFamily="34" charset="0"/>
              </a:defRPr>
            </a:lvl4pPr>
            <a:lvl5pPr algn="l" defTabSz="796925" rtl="0" eaLnBrk="0" fontAlgn="base" hangingPunct="0">
              <a:spcBef>
                <a:spcPct val="0"/>
              </a:spcBef>
              <a:spcAft>
                <a:spcPct val="0"/>
              </a:spcAft>
              <a:defRPr kumimoji="1" sz="2100">
                <a:solidFill>
                  <a:schemeClr val="tx1"/>
                </a:solidFill>
                <a:latin typeface="Verdana" pitchFamily="34" charset="0"/>
              </a:defRPr>
            </a:lvl5pPr>
            <a:lvl6pPr marL="389790" algn="l" defTabSz="801234" rtl="0" eaLnBrk="0" fontAlgn="base" hangingPunct="0">
              <a:spcBef>
                <a:spcPct val="0"/>
              </a:spcBef>
              <a:spcAft>
                <a:spcPct val="0"/>
              </a:spcAft>
              <a:defRPr kumimoji="1" sz="2100">
                <a:solidFill>
                  <a:schemeClr val="tx1"/>
                </a:solidFill>
                <a:latin typeface="Verdana" pitchFamily="34" charset="0"/>
              </a:defRPr>
            </a:lvl6pPr>
            <a:lvl7pPr marL="779579" algn="l" defTabSz="801234" rtl="0" eaLnBrk="0" fontAlgn="base" hangingPunct="0">
              <a:spcBef>
                <a:spcPct val="0"/>
              </a:spcBef>
              <a:spcAft>
                <a:spcPct val="0"/>
              </a:spcAft>
              <a:defRPr kumimoji="1" sz="2100">
                <a:solidFill>
                  <a:schemeClr val="tx1"/>
                </a:solidFill>
                <a:latin typeface="Verdana" pitchFamily="34" charset="0"/>
              </a:defRPr>
            </a:lvl7pPr>
            <a:lvl8pPr marL="1169370" algn="l" defTabSz="801234" rtl="0" eaLnBrk="0" fontAlgn="base" hangingPunct="0">
              <a:spcBef>
                <a:spcPct val="0"/>
              </a:spcBef>
              <a:spcAft>
                <a:spcPct val="0"/>
              </a:spcAft>
              <a:defRPr kumimoji="1" sz="2100">
                <a:solidFill>
                  <a:schemeClr val="tx1"/>
                </a:solidFill>
                <a:latin typeface="Verdana" pitchFamily="34" charset="0"/>
              </a:defRPr>
            </a:lvl8pPr>
            <a:lvl9pPr marL="1559160" algn="l" defTabSz="801234" rtl="0" eaLnBrk="0" fontAlgn="base" hangingPunct="0">
              <a:spcBef>
                <a:spcPct val="0"/>
              </a:spcBef>
              <a:spcAft>
                <a:spcPct val="0"/>
              </a:spcAft>
              <a:defRPr kumimoji="1" sz="2100">
                <a:solidFill>
                  <a:schemeClr val="tx1"/>
                </a:solidFill>
                <a:latin typeface="Verdana" pitchFamily="34" charset="0"/>
              </a:defRPr>
            </a:lvl9pPr>
          </a:lstStyle>
          <a:p>
            <a:pPr algn="l" eaLnBrk="1" hangingPunct="1">
              <a:spcBef>
                <a:spcPct val="50000"/>
              </a:spcBef>
            </a:pPr>
            <a:r>
              <a:rPr lang="en-GB" dirty="0" smtClean="0">
                <a:latin typeface="+mn-lt"/>
              </a:rPr>
              <a:t>Mapping of 5 thematic “High-Resolution Layers” of land cover for all of Europe from high-resolution optical EO data </a:t>
            </a:r>
          </a:p>
        </p:txBody>
      </p:sp>
      <p:pic>
        <p:nvPicPr>
          <p:cNvPr id="2050" name="Picture 2"/>
          <p:cNvPicPr>
            <a:picLocks noChangeAspect="1" noChangeArrowheads="1"/>
          </p:cNvPicPr>
          <p:nvPr/>
        </p:nvPicPr>
        <p:blipFill>
          <a:blip r:embed="rId3" cstate="print"/>
          <a:srcRect/>
          <a:stretch>
            <a:fillRect/>
          </a:stretch>
        </p:blipFill>
        <p:spPr bwMode="auto">
          <a:xfrm>
            <a:off x="3886200" y="3200400"/>
            <a:ext cx="4988439" cy="32004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3983376" y="5791200"/>
            <a:ext cx="512424" cy="542925"/>
          </a:xfrm>
          <a:prstGeom prst="rect">
            <a:avLst/>
          </a:prstGeom>
          <a:noFill/>
          <a:ln w="9525">
            <a:noFill/>
            <a:miter lim="800000"/>
            <a:headEnd/>
            <a:tailEnd/>
          </a:ln>
        </p:spPr>
      </p:pic>
    </p:spTree>
    <p:extLst>
      <p:ext uri="{BB962C8B-B14F-4D97-AF65-F5344CB8AC3E}">
        <p14:creationId xmlns:p14="http://schemas.microsoft.com/office/powerpoint/2010/main" val="409463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800" dirty="0" smtClean="0"/>
              <a:t>Pan-European Continental Component: </a:t>
            </a:r>
            <a:r>
              <a:rPr lang="en-GB" sz="2800" dirty="0" err="1" smtClean="0"/>
              <a:t>HRL’s</a:t>
            </a:r>
            <a:r>
              <a:rPr lang="en-GB" sz="2800" dirty="0" smtClean="0"/>
              <a:t> (1)</a:t>
            </a:r>
            <a:endParaRPr lang="en-GB" sz="2800" dirty="0"/>
          </a:p>
        </p:txBody>
      </p:sp>
      <p:pic>
        <p:nvPicPr>
          <p:cNvPr id="3075" name="Picture 3"/>
          <p:cNvPicPr>
            <a:picLocks noChangeAspect="1" noChangeArrowheads="1"/>
          </p:cNvPicPr>
          <p:nvPr/>
        </p:nvPicPr>
        <p:blipFill>
          <a:blip r:embed="rId3" cstate="print"/>
          <a:srcRect/>
          <a:stretch>
            <a:fillRect/>
          </a:stretch>
        </p:blipFill>
        <p:spPr bwMode="auto">
          <a:xfrm>
            <a:off x="0" y="1524000"/>
            <a:ext cx="9128125" cy="3810000"/>
          </a:xfrm>
          <a:prstGeom prst="rect">
            <a:avLst/>
          </a:prstGeom>
          <a:noFill/>
          <a:ln w="9525">
            <a:noFill/>
            <a:miter lim="800000"/>
            <a:headEnd/>
            <a:tailEnd/>
          </a:ln>
        </p:spPr>
      </p:pic>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800" dirty="0" smtClean="0"/>
              <a:t>Pan-European Continental Component: </a:t>
            </a:r>
            <a:r>
              <a:rPr lang="en-GB" sz="2800" dirty="0" err="1" smtClean="0"/>
              <a:t>HRL’s</a:t>
            </a:r>
            <a:r>
              <a:rPr lang="en-GB" sz="2800" dirty="0" smtClean="0"/>
              <a:t> (2)</a:t>
            </a:r>
            <a:endParaRPr lang="en-GB" sz="2800" dirty="0"/>
          </a:p>
        </p:txBody>
      </p:sp>
      <p:pic>
        <p:nvPicPr>
          <p:cNvPr id="4098" name="Picture 2"/>
          <p:cNvPicPr>
            <a:picLocks noChangeAspect="1" noChangeArrowheads="1"/>
          </p:cNvPicPr>
          <p:nvPr/>
        </p:nvPicPr>
        <p:blipFill>
          <a:blip r:embed="rId3" cstate="print"/>
          <a:srcRect/>
          <a:stretch>
            <a:fillRect/>
          </a:stretch>
        </p:blipFill>
        <p:spPr bwMode="auto">
          <a:xfrm>
            <a:off x="0" y="990600"/>
            <a:ext cx="9114395" cy="5331741"/>
          </a:xfrm>
          <a:prstGeom prst="rect">
            <a:avLst/>
          </a:prstGeom>
          <a:noFill/>
          <a:ln w="9525">
            <a:noFill/>
            <a:miter lim="800000"/>
            <a:headEnd/>
            <a:tailEnd/>
          </a:ln>
        </p:spPr>
      </p:pic>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6934200" cy="533400"/>
          </a:xfrm>
        </p:spPr>
        <p:txBody>
          <a:bodyPr>
            <a:noAutofit/>
          </a:bodyPr>
          <a:lstStyle/>
          <a:p>
            <a:r>
              <a:rPr lang="en-GB" sz="2000" dirty="0" smtClean="0"/>
              <a:t>Pan-European Continental Component: </a:t>
            </a:r>
            <a:r>
              <a:rPr lang="en-GB" sz="2000" dirty="0" err="1" smtClean="0"/>
              <a:t>HRL’s</a:t>
            </a:r>
            <a:r>
              <a:rPr lang="en-GB" sz="2000" dirty="0" smtClean="0"/>
              <a:t> (Examples)</a:t>
            </a:r>
            <a:endParaRPr lang="en-GB" sz="2000" dirty="0"/>
          </a:p>
        </p:txBody>
      </p:sp>
      <p:pic>
        <p:nvPicPr>
          <p:cNvPr id="1026" name="Picture 2"/>
          <p:cNvPicPr>
            <a:picLocks noChangeAspect="1" noChangeArrowheads="1"/>
          </p:cNvPicPr>
          <p:nvPr/>
        </p:nvPicPr>
        <p:blipFill>
          <a:blip r:embed="rId3" cstate="print"/>
          <a:srcRect/>
          <a:stretch>
            <a:fillRect/>
          </a:stretch>
        </p:blipFill>
        <p:spPr bwMode="auto">
          <a:xfrm>
            <a:off x="609600" y="1067169"/>
            <a:ext cx="8229600" cy="5333631"/>
          </a:xfrm>
          <a:prstGeom prst="rect">
            <a:avLst/>
          </a:prstGeom>
          <a:noFill/>
          <a:ln w="9525">
            <a:noFill/>
            <a:miter lim="800000"/>
            <a:headEnd/>
            <a:tailEnd/>
          </a:ln>
        </p:spPr>
      </p:pic>
      <p:sp>
        <p:nvSpPr>
          <p:cNvPr id="5" name="Textfeld 4"/>
          <p:cNvSpPr txBox="1"/>
          <p:nvPr/>
        </p:nvSpPr>
        <p:spPr>
          <a:xfrm>
            <a:off x="6861974" y="6324600"/>
            <a:ext cx="377026" cy="215444"/>
          </a:xfrm>
          <a:prstGeom prst="rect">
            <a:avLst/>
          </a:prstGeom>
          <a:noFill/>
        </p:spPr>
        <p:txBody>
          <a:bodyPr wrap="none" rtlCol="0">
            <a:spAutoFit/>
          </a:bodyPr>
          <a:lstStyle/>
          <a:p>
            <a:r>
              <a:rPr lang="de-DE" sz="800" dirty="0" err="1" smtClean="0"/>
              <a:t>Ref</a:t>
            </a:r>
            <a:r>
              <a:rPr lang="de-DE" sz="800" dirty="0" smtClean="0"/>
              <a:t>.:</a:t>
            </a:r>
            <a:endParaRPr lang="de-DE" sz="800" dirty="0"/>
          </a:p>
        </p:txBody>
      </p:sp>
      <p:pic>
        <p:nvPicPr>
          <p:cNvPr id="6" name="Picture 3"/>
          <p:cNvPicPr>
            <a:picLocks noChangeAspect="1" noChangeArrowheads="1"/>
          </p:cNvPicPr>
          <p:nvPr/>
        </p:nvPicPr>
        <p:blipFill>
          <a:blip r:embed="rId4" cstate="print"/>
          <a:srcRect/>
          <a:stretch>
            <a:fillRect/>
          </a:stretch>
        </p:blipFill>
        <p:spPr bwMode="auto">
          <a:xfrm>
            <a:off x="6934200" y="6553200"/>
            <a:ext cx="2209800" cy="137975"/>
          </a:xfrm>
          <a:prstGeom prst="rect">
            <a:avLst/>
          </a:prstGeom>
          <a:noFill/>
          <a:ln w="9525">
            <a:noFill/>
            <a:miter lim="800000"/>
            <a:headEnd/>
            <a:tailEnd/>
          </a:ln>
        </p:spPr>
      </p:pic>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6934200" cy="533400"/>
          </a:xfrm>
        </p:spPr>
        <p:txBody>
          <a:bodyPr>
            <a:noAutofit/>
          </a:bodyPr>
          <a:lstStyle/>
          <a:p>
            <a:r>
              <a:rPr lang="en-GB" sz="2000" dirty="0" smtClean="0"/>
              <a:t>Pan-European Continental Component: </a:t>
            </a:r>
            <a:r>
              <a:rPr lang="en-GB" sz="2000" dirty="0" err="1" smtClean="0"/>
              <a:t>HRL’s</a:t>
            </a:r>
            <a:r>
              <a:rPr lang="en-GB" sz="2000" dirty="0" smtClean="0"/>
              <a:t> (Examples)</a:t>
            </a:r>
            <a:endParaRPr lang="en-GB" sz="2000" dirty="0"/>
          </a:p>
        </p:txBody>
      </p:sp>
      <p:pic>
        <p:nvPicPr>
          <p:cNvPr id="2050" name="Picture 2"/>
          <p:cNvPicPr>
            <a:picLocks noChangeAspect="1" noChangeArrowheads="1"/>
          </p:cNvPicPr>
          <p:nvPr/>
        </p:nvPicPr>
        <p:blipFill>
          <a:blip r:embed="rId3" cstate="print"/>
          <a:srcRect/>
          <a:stretch>
            <a:fillRect/>
          </a:stretch>
        </p:blipFill>
        <p:spPr bwMode="auto">
          <a:xfrm>
            <a:off x="152400" y="1607222"/>
            <a:ext cx="8763000" cy="2812378"/>
          </a:xfrm>
          <a:prstGeom prst="rect">
            <a:avLst/>
          </a:prstGeom>
          <a:noFill/>
          <a:ln w="9525">
            <a:noFill/>
            <a:miter lim="800000"/>
            <a:headEnd/>
            <a:tailEnd/>
          </a:ln>
        </p:spPr>
      </p:pic>
      <p:sp>
        <p:nvSpPr>
          <p:cNvPr id="6" name="Textfeld 5"/>
          <p:cNvSpPr txBox="1"/>
          <p:nvPr/>
        </p:nvSpPr>
        <p:spPr>
          <a:xfrm>
            <a:off x="6861974" y="6324600"/>
            <a:ext cx="377026" cy="215444"/>
          </a:xfrm>
          <a:prstGeom prst="rect">
            <a:avLst/>
          </a:prstGeom>
          <a:noFill/>
        </p:spPr>
        <p:txBody>
          <a:bodyPr wrap="none" rtlCol="0">
            <a:spAutoFit/>
          </a:bodyPr>
          <a:lstStyle/>
          <a:p>
            <a:r>
              <a:rPr lang="de-DE" sz="800" dirty="0" err="1" smtClean="0"/>
              <a:t>Ref</a:t>
            </a:r>
            <a:r>
              <a:rPr lang="de-DE" sz="800" dirty="0" smtClean="0"/>
              <a:t>.:</a:t>
            </a:r>
            <a:endParaRPr lang="de-DE" sz="800" dirty="0"/>
          </a:p>
        </p:txBody>
      </p:sp>
      <p:pic>
        <p:nvPicPr>
          <p:cNvPr id="2051" name="Picture 3"/>
          <p:cNvPicPr>
            <a:picLocks noChangeAspect="1" noChangeArrowheads="1"/>
          </p:cNvPicPr>
          <p:nvPr/>
        </p:nvPicPr>
        <p:blipFill>
          <a:blip r:embed="rId4" cstate="print"/>
          <a:srcRect/>
          <a:stretch>
            <a:fillRect/>
          </a:stretch>
        </p:blipFill>
        <p:spPr bwMode="auto">
          <a:xfrm>
            <a:off x="6934200" y="6553200"/>
            <a:ext cx="2209800" cy="137975"/>
          </a:xfrm>
          <a:prstGeom prst="rect">
            <a:avLst/>
          </a:prstGeom>
          <a:noFill/>
          <a:ln w="9525">
            <a:noFill/>
            <a:miter lim="800000"/>
            <a:headEnd/>
            <a:tailEnd/>
          </a:ln>
        </p:spPr>
      </p:pic>
      <p:sp>
        <p:nvSpPr>
          <p:cNvPr id="7" name="Textfeld 6"/>
          <p:cNvSpPr txBox="1"/>
          <p:nvPr/>
        </p:nvSpPr>
        <p:spPr>
          <a:xfrm>
            <a:off x="187252" y="4507468"/>
            <a:ext cx="5912260" cy="369332"/>
          </a:xfrm>
          <a:prstGeom prst="rect">
            <a:avLst/>
          </a:prstGeom>
          <a:noFill/>
        </p:spPr>
        <p:txBody>
          <a:bodyPr wrap="none" rtlCol="0">
            <a:spAutoFit/>
          </a:bodyPr>
          <a:lstStyle/>
          <a:p>
            <a:r>
              <a:rPr lang="de-DE" dirty="0" smtClean="0"/>
              <a:t>Non-</a:t>
            </a:r>
            <a:r>
              <a:rPr lang="de-DE" dirty="0" err="1" smtClean="0"/>
              <a:t>validated</a:t>
            </a:r>
            <a:r>
              <a:rPr lang="de-DE" dirty="0" smtClean="0"/>
              <a:t> </a:t>
            </a:r>
            <a:r>
              <a:rPr lang="de-DE" dirty="0" err="1" smtClean="0"/>
              <a:t>examples</a:t>
            </a:r>
            <a:r>
              <a:rPr lang="de-DE" dirty="0" smtClean="0"/>
              <a:t> </a:t>
            </a:r>
            <a:r>
              <a:rPr lang="de-DE" dirty="0" err="1" smtClean="0"/>
              <a:t>of</a:t>
            </a:r>
            <a:r>
              <a:rPr lang="de-DE" dirty="0" smtClean="0"/>
              <a:t> </a:t>
            </a:r>
            <a:r>
              <a:rPr lang="de-DE" dirty="0" err="1" smtClean="0"/>
              <a:t>the</a:t>
            </a:r>
            <a:r>
              <a:rPr lang="de-DE" dirty="0" smtClean="0"/>
              <a:t> HRLs </a:t>
            </a:r>
            <a:r>
              <a:rPr lang="de-DE" dirty="0" err="1" smtClean="0"/>
              <a:t>illustrating</a:t>
            </a:r>
            <a:r>
              <a:rPr lang="de-DE" dirty="0" smtClean="0"/>
              <a:t> </a:t>
            </a:r>
            <a:r>
              <a:rPr lang="de-DE" dirty="0" err="1" smtClean="0"/>
              <a:t>the</a:t>
            </a:r>
            <a:r>
              <a:rPr lang="de-DE" dirty="0" smtClean="0"/>
              <a:t> </a:t>
            </a:r>
            <a:r>
              <a:rPr lang="de-DE" dirty="0" err="1" smtClean="0"/>
              <a:t>products</a:t>
            </a:r>
            <a:r>
              <a:rPr lang="de-DE" dirty="0" smtClean="0"/>
              <a:t>.</a:t>
            </a:r>
            <a:endParaRPr lang="de-DE" dirty="0"/>
          </a:p>
        </p:txBody>
      </p:sp>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Pan-European Component</a:t>
            </a:r>
            <a:endParaRPr lang="en-GB" dirty="0"/>
          </a:p>
        </p:txBody>
      </p:sp>
      <p:sp>
        <p:nvSpPr>
          <p:cNvPr id="3" name="Content Placeholder 2"/>
          <p:cNvSpPr>
            <a:spLocks noGrp="1"/>
          </p:cNvSpPr>
          <p:nvPr>
            <p:ph idx="1"/>
          </p:nvPr>
        </p:nvSpPr>
        <p:spPr>
          <a:xfrm>
            <a:off x="457200" y="1295400"/>
            <a:ext cx="8229600" cy="2438400"/>
          </a:xfrm>
        </p:spPr>
        <p:txBody>
          <a:bodyPr/>
          <a:lstStyle/>
          <a:p>
            <a:pPr marL="20638" indent="0">
              <a:buNone/>
            </a:pPr>
            <a:r>
              <a:rPr lang="en-US" sz="2000" b="1" dirty="0" smtClean="0"/>
              <a:t>Bio-geophysical variables </a:t>
            </a:r>
          </a:p>
          <a:p>
            <a:r>
              <a:rPr lang="en-US" sz="2000" dirty="0" smtClean="0"/>
              <a:t>Bio-geophysical variables are typically </a:t>
            </a:r>
            <a:r>
              <a:rPr lang="en-US" sz="2000" b="1" dirty="0" smtClean="0">
                <a:solidFill>
                  <a:schemeClr val="tx2">
                    <a:lumMod val="60000"/>
                    <a:lumOff val="40000"/>
                  </a:schemeClr>
                </a:solidFill>
              </a:rPr>
              <a:t>calculated at the beginning of many classification processes</a:t>
            </a:r>
            <a:r>
              <a:rPr lang="en-US" sz="2000" dirty="0" smtClean="0"/>
              <a:t>. A broad range of variables can be calculated, depending on the thematic domain one is dealing with (</a:t>
            </a:r>
            <a:r>
              <a:rPr lang="en-US" sz="2000" b="1" dirty="0" smtClean="0">
                <a:solidFill>
                  <a:schemeClr val="tx2">
                    <a:lumMod val="60000"/>
                    <a:lumOff val="40000"/>
                  </a:schemeClr>
                </a:solidFill>
              </a:rPr>
              <a:t>e.g. vegetation, energy budget or water cycle</a:t>
            </a:r>
            <a:r>
              <a:rPr lang="en-US" sz="2000" dirty="0" smtClean="0"/>
              <a:t>). In the context of the pan-European component of the Copernicus land monitoring service, the NDVI is commonly used for the HRL production.</a:t>
            </a:r>
          </a:p>
        </p:txBody>
      </p:sp>
      <p:pic>
        <p:nvPicPr>
          <p:cNvPr id="2050" name="Picture 2"/>
          <p:cNvPicPr>
            <a:picLocks noChangeAspect="1" noChangeArrowheads="1"/>
          </p:cNvPicPr>
          <p:nvPr/>
        </p:nvPicPr>
        <p:blipFill>
          <a:blip r:embed="rId2" cstate="print"/>
          <a:srcRect/>
          <a:stretch>
            <a:fillRect/>
          </a:stretch>
        </p:blipFill>
        <p:spPr bwMode="auto">
          <a:xfrm>
            <a:off x="2438400" y="3810000"/>
            <a:ext cx="4287424" cy="2438400"/>
          </a:xfrm>
          <a:prstGeom prst="rect">
            <a:avLst/>
          </a:prstGeom>
          <a:noFill/>
          <a:ln w="9525">
            <a:noFill/>
            <a:miter lim="800000"/>
            <a:headEnd/>
            <a:tailEnd/>
          </a:ln>
        </p:spPr>
      </p:pic>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Local Component</a:t>
            </a:r>
            <a:endParaRPr lang="en-GB" dirty="0"/>
          </a:p>
        </p:txBody>
      </p:sp>
      <p:sp>
        <p:nvSpPr>
          <p:cNvPr id="3" name="Content Placeholder 2"/>
          <p:cNvSpPr>
            <a:spLocks noGrp="1"/>
          </p:cNvSpPr>
          <p:nvPr>
            <p:ph idx="1"/>
          </p:nvPr>
        </p:nvSpPr>
        <p:spPr>
          <a:xfrm>
            <a:off x="228600" y="1219200"/>
            <a:ext cx="7391400" cy="4800600"/>
          </a:xfrm>
        </p:spPr>
        <p:txBody>
          <a:bodyPr/>
          <a:lstStyle/>
          <a:p>
            <a:r>
              <a:rPr lang="en-GB" dirty="0" smtClean="0"/>
              <a:t>URBAN ATLAS</a:t>
            </a:r>
          </a:p>
          <a:p>
            <a:pPr lvl="1"/>
            <a:r>
              <a:rPr lang="en-GB" dirty="0" smtClean="0"/>
              <a:t>Land use and cover data of </a:t>
            </a:r>
          </a:p>
          <a:p>
            <a:pPr marL="457200" lvl="1" indent="0">
              <a:buNone/>
            </a:pPr>
            <a:r>
              <a:rPr lang="en-GB" dirty="0" smtClean="0"/>
              <a:t>	European urban areas:</a:t>
            </a:r>
          </a:p>
          <a:p>
            <a:pPr lvl="2"/>
            <a:r>
              <a:rPr lang="en-GB" dirty="0" smtClean="0"/>
              <a:t>Cities larger 100,000 inhabitants</a:t>
            </a:r>
          </a:p>
          <a:p>
            <a:pPr lvl="2"/>
            <a:r>
              <a:rPr lang="en-GB" dirty="0" smtClean="0"/>
              <a:t>High Resolution Data (1:10,000, </a:t>
            </a:r>
          </a:p>
          <a:p>
            <a:pPr marL="1250950" lvl="2" indent="0">
              <a:buNone/>
            </a:pPr>
            <a:r>
              <a:rPr lang="en-GB" dirty="0" smtClean="0"/>
              <a:t>0,25 rep. 1ha MMU)</a:t>
            </a:r>
          </a:p>
          <a:p>
            <a:pPr lvl="2"/>
            <a:r>
              <a:rPr lang="en-GB" dirty="0" smtClean="0"/>
              <a:t>Years 2006 and 2012 (under preparation)</a:t>
            </a:r>
          </a:p>
          <a:p>
            <a:pPr lvl="1"/>
            <a:r>
              <a:rPr lang="en-US" dirty="0" smtClean="0"/>
              <a:t>Purpose mainly on urban planning e.g.</a:t>
            </a:r>
          </a:p>
          <a:p>
            <a:pPr lvl="2"/>
            <a:r>
              <a:rPr lang="en-US" dirty="0" smtClean="0"/>
              <a:t>Information on risks and opportunities</a:t>
            </a:r>
          </a:p>
          <a:p>
            <a:pPr lvl="2"/>
            <a:r>
              <a:rPr lang="en-US" dirty="0"/>
              <a:t>I</a:t>
            </a:r>
            <a:r>
              <a:rPr lang="en-US" dirty="0" smtClean="0"/>
              <a:t>mprovement and infrastructure needs</a:t>
            </a:r>
          </a:p>
          <a:p>
            <a:r>
              <a:rPr lang="en-GB" dirty="0" smtClean="0"/>
              <a:t>Riparian Zones (not yet available)</a:t>
            </a:r>
          </a:p>
          <a:p>
            <a:endParaRPr lang="en-US" dirty="0" smtClean="0"/>
          </a:p>
          <a:p>
            <a:pPr marL="20638" indent="0">
              <a:buNone/>
            </a:pPr>
            <a:endParaRPr lang="en-GB" dirty="0" smtClean="0"/>
          </a:p>
        </p:txBody>
      </p:sp>
      <p:pic>
        <p:nvPicPr>
          <p:cNvPr id="2050" name="Picture 2"/>
          <p:cNvPicPr>
            <a:picLocks noChangeAspect="1" noChangeArrowheads="1"/>
          </p:cNvPicPr>
          <p:nvPr/>
        </p:nvPicPr>
        <p:blipFill>
          <a:blip r:embed="rId3" cstate="print"/>
          <a:srcRect/>
          <a:stretch>
            <a:fillRect/>
          </a:stretch>
        </p:blipFill>
        <p:spPr bwMode="auto">
          <a:xfrm>
            <a:off x="4935811" y="1295400"/>
            <a:ext cx="4208189" cy="226695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6674266" y="3886200"/>
            <a:ext cx="2469734" cy="1835150"/>
          </a:xfrm>
          <a:prstGeom prst="rect">
            <a:avLst/>
          </a:prstGeom>
          <a:noFill/>
          <a:ln w="9525">
            <a:noFill/>
            <a:miter lim="800000"/>
            <a:headEnd/>
            <a:tailEnd/>
          </a:ln>
        </p:spPr>
      </p:pic>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Local Component</a:t>
            </a:r>
            <a:endParaRPr lang="en-GB" dirty="0"/>
          </a:p>
        </p:txBody>
      </p:sp>
      <p:pic>
        <p:nvPicPr>
          <p:cNvPr id="2050" name="Picture 2"/>
          <p:cNvPicPr>
            <a:picLocks noChangeAspect="1" noChangeArrowheads="1"/>
          </p:cNvPicPr>
          <p:nvPr/>
        </p:nvPicPr>
        <p:blipFill>
          <a:blip r:embed="rId3" cstate="print"/>
          <a:srcRect/>
          <a:stretch>
            <a:fillRect/>
          </a:stretch>
        </p:blipFill>
        <p:spPr bwMode="auto">
          <a:xfrm>
            <a:off x="1066800" y="1056745"/>
            <a:ext cx="6781800" cy="5039255"/>
          </a:xfrm>
          <a:prstGeom prst="rect">
            <a:avLst/>
          </a:prstGeom>
          <a:noFill/>
          <a:ln w="9525">
            <a:noFill/>
            <a:miter lim="800000"/>
            <a:headEnd/>
            <a:tailEnd/>
          </a:ln>
        </p:spPr>
      </p:pic>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In-Situ Component</a:t>
            </a:r>
            <a:endParaRPr lang="en-GB" dirty="0"/>
          </a:p>
        </p:txBody>
      </p:sp>
      <p:sp>
        <p:nvSpPr>
          <p:cNvPr id="5" name="Content Placeholder 2"/>
          <p:cNvSpPr>
            <a:spLocks noGrp="1"/>
          </p:cNvSpPr>
          <p:nvPr>
            <p:ph idx="1"/>
          </p:nvPr>
        </p:nvSpPr>
        <p:spPr>
          <a:xfrm>
            <a:off x="228600" y="3657600"/>
            <a:ext cx="7391400" cy="2971800"/>
          </a:xfrm>
        </p:spPr>
        <p:txBody>
          <a:bodyPr/>
          <a:lstStyle/>
          <a:p>
            <a:r>
              <a:rPr lang="en-US" dirty="0" smtClean="0"/>
              <a:t>EU-DEM is a 3D raster dataset with elevations captured at 1 arc second postings (2.78x10</a:t>
            </a:r>
            <a:r>
              <a:rPr lang="en-US" baseline="30000" dirty="0" smtClean="0"/>
              <a:t>-4</a:t>
            </a:r>
            <a:r>
              <a:rPr lang="en-US" dirty="0" smtClean="0"/>
              <a:t> degrees) or about every 30 </a:t>
            </a:r>
            <a:r>
              <a:rPr lang="en-US" dirty="0" err="1" smtClean="0"/>
              <a:t>metre</a:t>
            </a:r>
            <a:r>
              <a:rPr lang="en-US" dirty="0" smtClean="0"/>
              <a:t>.</a:t>
            </a:r>
          </a:p>
          <a:p>
            <a:r>
              <a:rPr lang="en-US" dirty="0" smtClean="0"/>
              <a:t> Hybrid product based on SRTM and ASTER GDEM data fused by a weighted averaging approach. </a:t>
            </a:r>
            <a:endParaRPr lang="de-DE" dirty="0" smtClean="0"/>
          </a:p>
          <a:p>
            <a:endParaRPr lang="en-US" dirty="0" smtClean="0"/>
          </a:p>
          <a:p>
            <a:pPr marL="20638" indent="0">
              <a:buNone/>
            </a:pPr>
            <a:endParaRPr lang="en-GB" dirty="0" smtClean="0"/>
          </a:p>
        </p:txBody>
      </p:sp>
      <p:pic>
        <p:nvPicPr>
          <p:cNvPr id="5122" name="Picture 2"/>
          <p:cNvPicPr>
            <a:picLocks noChangeAspect="1" noChangeArrowheads="1"/>
          </p:cNvPicPr>
          <p:nvPr/>
        </p:nvPicPr>
        <p:blipFill>
          <a:blip r:embed="rId3" cstate="print"/>
          <a:srcRect/>
          <a:stretch>
            <a:fillRect/>
          </a:stretch>
        </p:blipFill>
        <p:spPr bwMode="auto">
          <a:xfrm>
            <a:off x="762000" y="1143000"/>
            <a:ext cx="2362200" cy="2547991"/>
          </a:xfrm>
          <a:prstGeom prst="rect">
            <a:avLst/>
          </a:prstGeom>
          <a:noFill/>
          <a:ln w="9525">
            <a:noFill/>
            <a:miter lim="800000"/>
            <a:headEnd/>
            <a:tailEnd/>
          </a:ln>
        </p:spPr>
      </p:pic>
      <p:sp>
        <p:nvSpPr>
          <p:cNvPr id="8" name="Content Placeholder 2"/>
          <p:cNvSpPr txBox="1">
            <a:spLocks/>
          </p:cNvSpPr>
          <p:nvPr/>
        </p:nvSpPr>
        <p:spPr>
          <a:xfrm>
            <a:off x="3124200" y="990600"/>
            <a:ext cx="6019800" cy="1219200"/>
          </a:xfrm>
          <a:prstGeom prst="rect">
            <a:avLst/>
          </a:prstGeom>
        </p:spPr>
        <p:txBody>
          <a:bodyPr/>
          <a:lstStyle/>
          <a:p>
            <a:pPr marL="452438" marR="0" lvl="0" indent="-431800" algn="l" defTabSz="914400" rtl="0" eaLnBrk="1" fontAlgn="auto" latinLnBrk="0" hangingPunct="1">
              <a:lnSpc>
                <a:spcPct val="100000"/>
              </a:lnSpc>
              <a:spcBef>
                <a:spcPct val="20000"/>
              </a:spcBef>
              <a:spcAft>
                <a:spcPts val="0"/>
              </a:spcAft>
              <a:buClrTx/>
              <a:buSzPct val="90000"/>
              <a:buFontTx/>
              <a:buBlip>
                <a:blip r:embed="rId4"/>
              </a:buBlip>
              <a:tabLst/>
              <a:defRPr/>
            </a:pPr>
            <a:r>
              <a:rPr kumimoji="0" lang="en-US" sz="2800" b="0" i="0" u="none" strike="noStrike" kern="1200" cap="none" spc="0" normalizeH="0" baseline="0" noProof="0" dirty="0" smtClean="0">
                <a:ln>
                  <a:noFill/>
                </a:ln>
                <a:solidFill>
                  <a:schemeClr val="tx2">
                    <a:lumMod val="50000"/>
                  </a:schemeClr>
                </a:solidFill>
                <a:effectLst/>
                <a:uLnTx/>
                <a:uFillTx/>
                <a:latin typeface="+mn-lt"/>
                <a:ea typeface="+mn-ea"/>
                <a:cs typeface="+mn-cs"/>
              </a:rPr>
              <a:t>In-Situ Component is managed by EEA</a:t>
            </a:r>
          </a:p>
          <a:p>
            <a:pPr marL="20638" marR="0" lvl="0" indent="0" algn="l" defTabSz="914400" rtl="0" eaLnBrk="1" fontAlgn="auto" latinLnBrk="0" hangingPunct="1">
              <a:lnSpc>
                <a:spcPct val="100000"/>
              </a:lnSpc>
              <a:spcBef>
                <a:spcPct val="20000"/>
              </a:spcBef>
              <a:spcAft>
                <a:spcPts val="0"/>
              </a:spcAft>
              <a:buClrTx/>
              <a:buSzPct val="90000"/>
              <a:buFontTx/>
              <a:buNone/>
              <a:tabLst/>
              <a:defRPr/>
            </a:pPr>
            <a:endParaRPr kumimoji="0" lang="en-GB" sz="2800" b="0" i="0" u="none" strike="noStrike" kern="1200" cap="none" spc="0" normalizeH="0" baseline="0" noProof="0" dirty="0" smtClean="0">
              <a:ln>
                <a:noFill/>
              </a:ln>
              <a:solidFill>
                <a:schemeClr val="tx2">
                  <a:lumMod val="50000"/>
                </a:schemeClr>
              </a:solidFill>
              <a:effectLst/>
              <a:uLnTx/>
              <a:uFillTx/>
              <a:latin typeface="+mn-lt"/>
              <a:ea typeface="+mn-ea"/>
              <a:cs typeface="+mn-cs"/>
            </a:endParaRPr>
          </a:p>
        </p:txBody>
      </p:sp>
      <p:pic>
        <p:nvPicPr>
          <p:cNvPr id="5123" name="Picture 3"/>
          <p:cNvPicPr>
            <a:picLocks noChangeAspect="1" noChangeArrowheads="1"/>
          </p:cNvPicPr>
          <p:nvPr/>
        </p:nvPicPr>
        <p:blipFill>
          <a:blip r:embed="rId5" cstate="print"/>
          <a:srcRect/>
          <a:stretch>
            <a:fillRect/>
          </a:stretch>
        </p:blipFill>
        <p:spPr bwMode="auto">
          <a:xfrm>
            <a:off x="3352800" y="1981200"/>
            <a:ext cx="5438775" cy="1396664"/>
          </a:xfrm>
          <a:prstGeom prst="rect">
            <a:avLst/>
          </a:prstGeom>
          <a:noFill/>
          <a:ln w="9525">
            <a:noFill/>
            <a:miter lim="800000"/>
            <a:headEnd/>
            <a:tailEnd/>
          </a:ln>
        </p:spPr>
      </p:pic>
      <p:sp>
        <p:nvSpPr>
          <p:cNvPr id="10" name="Textfeld 9"/>
          <p:cNvSpPr txBox="1"/>
          <p:nvPr/>
        </p:nvSpPr>
        <p:spPr>
          <a:xfrm>
            <a:off x="3886200" y="3429000"/>
            <a:ext cx="4671472" cy="215444"/>
          </a:xfrm>
          <a:prstGeom prst="rect">
            <a:avLst/>
          </a:prstGeom>
          <a:noFill/>
        </p:spPr>
        <p:txBody>
          <a:bodyPr wrap="none" rtlCol="0">
            <a:spAutoFit/>
          </a:bodyPr>
          <a:lstStyle/>
          <a:p>
            <a:r>
              <a:rPr lang="de-DE" sz="800" dirty="0" smtClean="0"/>
              <a:t>Source: http://sdi.eea.europa.eu/catalogue/srv/eng/search?uuid=e2cac092-4cbf-4765-a06e-0271f382d4a4</a:t>
            </a:r>
            <a:endParaRPr lang="de-DE" sz="800" dirty="0"/>
          </a:p>
        </p:txBody>
      </p:sp>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1828800"/>
          </a:xfrm>
        </p:spPr>
        <p:txBody>
          <a:bodyPr/>
          <a:lstStyle/>
          <a:p>
            <a:r>
              <a:rPr lang="en-GB" sz="6000" b="1" dirty="0" smtClean="0"/>
              <a:t>Feedback Forms</a:t>
            </a:r>
          </a:p>
          <a:p>
            <a:r>
              <a:rPr lang="en-GB" sz="6000" b="1" dirty="0" smtClean="0"/>
              <a:t>&amp;</a:t>
            </a:r>
          </a:p>
          <a:p>
            <a:r>
              <a:rPr lang="en-GB" sz="6000" b="1" dirty="0" smtClean="0"/>
              <a:t>Questions</a:t>
            </a:r>
            <a:endParaRPr lang="en-GB" sz="6000" b="1" dirty="0"/>
          </a:p>
        </p:txBody>
      </p:sp>
    </p:spTree>
    <p:extLst>
      <p:ext uri="{BB962C8B-B14F-4D97-AF65-F5344CB8AC3E}">
        <p14:creationId xmlns:p14="http://schemas.microsoft.com/office/powerpoint/2010/main" val="38638000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Day 2 - Contents LAND (2)</a:t>
            </a:r>
            <a:endParaRPr lang="en-GB" b="1" dirty="0">
              <a:solidFill>
                <a:schemeClr val="tx2">
                  <a:lumMod val="50000"/>
                </a:schemeClr>
              </a:solidFill>
            </a:endParaRPr>
          </a:p>
        </p:txBody>
      </p:sp>
      <p:sp>
        <p:nvSpPr>
          <p:cNvPr id="3" name="Content Placeholder 2"/>
          <p:cNvSpPr>
            <a:spLocks noGrp="1"/>
          </p:cNvSpPr>
          <p:nvPr>
            <p:ph idx="1"/>
          </p:nvPr>
        </p:nvSpPr>
        <p:spPr>
          <a:xfrm>
            <a:off x="457200" y="1066800"/>
            <a:ext cx="8229600" cy="5257800"/>
          </a:xfrm>
        </p:spPr>
        <p:txBody>
          <a:bodyPr/>
          <a:lstStyle/>
          <a:p>
            <a:pPr marL="887413" lvl="1" indent="-446088"/>
            <a:endParaRPr lang="en-GB" sz="2000" dirty="0" smtClean="0"/>
          </a:p>
          <a:p>
            <a:pPr marL="887413" lvl="1" indent="-446088">
              <a:buNone/>
            </a:pPr>
            <a:r>
              <a:rPr lang="en-GB" sz="2000" dirty="0" smtClean="0"/>
              <a:t>…</a:t>
            </a:r>
          </a:p>
          <a:p>
            <a:pPr marL="887413" lvl="1" indent="-446088"/>
            <a:r>
              <a:rPr lang="en-GB" sz="2000" dirty="0" smtClean="0"/>
              <a:t>Use of Pan EU Component:</a:t>
            </a:r>
          </a:p>
          <a:p>
            <a:pPr marL="1249363" lvl="2" indent="-446088"/>
            <a:r>
              <a:rPr lang="de-DE" sz="1800" b="1" dirty="0" smtClean="0"/>
              <a:t>Downstream Services </a:t>
            </a:r>
            <a:r>
              <a:rPr lang="de-DE" sz="1800" b="1" dirty="0" err="1" smtClean="0"/>
              <a:t>for</a:t>
            </a:r>
            <a:r>
              <a:rPr lang="de-DE" sz="1800" b="1" dirty="0" smtClean="0"/>
              <a:t> Sub-National </a:t>
            </a:r>
            <a:r>
              <a:rPr lang="de-DE" sz="1800" b="1" dirty="0" err="1" smtClean="0"/>
              <a:t>Forest</a:t>
            </a:r>
            <a:r>
              <a:rPr lang="de-DE" sz="1800" b="1" dirty="0" smtClean="0"/>
              <a:t> Administrations </a:t>
            </a:r>
            <a:r>
              <a:rPr lang="de-DE" sz="1800" b="1" dirty="0" err="1" smtClean="0"/>
              <a:t>based</a:t>
            </a:r>
            <a:r>
              <a:rPr lang="de-DE" sz="1800" b="1" dirty="0" smtClean="0"/>
              <a:t> on COPERNICUS HR </a:t>
            </a:r>
            <a:r>
              <a:rPr lang="de-DE" sz="1800" b="1" dirty="0" err="1" smtClean="0"/>
              <a:t>Forest</a:t>
            </a:r>
            <a:r>
              <a:rPr lang="de-DE" sz="1800" b="1" dirty="0" smtClean="0"/>
              <a:t> Layer – </a:t>
            </a:r>
            <a:r>
              <a:rPr lang="de-DE" sz="1800" b="1" dirty="0" err="1" smtClean="0"/>
              <a:t>Thuringia</a:t>
            </a:r>
            <a:r>
              <a:rPr lang="de-DE" sz="1800" b="1" dirty="0" smtClean="0"/>
              <a:t> Case </a:t>
            </a:r>
            <a:r>
              <a:rPr lang="en-GB" sz="1800" b="1" dirty="0" smtClean="0"/>
              <a:t>(GAF, Germany)</a:t>
            </a:r>
          </a:p>
          <a:p>
            <a:pPr marL="887413" lvl="1" indent="-446088"/>
            <a:r>
              <a:rPr lang="en-GB" sz="2000" dirty="0" smtClean="0"/>
              <a:t>Use of Local Component and Pan EU:</a:t>
            </a:r>
          </a:p>
          <a:p>
            <a:pPr lvl="2"/>
            <a:r>
              <a:rPr lang="de-DE" sz="1800" b="1" dirty="0" err="1" smtClean="0"/>
              <a:t>Italian</a:t>
            </a:r>
            <a:r>
              <a:rPr lang="de-DE" sz="1800" b="1" dirty="0" smtClean="0"/>
              <a:t> Case Studies: </a:t>
            </a:r>
            <a:r>
              <a:rPr lang="en-GB" sz="1800" b="1" dirty="0" smtClean="0"/>
              <a:t>Soil Sealing and Imperviousness Layer (PAN EU) for national environmental reporting (ISPRA, Italy)</a:t>
            </a:r>
          </a:p>
          <a:p>
            <a:pPr marL="1249363" lvl="2" indent="-446088"/>
            <a:endParaRPr lang="en-GB" sz="1800" dirty="0" smtClean="0"/>
          </a:p>
          <a:p>
            <a:pPr marL="446088" indent="-446088"/>
            <a:r>
              <a:rPr lang="en-GB" sz="2400" dirty="0" smtClean="0"/>
              <a:t>Summary &amp; Questions</a:t>
            </a:r>
          </a:p>
        </p:txBody>
      </p:sp>
    </p:spTree>
    <p:extLst>
      <p:ext uri="{BB962C8B-B14F-4D97-AF65-F5344CB8AC3E}">
        <p14:creationId xmlns:p14="http://schemas.microsoft.com/office/powerpoint/2010/main" val="18753042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6934200" cy="533400"/>
          </a:xfrm>
        </p:spPr>
        <p:txBody>
          <a:bodyPr>
            <a:noAutofit/>
          </a:bodyPr>
          <a:lstStyle/>
          <a:p>
            <a:pPr marL="446088" indent="-446088"/>
            <a:r>
              <a:rPr lang="en-GB" sz="2300" dirty="0" smtClean="0"/>
              <a:t>Overview of COPERNICUS LAND Services and Products</a:t>
            </a:r>
            <a:endParaRPr lang="en-GB" sz="2300" dirty="0"/>
          </a:p>
        </p:txBody>
      </p:sp>
      <p:sp>
        <p:nvSpPr>
          <p:cNvPr id="6" name="Content Placeholder 2"/>
          <p:cNvSpPr txBox="1">
            <a:spLocks/>
          </p:cNvSpPr>
          <p:nvPr/>
        </p:nvSpPr>
        <p:spPr>
          <a:xfrm>
            <a:off x="457200" y="1296000"/>
            <a:ext cx="8534400" cy="1143000"/>
          </a:xfrm>
          <a:prstGeom prst="rect">
            <a:avLst/>
          </a:prstGeom>
        </p:spPr>
        <p:txBody>
          <a:bodyPr/>
          <a:lstStyle/>
          <a:p>
            <a:pPr marL="446088" marR="0" lvl="0" indent="-446088" algn="l" defTabSz="914400" rtl="0" eaLnBrk="1" fontAlgn="auto" latinLnBrk="0" hangingPunct="1">
              <a:lnSpc>
                <a:spcPct val="100000"/>
              </a:lnSpc>
              <a:spcBef>
                <a:spcPct val="20000"/>
              </a:spcBef>
              <a:spcAft>
                <a:spcPts val="0"/>
              </a:spcAft>
              <a:buClrTx/>
              <a:buSzPct val="90000"/>
              <a:buFontTx/>
              <a:buBlip>
                <a:blip r:embed="rId3"/>
              </a:buBlip>
              <a:tabLst/>
              <a:defRPr/>
            </a:pPr>
            <a:r>
              <a:rPr kumimoji="0" lang="en-GB" sz="2800" b="0" i="0" u="none" strike="noStrike" kern="1200" cap="none" spc="0" normalizeH="0" baseline="0" noProof="0" dirty="0" smtClean="0">
                <a:ln>
                  <a:noFill/>
                </a:ln>
                <a:solidFill>
                  <a:schemeClr val="tx2">
                    <a:lumMod val="50000"/>
                  </a:schemeClr>
                </a:solidFill>
                <a:effectLst/>
                <a:uLnTx/>
                <a:uFillTx/>
                <a:latin typeface="+mn-lt"/>
                <a:ea typeface="+mn-ea"/>
                <a:cs typeface="+mn-cs"/>
              </a:rPr>
              <a:t>Implementation of GMES / COPERNICUS Land component</a:t>
            </a:r>
          </a:p>
          <a:p>
            <a:pPr marL="887413" marR="0" lvl="1" indent="-446088" algn="l" defTabSz="914400" rtl="0" eaLnBrk="1" fontAlgn="auto" latinLnBrk="0" hangingPunct="1">
              <a:lnSpc>
                <a:spcPct val="100000"/>
              </a:lnSpc>
              <a:spcBef>
                <a:spcPct val="20000"/>
              </a:spcBef>
              <a:spcAft>
                <a:spcPts val="0"/>
              </a:spcAft>
              <a:buClrTx/>
              <a:buSzPct val="80000"/>
              <a:buFontTx/>
              <a:buBlip>
                <a:blip r:embed="rId3"/>
              </a:buBlip>
              <a:tabLst/>
              <a:defRPr/>
            </a:pPr>
            <a:endParaRPr kumimoji="0" lang="en-GB" sz="2400" b="0" i="0" u="none" strike="noStrike" kern="1200" cap="none" spc="0" normalizeH="0" baseline="0" noProof="0" dirty="0" smtClean="0">
              <a:ln>
                <a:noFill/>
              </a:ln>
              <a:solidFill>
                <a:srgbClr val="FF0000"/>
              </a:solidFill>
              <a:effectLst/>
              <a:uLnTx/>
              <a:uFillTx/>
              <a:latin typeface="+mn-lt"/>
              <a:ea typeface="+mn-ea"/>
              <a:cs typeface="+mn-cs"/>
            </a:endParaRPr>
          </a:p>
        </p:txBody>
      </p:sp>
      <p:grpSp>
        <p:nvGrpSpPr>
          <p:cNvPr id="7" name="Gruppieren 6"/>
          <p:cNvGrpSpPr/>
          <p:nvPr/>
        </p:nvGrpSpPr>
        <p:grpSpPr>
          <a:xfrm>
            <a:off x="457199" y="3352800"/>
            <a:ext cx="7620001" cy="2362200"/>
            <a:chOff x="457199" y="3352800"/>
            <a:chExt cx="7620001" cy="2362200"/>
          </a:xfrm>
        </p:grpSpPr>
        <p:sp>
          <p:nvSpPr>
            <p:cNvPr id="8" name="Freihandform 7"/>
            <p:cNvSpPr/>
            <p:nvPr/>
          </p:nvSpPr>
          <p:spPr>
            <a:xfrm>
              <a:off x="457199" y="3352800"/>
              <a:ext cx="4267201" cy="561901"/>
            </a:xfrm>
            <a:custGeom>
              <a:avLst/>
              <a:gdLst>
                <a:gd name="connsiteX0" fmla="*/ 0 w 6476181"/>
                <a:gd name="connsiteY0" fmla="*/ 0 h 851879"/>
                <a:gd name="connsiteX1" fmla="*/ 6050242 w 6476181"/>
                <a:gd name="connsiteY1" fmla="*/ 0 h 851879"/>
                <a:gd name="connsiteX2" fmla="*/ 6476181 w 6476181"/>
                <a:gd name="connsiteY2" fmla="*/ 425940 h 851879"/>
                <a:gd name="connsiteX3" fmla="*/ 6050242 w 6476181"/>
                <a:gd name="connsiteY3" fmla="*/ 851879 h 851879"/>
                <a:gd name="connsiteX4" fmla="*/ 0 w 6476181"/>
                <a:gd name="connsiteY4" fmla="*/ 851879 h 851879"/>
                <a:gd name="connsiteX5" fmla="*/ 425940 w 6476181"/>
                <a:gd name="connsiteY5" fmla="*/ 425940 h 851879"/>
                <a:gd name="connsiteX6" fmla="*/ 0 w 6476181"/>
                <a:gd name="connsiteY6" fmla="*/ 0 h 85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6181" h="851879">
                  <a:moveTo>
                    <a:pt x="0" y="0"/>
                  </a:moveTo>
                  <a:lnTo>
                    <a:pt x="6050242" y="0"/>
                  </a:lnTo>
                  <a:lnTo>
                    <a:pt x="6476181" y="425940"/>
                  </a:lnTo>
                  <a:lnTo>
                    <a:pt x="6050242" y="851879"/>
                  </a:lnTo>
                  <a:lnTo>
                    <a:pt x="0" y="851879"/>
                  </a:lnTo>
                  <a:lnTo>
                    <a:pt x="425940" y="425940"/>
                  </a:lnTo>
                  <a:lnTo>
                    <a:pt x="0" y="0"/>
                  </a:lnTo>
                  <a:close/>
                </a:path>
              </a:pathLst>
            </a:cu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447530" tIns="10795" rIns="425939" bIns="10795" numCol="1" spcCol="1270" anchor="ctr" anchorCtr="0">
              <a:noAutofit/>
            </a:bodyPr>
            <a:lstStyle/>
            <a:p>
              <a:pPr lvl="0" algn="ctr" defTabSz="755650">
                <a:lnSpc>
                  <a:spcPct val="90000"/>
                </a:lnSpc>
                <a:spcBef>
                  <a:spcPct val="0"/>
                </a:spcBef>
                <a:spcAft>
                  <a:spcPct val="35000"/>
                </a:spcAft>
              </a:pPr>
              <a:r>
                <a:rPr lang="de-DE" sz="1700" kern="1200" dirty="0" smtClean="0"/>
                <a:t>Research </a:t>
              </a:r>
              <a:r>
                <a:rPr lang="de-DE" sz="1700" kern="1200" dirty="0" err="1" smtClean="0"/>
                <a:t>and</a:t>
              </a:r>
              <a:r>
                <a:rPr lang="de-DE" sz="1700" kern="1200" dirty="0" smtClean="0"/>
                <a:t> Development</a:t>
              </a:r>
              <a:endParaRPr lang="de-DE" sz="1700" kern="1200" dirty="0"/>
            </a:p>
          </p:txBody>
        </p:sp>
        <p:sp>
          <p:nvSpPr>
            <p:cNvPr id="9" name="Freihandform 8"/>
            <p:cNvSpPr/>
            <p:nvPr/>
          </p:nvSpPr>
          <p:spPr>
            <a:xfrm>
              <a:off x="4800600" y="3581400"/>
              <a:ext cx="3276600" cy="304800"/>
            </a:xfrm>
            <a:custGeom>
              <a:avLst/>
              <a:gdLst>
                <a:gd name="connsiteX0" fmla="*/ 0 w 3410111"/>
                <a:gd name="connsiteY0" fmla="*/ 0 h 505614"/>
                <a:gd name="connsiteX1" fmla="*/ 3157304 w 3410111"/>
                <a:gd name="connsiteY1" fmla="*/ 0 h 505614"/>
                <a:gd name="connsiteX2" fmla="*/ 3410111 w 3410111"/>
                <a:gd name="connsiteY2" fmla="*/ 252807 h 505614"/>
                <a:gd name="connsiteX3" fmla="*/ 3157304 w 3410111"/>
                <a:gd name="connsiteY3" fmla="*/ 505614 h 505614"/>
                <a:gd name="connsiteX4" fmla="*/ 0 w 3410111"/>
                <a:gd name="connsiteY4" fmla="*/ 505614 h 505614"/>
                <a:gd name="connsiteX5" fmla="*/ 252807 w 3410111"/>
                <a:gd name="connsiteY5" fmla="*/ 252807 h 505614"/>
                <a:gd name="connsiteX6" fmla="*/ 0 w 3410111"/>
                <a:gd name="connsiteY6" fmla="*/ 0 h 50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0111" h="505614">
                  <a:moveTo>
                    <a:pt x="0" y="0"/>
                  </a:moveTo>
                  <a:lnTo>
                    <a:pt x="3157304" y="0"/>
                  </a:lnTo>
                  <a:lnTo>
                    <a:pt x="3410111" y="252807"/>
                  </a:lnTo>
                  <a:lnTo>
                    <a:pt x="3157304" y="505614"/>
                  </a:lnTo>
                  <a:lnTo>
                    <a:pt x="0" y="505614"/>
                  </a:lnTo>
                  <a:lnTo>
                    <a:pt x="252807" y="252807"/>
                  </a:lnTo>
                  <a:lnTo>
                    <a:pt x="0" y="0"/>
                  </a:lnTo>
                  <a:close/>
                </a:path>
              </a:pathLst>
            </a:custGeom>
            <a:solidFill>
              <a:schemeClr val="tx2">
                <a:lumMod val="40000"/>
                <a:lumOff val="60000"/>
                <a:alpha val="90000"/>
              </a:schemeClr>
            </a:solidFill>
          </p:spPr>
          <p:style>
            <a:lnRef idx="2">
              <a:schemeClr val="accent4">
                <a:tint val="40000"/>
                <a:alpha val="90000"/>
                <a:hueOff val="0"/>
                <a:satOff val="0"/>
                <a:lumOff val="0"/>
                <a:alphaOff val="0"/>
              </a:schemeClr>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78207" tIns="12700" rIns="252807" bIns="12700" numCol="1" spcCol="1270" anchor="ctr" anchorCtr="0">
              <a:noAutofit/>
            </a:bodyPr>
            <a:lstStyle/>
            <a:p>
              <a:pPr lvl="0" algn="ctr" defTabSz="889000">
                <a:lnSpc>
                  <a:spcPct val="90000"/>
                </a:lnSpc>
                <a:spcBef>
                  <a:spcPct val="0"/>
                </a:spcBef>
                <a:spcAft>
                  <a:spcPct val="35000"/>
                </a:spcAft>
              </a:pPr>
              <a:r>
                <a:rPr lang="de-DE" kern="1200" dirty="0" smtClean="0">
                  <a:solidFill>
                    <a:schemeClr val="bg1"/>
                  </a:solidFill>
                </a:rPr>
                <a:t>Research</a:t>
              </a:r>
              <a:r>
                <a:rPr lang="de-DE" sz="2000" kern="1200" dirty="0" smtClean="0">
                  <a:solidFill>
                    <a:schemeClr val="bg1"/>
                  </a:solidFill>
                </a:rPr>
                <a:t> </a:t>
              </a:r>
              <a:r>
                <a:rPr lang="de-DE" sz="2000" kern="1200" dirty="0" err="1" smtClean="0">
                  <a:solidFill>
                    <a:schemeClr val="bg1"/>
                  </a:solidFill>
                </a:rPr>
                <a:t>and</a:t>
              </a:r>
              <a:r>
                <a:rPr lang="de-DE" sz="2000" kern="1200" dirty="0" smtClean="0">
                  <a:solidFill>
                    <a:schemeClr val="bg1"/>
                  </a:solidFill>
                </a:rPr>
                <a:t> Development</a:t>
              </a:r>
              <a:endParaRPr lang="de-DE" sz="2000" kern="1200" dirty="0">
                <a:solidFill>
                  <a:schemeClr val="bg1"/>
                </a:solidFill>
              </a:endParaRPr>
            </a:p>
          </p:txBody>
        </p:sp>
        <p:sp>
          <p:nvSpPr>
            <p:cNvPr id="10" name="Freihandform 9"/>
            <p:cNvSpPr/>
            <p:nvPr/>
          </p:nvSpPr>
          <p:spPr>
            <a:xfrm>
              <a:off x="3352800" y="4038600"/>
              <a:ext cx="1676400" cy="565305"/>
            </a:xfrm>
            <a:custGeom>
              <a:avLst/>
              <a:gdLst>
                <a:gd name="connsiteX0" fmla="*/ 0 w 2858976"/>
                <a:gd name="connsiteY0" fmla="*/ 0 h 565305"/>
                <a:gd name="connsiteX1" fmla="*/ 2576324 w 2858976"/>
                <a:gd name="connsiteY1" fmla="*/ 0 h 565305"/>
                <a:gd name="connsiteX2" fmla="*/ 2858976 w 2858976"/>
                <a:gd name="connsiteY2" fmla="*/ 282653 h 565305"/>
                <a:gd name="connsiteX3" fmla="*/ 2576324 w 2858976"/>
                <a:gd name="connsiteY3" fmla="*/ 565305 h 565305"/>
                <a:gd name="connsiteX4" fmla="*/ 0 w 2858976"/>
                <a:gd name="connsiteY4" fmla="*/ 565305 h 565305"/>
                <a:gd name="connsiteX5" fmla="*/ 282653 w 2858976"/>
                <a:gd name="connsiteY5" fmla="*/ 282653 h 565305"/>
                <a:gd name="connsiteX6" fmla="*/ 0 w 2858976"/>
                <a:gd name="connsiteY6" fmla="*/ 0 h 56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8976" h="565305">
                  <a:moveTo>
                    <a:pt x="0" y="0"/>
                  </a:moveTo>
                  <a:lnTo>
                    <a:pt x="2576324" y="0"/>
                  </a:lnTo>
                  <a:lnTo>
                    <a:pt x="2858976" y="282653"/>
                  </a:lnTo>
                  <a:lnTo>
                    <a:pt x="2576324" y="565305"/>
                  </a:lnTo>
                  <a:lnTo>
                    <a:pt x="0" y="565305"/>
                  </a:lnTo>
                  <a:lnTo>
                    <a:pt x="282653" y="282653"/>
                  </a:lnTo>
                  <a:lnTo>
                    <a:pt x="0" y="0"/>
                  </a:lnTo>
                  <a:close/>
                </a:path>
              </a:pathLst>
            </a:custGeom>
          </p:spPr>
          <p:style>
            <a:lnRef idx="2">
              <a:schemeClr val="lt1">
                <a:hueOff val="0"/>
                <a:satOff val="0"/>
                <a:lumOff val="0"/>
                <a:alphaOff val="0"/>
              </a:schemeClr>
            </a:lnRef>
            <a:fillRef idx="1">
              <a:schemeClr val="accent4">
                <a:hueOff val="-2232385"/>
                <a:satOff val="13449"/>
                <a:lumOff val="1078"/>
                <a:alphaOff val="0"/>
              </a:schemeClr>
            </a:fillRef>
            <a:effectRef idx="0">
              <a:schemeClr val="accent4">
                <a:hueOff val="-2232385"/>
                <a:satOff val="13449"/>
                <a:lumOff val="1078"/>
                <a:alphaOff val="0"/>
              </a:schemeClr>
            </a:effectRef>
            <a:fontRef idx="minor">
              <a:schemeClr val="lt1"/>
            </a:fontRef>
          </p:style>
          <p:txBody>
            <a:bodyPr spcFirstLastPara="0" vert="horz" wrap="square" lIns="304243" tIns="10795" rIns="282652" bIns="10795" numCol="1" spcCol="1270" anchor="ctr" anchorCtr="0">
              <a:noAutofit/>
            </a:bodyPr>
            <a:lstStyle/>
            <a:p>
              <a:pPr lvl="0" algn="ctr" defTabSz="755650">
                <a:lnSpc>
                  <a:spcPct val="90000"/>
                </a:lnSpc>
                <a:spcBef>
                  <a:spcPct val="0"/>
                </a:spcBef>
                <a:spcAft>
                  <a:spcPct val="35000"/>
                </a:spcAft>
              </a:pPr>
              <a:r>
                <a:rPr lang="de-DE" sz="1400" kern="1200" dirty="0" err="1" smtClean="0"/>
                <a:t>Preparatory</a:t>
              </a:r>
              <a:r>
                <a:rPr lang="de-DE" sz="1400" kern="1200" dirty="0" smtClean="0"/>
                <a:t> Actions</a:t>
              </a:r>
              <a:endParaRPr lang="de-DE" sz="1400" kern="1200" dirty="0"/>
            </a:p>
          </p:txBody>
        </p:sp>
        <p:sp>
          <p:nvSpPr>
            <p:cNvPr id="11" name="Freihandform 10"/>
            <p:cNvSpPr/>
            <p:nvPr/>
          </p:nvSpPr>
          <p:spPr>
            <a:xfrm>
              <a:off x="6172200" y="5287432"/>
              <a:ext cx="1905000" cy="427568"/>
            </a:xfrm>
            <a:custGeom>
              <a:avLst/>
              <a:gdLst>
                <a:gd name="connsiteX0" fmla="*/ 0 w 2434688"/>
                <a:gd name="connsiteY0" fmla="*/ 0 h 496144"/>
                <a:gd name="connsiteX1" fmla="*/ 2186616 w 2434688"/>
                <a:gd name="connsiteY1" fmla="*/ 0 h 496144"/>
                <a:gd name="connsiteX2" fmla="*/ 2434688 w 2434688"/>
                <a:gd name="connsiteY2" fmla="*/ 248072 h 496144"/>
                <a:gd name="connsiteX3" fmla="*/ 2186616 w 2434688"/>
                <a:gd name="connsiteY3" fmla="*/ 496144 h 496144"/>
                <a:gd name="connsiteX4" fmla="*/ 0 w 2434688"/>
                <a:gd name="connsiteY4" fmla="*/ 496144 h 496144"/>
                <a:gd name="connsiteX5" fmla="*/ 248072 w 2434688"/>
                <a:gd name="connsiteY5" fmla="*/ 248072 h 496144"/>
                <a:gd name="connsiteX6" fmla="*/ 0 w 2434688"/>
                <a:gd name="connsiteY6" fmla="*/ 0 h 4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688" h="496144">
                  <a:moveTo>
                    <a:pt x="0" y="0"/>
                  </a:moveTo>
                  <a:lnTo>
                    <a:pt x="2186616" y="0"/>
                  </a:lnTo>
                  <a:lnTo>
                    <a:pt x="2434688" y="248072"/>
                  </a:lnTo>
                  <a:lnTo>
                    <a:pt x="2186616" y="496144"/>
                  </a:lnTo>
                  <a:lnTo>
                    <a:pt x="0" y="496144"/>
                  </a:lnTo>
                  <a:lnTo>
                    <a:pt x="248072" y="248072"/>
                  </a:lnTo>
                  <a:lnTo>
                    <a:pt x="0" y="0"/>
                  </a:lnTo>
                  <a:close/>
                </a:path>
              </a:pathLst>
            </a:custGeom>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269662" tIns="10795" rIns="248072" bIns="10795" numCol="1" spcCol="1270" anchor="ctr" anchorCtr="0">
              <a:noAutofit/>
            </a:bodyPr>
            <a:lstStyle/>
            <a:p>
              <a:pPr lvl="0" algn="ctr" defTabSz="755650">
                <a:lnSpc>
                  <a:spcPct val="90000"/>
                </a:lnSpc>
                <a:spcBef>
                  <a:spcPct val="0"/>
                </a:spcBef>
                <a:spcAft>
                  <a:spcPct val="35000"/>
                </a:spcAft>
              </a:pPr>
              <a:r>
                <a:rPr lang="de-DE" sz="1700" kern="1200" dirty="0" smtClean="0"/>
                <a:t>EU Operational Programme</a:t>
              </a:r>
              <a:endParaRPr lang="de-DE" sz="1700" kern="1200" dirty="0"/>
            </a:p>
          </p:txBody>
        </p:sp>
        <p:sp>
          <p:nvSpPr>
            <p:cNvPr id="12" name="Freihandform 11"/>
            <p:cNvSpPr/>
            <p:nvPr/>
          </p:nvSpPr>
          <p:spPr>
            <a:xfrm>
              <a:off x="4724399" y="4648199"/>
              <a:ext cx="1447801" cy="617227"/>
            </a:xfrm>
            <a:custGeom>
              <a:avLst/>
              <a:gdLst>
                <a:gd name="connsiteX0" fmla="*/ 0 w 2135037"/>
                <a:gd name="connsiteY0" fmla="*/ 0 h 882888"/>
                <a:gd name="connsiteX1" fmla="*/ 1693593 w 2135037"/>
                <a:gd name="connsiteY1" fmla="*/ 0 h 882888"/>
                <a:gd name="connsiteX2" fmla="*/ 2135037 w 2135037"/>
                <a:gd name="connsiteY2" fmla="*/ 441444 h 882888"/>
                <a:gd name="connsiteX3" fmla="*/ 1693593 w 2135037"/>
                <a:gd name="connsiteY3" fmla="*/ 882888 h 882888"/>
                <a:gd name="connsiteX4" fmla="*/ 0 w 2135037"/>
                <a:gd name="connsiteY4" fmla="*/ 882888 h 882888"/>
                <a:gd name="connsiteX5" fmla="*/ 441444 w 2135037"/>
                <a:gd name="connsiteY5" fmla="*/ 441444 h 882888"/>
                <a:gd name="connsiteX6" fmla="*/ 0 w 2135037"/>
                <a:gd name="connsiteY6" fmla="*/ 0 h 88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5037" h="882888">
                  <a:moveTo>
                    <a:pt x="0" y="0"/>
                  </a:moveTo>
                  <a:lnTo>
                    <a:pt x="1693593" y="0"/>
                  </a:lnTo>
                  <a:lnTo>
                    <a:pt x="2135037" y="441444"/>
                  </a:lnTo>
                  <a:lnTo>
                    <a:pt x="1693593" y="882888"/>
                  </a:lnTo>
                  <a:lnTo>
                    <a:pt x="0" y="882888"/>
                  </a:lnTo>
                  <a:lnTo>
                    <a:pt x="441444" y="441444"/>
                  </a:lnTo>
                  <a:lnTo>
                    <a:pt x="0" y="0"/>
                  </a:lnTo>
                  <a:close/>
                </a:path>
              </a:pathLst>
            </a:custGeom>
            <a:solidFill>
              <a:srgbClr val="00B050">
                <a:alpha val="90000"/>
              </a:srgbClr>
            </a:solidFill>
          </p:spPr>
          <p:style>
            <a:lnRef idx="2">
              <a:schemeClr val="accent4">
                <a:tint val="40000"/>
                <a:alpha val="90000"/>
                <a:hueOff val="-3945706"/>
                <a:satOff val="22157"/>
                <a:lumOff val="1408"/>
                <a:alphaOff val="0"/>
              </a:schemeClr>
            </a:lnRef>
            <a:fillRef idx="1">
              <a:scrgbClr r="0" g="0" b="0"/>
            </a:fillRef>
            <a:effectRef idx="0">
              <a:schemeClr val="accent4">
                <a:tint val="40000"/>
                <a:alpha val="90000"/>
                <a:hueOff val="-3945706"/>
                <a:satOff val="22157"/>
                <a:lumOff val="1408"/>
                <a:alphaOff val="0"/>
              </a:schemeClr>
            </a:effectRef>
            <a:fontRef idx="minor">
              <a:schemeClr val="dk1">
                <a:hueOff val="0"/>
                <a:satOff val="0"/>
                <a:lumOff val="0"/>
                <a:alphaOff val="0"/>
              </a:schemeClr>
            </a:fontRef>
          </p:style>
          <p:txBody>
            <a:bodyPr spcFirstLastPara="0" vert="horz" wrap="square" lIns="466844" tIns="12700" rIns="441444" bIns="12700" numCol="1" spcCol="1270" anchor="ctr" anchorCtr="0">
              <a:noAutofit/>
            </a:bodyPr>
            <a:lstStyle/>
            <a:p>
              <a:pPr lvl="0" algn="ctr" defTabSz="889000">
                <a:lnSpc>
                  <a:spcPct val="90000"/>
                </a:lnSpc>
                <a:spcBef>
                  <a:spcPct val="0"/>
                </a:spcBef>
                <a:spcAft>
                  <a:spcPct val="35000"/>
                </a:spcAft>
              </a:pPr>
              <a:r>
                <a:rPr lang="de-DE" sz="1050" b="1" kern="1200" dirty="0" smtClean="0">
                  <a:solidFill>
                    <a:schemeClr val="bg1"/>
                  </a:solidFill>
                </a:rPr>
                <a:t>GIO Initial </a:t>
              </a:r>
              <a:r>
                <a:rPr lang="de-DE" sz="1050" b="1" kern="1200" dirty="0" err="1" smtClean="0">
                  <a:solidFill>
                    <a:schemeClr val="bg1"/>
                  </a:solidFill>
                </a:rPr>
                <a:t>Ope-rations</a:t>
              </a:r>
              <a:endParaRPr lang="de-DE" sz="1050" b="1" kern="1200" dirty="0">
                <a:solidFill>
                  <a:schemeClr val="bg1"/>
                </a:solidFill>
              </a:endParaRPr>
            </a:p>
          </p:txBody>
        </p:sp>
      </p:grpSp>
      <p:grpSp>
        <p:nvGrpSpPr>
          <p:cNvPr id="13" name="Gruppieren 12"/>
          <p:cNvGrpSpPr/>
          <p:nvPr/>
        </p:nvGrpSpPr>
        <p:grpSpPr>
          <a:xfrm>
            <a:off x="304800" y="5867400"/>
            <a:ext cx="7924800" cy="369332"/>
            <a:chOff x="304800" y="5867400"/>
            <a:chExt cx="7924800" cy="369332"/>
          </a:xfrm>
        </p:grpSpPr>
        <p:cxnSp>
          <p:nvCxnSpPr>
            <p:cNvPr id="14" name="Gerade Verbindung mit Pfeil 13"/>
            <p:cNvCxnSpPr/>
            <p:nvPr/>
          </p:nvCxnSpPr>
          <p:spPr>
            <a:xfrm>
              <a:off x="609600" y="5867400"/>
              <a:ext cx="7391400"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grpSp>
          <p:nvGrpSpPr>
            <p:cNvPr id="15" name="Gruppieren 22"/>
            <p:cNvGrpSpPr/>
            <p:nvPr/>
          </p:nvGrpSpPr>
          <p:grpSpPr>
            <a:xfrm>
              <a:off x="304800" y="5867400"/>
              <a:ext cx="7924800" cy="369332"/>
              <a:chOff x="304800" y="5867400"/>
              <a:chExt cx="7924800" cy="369332"/>
            </a:xfrm>
          </p:grpSpPr>
          <p:sp>
            <p:nvSpPr>
              <p:cNvPr id="16" name="Textfeld 15"/>
              <p:cNvSpPr txBox="1"/>
              <p:nvPr/>
            </p:nvSpPr>
            <p:spPr>
              <a:xfrm>
                <a:off x="304800" y="5867400"/>
                <a:ext cx="652743" cy="369332"/>
              </a:xfrm>
              <a:prstGeom prst="rect">
                <a:avLst/>
              </a:prstGeom>
              <a:noFill/>
            </p:spPr>
            <p:txBody>
              <a:bodyPr wrap="none" rtlCol="0">
                <a:spAutoFit/>
              </a:bodyPr>
              <a:lstStyle/>
              <a:p>
                <a:r>
                  <a:rPr lang="de-DE" dirty="0" smtClean="0">
                    <a:solidFill>
                      <a:schemeClr val="tx2">
                        <a:lumMod val="50000"/>
                      </a:schemeClr>
                    </a:solidFill>
                  </a:rPr>
                  <a:t>2004</a:t>
                </a:r>
                <a:endParaRPr lang="de-DE" dirty="0">
                  <a:solidFill>
                    <a:schemeClr val="tx2">
                      <a:lumMod val="50000"/>
                    </a:schemeClr>
                  </a:solidFill>
                </a:endParaRPr>
              </a:p>
            </p:txBody>
          </p:sp>
          <p:sp>
            <p:nvSpPr>
              <p:cNvPr id="17" name="Textfeld 16"/>
              <p:cNvSpPr txBox="1"/>
              <p:nvPr/>
            </p:nvSpPr>
            <p:spPr>
              <a:xfrm>
                <a:off x="1404657" y="5867400"/>
                <a:ext cx="652743" cy="369332"/>
              </a:xfrm>
              <a:prstGeom prst="rect">
                <a:avLst/>
              </a:prstGeom>
              <a:noFill/>
            </p:spPr>
            <p:txBody>
              <a:bodyPr wrap="none" rtlCol="0">
                <a:spAutoFit/>
              </a:bodyPr>
              <a:lstStyle/>
              <a:p>
                <a:r>
                  <a:rPr lang="de-DE" dirty="0" smtClean="0">
                    <a:solidFill>
                      <a:schemeClr val="tx2">
                        <a:lumMod val="50000"/>
                      </a:schemeClr>
                    </a:solidFill>
                  </a:rPr>
                  <a:t>2005</a:t>
                </a:r>
                <a:endParaRPr lang="de-DE" dirty="0">
                  <a:solidFill>
                    <a:schemeClr val="tx2">
                      <a:lumMod val="50000"/>
                    </a:schemeClr>
                  </a:solidFill>
                </a:endParaRPr>
              </a:p>
            </p:txBody>
          </p:sp>
          <p:sp>
            <p:nvSpPr>
              <p:cNvPr id="18" name="Textfeld 17"/>
              <p:cNvSpPr txBox="1"/>
              <p:nvPr/>
            </p:nvSpPr>
            <p:spPr>
              <a:xfrm>
                <a:off x="3505200" y="5867400"/>
                <a:ext cx="652743" cy="369332"/>
              </a:xfrm>
              <a:prstGeom prst="rect">
                <a:avLst/>
              </a:prstGeom>
              <a:noFill/>
            </p:spPr>
            <p:txBody>
              <a:bodyPr wrap="none" rtlCol="0">
                <a:spAutoFit/>
              </a:bodyPr>
              <a:lstStyle/>
              <a:p>
                <a:r>
                  <a:rPr lang="de-DE" dirty="0" smtClean="0">
                    <a:solidFill>
                      <a:schemeClr val="tx2">
                        <a:lumMod val="50000"/>
                      </a:schemeClr>
                    </a:solidFill>
                  </a:rPr>
                  <a:t>2009</a:t>
                </a:r>
                <a:endParaRPr lang="de-DE" dirty="0">
                  <a:solidFill>
                    <a:schemeClr val="tx2">
                      <a:lumMod val="50000"/>
                    </a:schemeClr>
                  </a:solidFill>
                </a:endParaRPr>
              </a:p>
            </p:txBody>
          </p:sp>
          <p:sp>
            <p:nvSpPr>
              <p:cNvPr id="19" name="Textfeld 18"/>
              <p:cNvSpPr txBox="1"/>
              <p:nvPr/>
            </p:nvSpPr>
            <p:spPr>
              <a:xfrm>
                <a:off x="5486400" y="5867400"/>
                <a:ext cx="652743" cy="369332"/>
              </a:xfrm>
              <a:prstGeom prst="rect">
                <a:avLst/>
              </a:prstGeom>
              <a:noFill/>
            </p:spPr>
            <p:txBody>
              <a:bodyPr wrap="none" rtlCol="0">
                <a:spAutoFit/>
              </a:bodyPr>
              <a:lstStyle/>
              <a:p>
                <a:r>
                  <a:rPr lang="de-DE" dirty="0" smtClean="0">
                    <a:solidFill>
                      <a:schemeClr val="tx2">
                        <a:lumMod val="50000"/>
                      </a:schemeClr>
                    </a:solidFill>
                  </a:rPr>
                  <a:t>2013</a:t>
                </a:r>
                <a:endParaRPr lang="de-DE" dirty="0">
                  <a:solidFill>
                    <a:schemeClr val="tx2">
                      <a:lumMod val="50000"/>
                    </a:schemeClr>
                  </a:solidFill>
                </a:endParaRPr>
              </a:p>
            </p:txBody>
          </p:sp>
          <p:sp>
            <p:nvSpPr>
              <p:cNvPr id="20" name="Textfeld 19"/>
              <p:cNvSpPr txBox="1"/>
              <p:nvPr/>
            </p:nvSpPr>
            <p:spPr>
              <a:xfrm>
                <a:off x="4452657" y="5867400"/>
                <a:ext cx="652743" cy="369332"/>
              </a:xfrm>
              <a:prstGeom prst="rect">
                <a:avLst/>
              </a:prstGeom>
              <a:noFill/>
            </p:spPr>
            <p:txBody>
              <a:bodyPr wrap="none" rtlCol="0">
                <a:spAutoFit/>
              </a:bodyPr>
              <a:lstStyle/>
              <a:p>
                <a:r>
                  <a:rPr lang="de-DE" dirty="0" smtClean="0">
                    <a:solidFill>
                      <a:schemeClr val="tx2">
                        <a:lumMod val="50000"/>
                      </a:schemeClr>
                    </a:solidFill>
                  </a:rPr>
                  <a:t>2011</a:t>
                </a:r>
                <a:endParaRPr lang="de-DE" dirty="0">
                  <a:solidFill>
                    <a:schemeClr val="tx2">
                      <a:lumMod val="50000"/>
                    </a:schemeClr>
                  </a:solidFill>
                </a:endParaRPr>
              </a:p>
            </p:txBody>
          </p:sp>
          <p:sp>
            <p:nvSpPr>
              <p:cNvPr id="21" name="Textfeld 20"/>
              <p:cNvSpPr txBox="1"/>
              <p:nvPr/>
            </p:nvSpPr>
            <p:spPr>
              <a:xfrm>
                <a:off x="7576857" y="5867400"/>
                <a:ext cx="652743" cy="369332"/>
              </a:xfrm>
              <a:prstGeom prst="rect">
                <a:avLst/>
              </a:prstGeom>
              <a:noFill/>
            </p:spPr>
            <p:txBody>
              <a:bodyPr wrap="none" rtlCol="0">
                <a:spAutoFit/>
              </a:bodyPr>
              <a:lstStyle/>
              <a:p>
                <a:r>
                  <a:rPr lang="de-DE" dirty="0" smtClean="0">
                    <a:solidFill>
                      <a:schemeClr val="tx2">
                        <a:lumMod val="50000"/>
                      </a:schemeClr>
                    </a:solidFill>
                  </a:rPr>
                  <a:t>2023</a:t>
                </a:r>
                <a:endParaRPr lang="de-DE" dirty="0">
                  <a:solidFill>
                    <a:schemeClr val="tx2">
                      <a:lumMod val="50000"/>
                    </a:schemeClr>
                  </a:solidFill>
                </a:endParaRPr>
              </a:p>
            </p:txBody>
          </p:sp>
        </p:grpSp>
      </p:grpSp>
      <p:cxnSp>
        <p:nvCxnSpPr>
          <p:cNvPr id="22" name="Gerade Verbindung 21"/>
          <p:cNvCxnSpPr/>
          <p:nvPr/>
        </p:nvCxnSpPr>
        <p:spPr>
          <a:xfrm flipV="1">
            <a:off x="5867400" y="2895600"/>
            <a:ext cx="0" cy="29718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53042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6000"/>
            <a:ext cx="8229600" cy="4876800"/>
          </a:xfrm>
        </p:spPr>
        <p:txBody>
          <a:bodyPr/>
          <a:lstStyle/>
          <a:p>
            <a:pPr marL="446088" indent="-446088"/>
            <a:r>
              <a:rPr lang="en-GB" dirty="0" smtClean="0"/>
              <a:t>The future of the COPERNICUS Land Service </a:t>
            </a:r>
          </a:p>
          <a:p>
            <a:pPr marL="446088" indent="-446088"/>
            <a:r>
              <a:rPr lang="en-GB" dirty="0" smtClean="0"/>
              <a:t>Space Segment Sentinels to contribute</a:t>
            </a:r>
          </a:p>
          <a:p>
            <a:pPr marL="887413" lvl="1" indent="-446088"/>
            <a:r>
              <a:rPr lang="en-GB" dirty="0" smtClean="0"/>
              <a:t>Main contribution are expected from the Sentinel 2 and 3 optical Satellites:</a:t>
            </a:r>
          </a:p>
          <a:p>
            <a:pPr marL="1249363" lvl="2" indent="-446088"/>
            <a:r>
              <a:rPr lang="en-GB" b="1" dirty="0" smtClean="0"/>
              <a:t>Esp. Sentinel 2</a:t>
            </a:r>
            <a:r>
              <a:rPr lang="en-GB" dirty="0" smtClean="0"/>
              <a:t> contributing to Land Monitoring  through </a:t>
            </a:r>
          </a:p>
          <a:p>
            <a:pPr marL="1701800" lvl="3" indent="-446088"/>
            <a:r>
              <a:rPr lang="en-GB" dirty="0" smtClean="0"/>
              <a:t>higher spatial and </a:t>
            </a:r>
          </a:p>
          <a:p>
            <a:pPr marL="1701800" lvl="3" indent="-446088"/>
            <a:r>
              <a:rPr lang="en-GB" dirty="0" smtClean="0"/>
              <a:t>temporal resolution Data for Global, PAN and Local Products </a:t>
            </a:r>
            <a:r>
              <a:rPr lang="en-GB" dirty="0" smtClean="0">
                <a:sym typeface="Wingdings" pitchFamily="2" charset="2"/>
              </a:rPr>
              <a:t> continuation and comparable to LANDSAT Programme for time series (even in the past)</a:t>
            </a:r>
            <a:endParaRPr lang="en-GB" dirty="0">
              <a:sym typeface="Wingdings" pitchFamily="2" charset="2"/>
            </a:endParaRPr>
          </a:p>
          <a:p>
            <a:pPr marL="1249363" lvl="2" indent="-446088"/>
            <a:r>
              <a:rPr lang="en-GB" b="1" dirty="0" smtClean="0">
                <a:sym typeface="Wingdings" pitchFamily="2" charset="2"/>
              </a:rPr>
              <a:t>Sentinel 3 </a:t>
            </a:r>
            <a:r>
              <a:rPr lang="en-GB" dirty="0" smtClean="0">
                <a:sym typeface="Wingdings" pitchFamily="2" charset="2"/>
              </a:rPr>
              <a:t>will contribute to global land monitoring, including jointly with other contributing missions (e.g. PROBA-V)</a:t>
            </a:r>
            <a:endParaRPr lang="en-GB" b="1" dirty="0" smtClean="0">
              <a:sym typeface="Wingdings" pitchFamily="2" charset="2"/>
            </a:endParaRPr>
          </a:p>
        </p:txBody>
      </p:sp>
      <p:sp>
        <p:nvSpPr>
          <p:cNvPr id="2" name="Title 1"/>
          <p:cNvSpPr>
            <a:spLocks noGrp="1"/>
          </p:cNvSpPr>
          <p:nvPr>
            <p:ph type="title"/>
          </p:nvPr>
        </p:nvSpPr>
        <p:spPr>
          <a:xfrm>
            <a:off x="2362200" y="304800"/>
            <a:ext cx="6781800" cy="533400"/>
          </a:xfrm>
        </p:spPr>
        <p:txBody>
          <a:bodyPr/>
          <a:lstStyle/>
          <a:p>
            <a:r>
              <a:rPr lang="en-GB" sz="2300" dirty="0" smtClean="0"/>
              <a:t>Overview of COPERNICUS LAND Services and Products</a:t>
            </a:r>
            <a:endParaRPr lang="en-GB" sz="2300" dirty="0"/>
          </a:p>
        </p:txBody>
      </p:sp>
    </p:spTree>
    <p:extLst>
      <p:ext uri="{BB962C8B-B14F-4D97-AF65-F5344CB8AC3E}">
        <p14:creationId xmlns:p14="http://schemas.microsoft.com/office/powerpoint/2010/main" val="18753042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6000"/>
            <a:ext cx="8229600" cy="4800600"/>
          </a:xfrm>
        </p:spPr>
        <p:txBody>
          <a:bodyPr/>
          <a:lstStyle/>
          <a:p>
            <a:r>
              <a:rPr lang="en-GB" sz="3200" dirty="0" smtClean="0"/>
              <a:t>There are basically four levels of data and products available:</a:t>
            </a:r>
          </a:p>
          <a:p>
            <a:endParaRPr lang="en-GB" sz="3200" dirty="0" smtClean="0"/>
          </a:p>
          <a:p>
            <a:pPr lvl="1"/>
            <a:r>
              <a:rPr lang="en-GB" sz="3200" b="1" dirty="0" smtClean="0">
                <a:solidFill>
                  <a:schemeClr val="tx2">
                    <a:lumMod val="60000"/>
                    <a:lumOff val="40000"/>
                  </a:schemeClr>
                </a:solidFill>
              </a:rPr>
              <a:t>Global</a:t>
            </a:r>
            <a:r>
              <a:rPr lang="en-GB" sz="3200" dirty="0" smtClean="0"/>
              <a:t> Land Products</a:t>
            </a:r>
          </a:p>
          <a:p>
            <a:pPr lvl="1"/>
            <a:r>
              <a:rPr lang="en-GB" sz="3200" b="1" dirty="0" smtClean="0">
                <a:solidFill>
                  <a:schemeClr val="tx2">
                    <a:lumMod val="60000"/>
                    <a:lumOff val="40000"/>
                  </a:schemeClr>
                </a:solidFill>
              </a:rPr>
              <a:t>Continental </a:t>
            </a:r>
            <a:r>
              <a:rPr lang="en-GB" sz="3200" dirty="0" smtClean="0"/>
              <a:t>or</a:t>
            </a:r>
            <a:r>
              <a:rPr lang="en-GB" sz="3200" b="1" dirty="0" smtClean="0">
                <a:solidFill>
                  <a:schemeClr val="tx2">
                    <a:lumMod val="60000"/>
                    <a:lumOff val="40000"/>
                  </a:schemeClr>
                </a:solidFill>
              </a:rPr>
              <a:t> Pan-European</a:t>
            </a:r>
            <a:r>
              <a:rPr lang="en-GB" sz="3200" dirty="0" smtClean="0"/>
              <a:t> Land Products </a:t>
            </a:r>
          </a:p>
          <a:p>
            <a:pPr lvl="1"/>
            <a:r>
              <a:rPr lang="en-GB" sz="3200" b="1" dirty="0" smtClean="0">
                <a:solidFill>
                  <a:schemeClr val="tx2">
                    <a:lumMod val="60000"/>
                    <a:lumOff val="40000"/>
                  </a:schemeClr>
                </a:solidFill>
              </a:rPr>
              <a:t>Local</a:t>
            </a:r>
            <a:r>
              <a:rPr lang="en-GB" sz="3200" dirty="0" smtClean="0"/>
              <a:t> Land Products</a:t>
            </a:r>
          </a:p>
          <a:p>
            <a:pPr lvl="1"/>
            <a:r>
              <a:rPr lang="en-GB" sz="3200" b="1" dirty="0" smtClean="0">
                <a:solidFill>
                  <a:schemeClr val="accent3"/>
                </a:solidFill>
              </a:rPr>
              <a:t>In-situ</a:t>
            </a:r>
            <a:r>
              <a:rPr lang="en-GB" sz="3200" dirty="0" smtClean="0"/>
              <a:t> component</a:t>
            </a:r>
          </a:p>
        </p:txBody>
      </p:sp>
      <p:sp>
        <p:nvSpPr>
          <p:cNvPr id="4" name="Titel 3"/>
          <p:cNvSpPr>
            <a:spLocks noGrp="1"/>
          </p:cNvSpPr>
          <p:nvPr>
            <p:ph type="title"/>
          </p:nvPr>
        </p:nvSpPr>
        <p:spPr>
          <a:xfrm>
            <a:off x="2209800" y="304800"/>
            <a:ext cx="6934200" cy="533400"/>
          </a:xfrm>
        </p:spPr>
        <p:txBody>
          <a:bodyPr/>
          <a:lstStyle/>
          <a:p>
            <a:pPr lvl="0"/>
            <a:r>
              <a:rPr lang="en-GB" sz="2000" dirty="0" smtClean="0"/>
              <a:t>Overview of COPERNICUS LAND Services and Products</a:t>
            </a:r>
            <a:br>
              <a:rPr lang="en-GB" sz="2000" dirty="0" smtClean="0"/>
            </a:br>
            <a:endParaRPr lang="de-DE" sz="2000" dirty="0"/>
          </a:p>
        </p:txBody>
      </p:sp>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p:cNvGrpSpPr/>
          <p:nvPr/>
        </p:nvGrpSpPr>
        <p:grpSpPr>
          <a:xfrm>
            <a:off x="4953000" y="1066800"/>
            <a:ext cx="4038600" cy="2011222"/>
            <a:chOff x="4953000" y="1066800"/>
            <a:chExt cx="4038600" cy="2011222"/>
          </a:xfrm>
        </p:grpSpPr>
        <p:grpSp>
          <p:nvGrpSpPr>
            <p:cNvPr id="16" name="Gruppieren 17"/>
            <p:cNvGrpSpPr/>
            <p:nvPr/>
          </p:nvGrpSpPr>
          <p:grpSpPr>
            <a:xfrm>
              <a:off x="4953000" y="1066800"/>
              <a:ext cx="4038600" cy="2011222"/>
              <a:chOff x="5029200" y="1143000"/>
              <a:chExt cx="4038600" cy="2011222"/>
            </a:xfrm>
          </p:grpSpPr>
          <p:sp>
            <p:nvSpPr>
              <p:cNvPr id="18" name="Text Box 13"/>
              <p:cNvSpPr txBox="1">
                <a:spLocks noChangeArrowheads="1"/>
              </p:cNvSpPr>
              <p:nvPr/>
            </p:nvSpPr>
            <p:spPr bwMode="auto">
              <a:xfrm>
                <a:off x="6019800" y="1143000"/>
                <a:ext cx="2211677" cy="315772"/>
              </a:xfrm>
              <a:prstGeom prst="rect">
                <a:avLst/>
              </a:prstGeom>
              <a:solidFill>
                <a:schemeClr val="hlink"/>
              </a:solidFill>
              <a:ln w="9525">
                <a:solidFill>
                  <a:srgbClr val="000000">
                    <a:alpha val="39999"/>
                  </a:srgbClr>
                </a:solidFill>
                <a:miter lim="800000"/>
                <a:headEnd/>
                <a:tailEnd/>
              </a:ln>
            </p:spPr>
            <p:txBody>
              <a:bodyPr>
                <a:spAutoFit/>
              </a:bodyPr>
              <a:lstStyle/>
              <a:p>
                <a:pPr algn="ctr">
                  <a:spcBef>
                    <a:spcPct val="50000"/>
                  </a:spcBef>
                </a:pPr>
                <a:r>
                  <a:rPr lang="en-GB" b="1" dirty="0">
                    <a:solidFill>
                      <a:srgbClr val="FFFFFF"/>
                    </a:solidFill>
                    <a:ea typeface="MS PGothic" pitchFamily="34" charset="-128"/>
                  </a:rPr>
                  <a:t>Global component</a:t>
                </a:r>
              </a:p>
            </p:txBody>
          </p:sp>
          <p:pic>
            <p:nvPicPr>
              <p:cNvPr id="19" name="Picture 2" descr="N:\Projects\7742_EU_GMES-IMP\10_Training+Workshop_material\LAND TRAINING\g2_BIOPAR_LAI_global_2010-2011_QL_animation_fast_slide.gif">
                <a:hlinkClick r:id="rId2" action="ppaction://hlinkfile"/>
              </p:cNvPr>
              <p:cNvPicPr>
                <a:picLocks noChangeAspect="1" noChangeArrowheads="1" noCrop="1"/>
              </p:cNvPicPr>
              <p:nvPr/>
            </p:nvPicPr>
            <p:blipFill>
              <a:blip r:embed="rId3" cstate="print"/>
              <a:srcRect/>
              <a:stretch>
                <a:fillRect/>
              </a:stretch>
            </p:blipFill>
            <p:spPr bwMode="auto">
              <a:xfrm>
                <a:off x="5029200" y="1143000"/>
                <a:ext cx="4038600" cy="2011222"/>
              </a:xfrm>
              <a:prstGeom prst="rect">
                <a:avLst/>
              </a:prstGeom>
              <a:noFill/>
            </p:spPr>
          </p:pic>
        </p:grpSp>
        <p:sp>
          <p:nvSpPr>
            <p:cNvPr id="17" name="Textfeld 16"/>
            <p:cNvSpPr txBox="1"/>
            <p:nvPr/>
          </p:nvSpPr>
          <p:spPr>
            <a:xfrm>
              <a:off x="7924800" y="2309336"/>
              <a:ext cx="1034840" cy="738664"/>
            </a:xfrm>
            <a:prstGeom prst="rect">
              <a:avLst/>
            </a:prstGeom>
            <a:noFill/>
          </p:spPr>
          <p:txBody>
            <a:bodyPr wrap="square" rtlCol="0">
              <a:spAutoFit/>
            </a:bodyPr>
            <a:lstStyle/>
            <a:p>
              <a:pPr algn="r"/>
              <a:r>
                <a:rPr lang="de-DE" sz="1400" b="1" dirty="0" smtClean="0">
                  <a:solidFill>
                    <a:schemeClr val="bg1">
                      <a:lumMod val="65000"/>
                    </a:schemeClr>
                  </a:solidFill>
                </a:rPr>
                <a:t>Global LAI: </a:t>
              </a:r>
              <a:r>
                <a:rPr lang="de-DE" sz="1400" b="1" dirty="0" err="1" smtClean="0">
                  <a:solidFill>
                    <a:schemeClr val="bg1">
                      <a:lumMod val="65000"/>
                    </a:schemeClr>
                  </a:solidFill>
                </a:rPr>
                <a:t>Leaf</a:t>
              </a:r>
              <a:r>
                <a:rPr lang="de-DE" sz="1400" b="1" dirty="0" smtClean="0">
                  <a:solidFill>
                    <a:schemeClr val="bg1">
                      <a:lumMod val="65000"/>
                    </a:schemeClr>
                  </a:solidFill>
                </a:rPr>
                <a:t> Area Index</a:t>
              </a:r>
              <a:endParaRPr lang="de-DE" sz="1400" b="1" dirty="0">
                <a:solidFill>
                  <a:schemeClr val="bg1">
                    <a:lumMod val="65000"/>
                  </a:schemeClr>
                </a:solidFill>
              </a:endParaRPr>
            </a:p>
          </p:txBody>
        </p:sp>
      </p:grpSp>
      <p:sp>
        <p:nvSpPr>
          <p:cNvPr id="2" name="Title 1"/>
          <p:cNvSpPr>
            <a:spLocks noGrp="1"/>
          </p:cNvSpPr>
          <p:nvPr>
            <p:ph type="title"/>
          </p:nvPr>
        </p:nvSpPr>
        <p:spPr/>
        <p:txBody>
          <a:bodyPr/>
          <a:lstStyle/>
          <a:p>
            <a:r>
              <a:rPr lang="en-GB" dirty="0" smtClean="0"/>
              <a:t>Introduction</a:t>
            </a:r>
            <a:endParaRPr lang="en-GB" dirty="0"/>
          </a:p>
        </p:txBody>
      </p:sp>
      <p:sp>
        <p:nvSpPr>
          <p:cNvPr id="7" name="Rectangle 3"/>
          <p:cNvSpPr txBox="1">
            <a:spLocks noChangeArrowheads="1"/>
          </p:cNvSpPr>
          <p:nvPr/>
        </p:nvSpPr>
        <p:spPr bwMode="auto">
          <a:xfrm>
            <a:off x="304800" y="1296000"/>
            <a:ext cx="4859338" cy="4953000"/>
          </a:xfrm>
          <a:prstGeom prst="rect">
            <a:avLst/>
          </a:prstGeom>
          <a:noFill/>
          <a:ln w="9525">
            <a:noFill/>
            <a:miter lim="800000"/>
            <a:headEnd/>
            <a:tailEnd/>
          </a:ln>
        </p:spPr>
        <p:txBody>
          <a:bodyPr/>
          <a:lstStyle/>
          <a:p>
            <a:pPr marL="452438" lvl="1" indent="-431800">
              <a:lnSpc>
                <a:spcPct val="90000"/>
              </a:lnSpc>
              <a:spcBef>
                <a:spcPct val="20000"/>
              </a:spcBef>
              <a:buClr>
                <a:srgbClr val="ADDCF5"/>
              </a:buClr>
              <a:buSzPct val="90000"/>
            </a:pPr>
            <a:r>
              <a:rPr lang="en-GB" sz="2000" b="1" dirty="0" smtClean="0">
                <a:solidFill>
                  <a:schemeClr val="tx2">
                    <a:lumMod val="50000"/>
                  </a:schemeClr>
                </a:solidFill>
              </a:rPr>
              <a:t>LAND Components / Core Products</a:t>
            </a:r>
            <a:r>
              <a:rPr lang="en-GB" sz="2000" dirty="0" smtClean="0">
                <a:solidFill>
                  <a:schemeClr val="tx2">
                    <a:lumMod val="50000"/>
                  </a:schemeClr>
                </a:solidFill>
              </a:rPr>
              <a:t>:</a:t>
            </a:r>
          </a:p>
          <a:p>
            <a:pPr marL="452438" lvl="1" indent="-431800">
              <a:lnSpc>
                <a:spcPct val="90000"/>
              </a:lnSpc>
              <a:spcBef>
                <a:spcPct val="20000"/>
              </a:spcBef>
              <a:buClr>
                <a:srgbClr val="ADDCF5"/>
              </a:buClr>
              <a:buSzPct val="90000"/>
              <a:buBlip>
                <a:blip r:embed="rId4"/>
              </a:buBlip>
            </a:pPr>
            <a:r>
              <a:rPr lang="en-GB" sz="2000" b="1" dirty="0" smtClean="0">
                <a:solidFill>
                  <a:schemeClr val="tx2">
                    <a:lumMod val="60000"/>
                    <a:lumOff val="40000"/>
                  </a:schemeClr>
                </a:solidFill>
              </a:rPr>
              <a:t>Global</a:t>
            </a:r>
            <a:r>
              <a:rPr lang="en-GB" sz="2000" dirty="0" smtClean="0">
                <a:solidFill>
                  <a:schemeClr val="tx2">
                    <a:lumMod val="50000"/>
                  </a:schemeClr>
                </a:solidFill>
              </a:rPr>
              <a:t> </a:t>
            </a:r>
            <a:r>
              <a:rPr lang="en-GB" sz="2000" dirty="0" smtClean="0">
                <a:solidFill>
                  <a:schemeClr val="tx2">
                    <a:lumMod val="50000"/>
                  </a:schemeClr>
                </a:solidFill>
                <a:sym typeface="Wingdings" pitchFamily="2" charset="2"/>
              </a:rPr>
              <a:t> JRC</a:t>
            </a:r>
            <a:r>
              <a:rPr lang="en-GB" sz="2000" dirty="0" smtClean="0">
                <a:solidFill>
                  <a:schemeClr val="tx2">
                    <a:lumMod val="50000"/>
                  </a:schemeClr>
                </a:solidFill>
              </a:rPr>
              <a:t> </a:t>
            </a:r>
            <a:br>
              <a:rPr lang="en-GB" sz="2000" dirty="0" smtClean="0">
                <a:solidFill>
                  <a:schemeClr val="tx2">
                    <a:lumMod val="50000"/>
                  </a:schemeClr>
                </a:solidFill>
              </a:rPr>
            </a:br>
            <a:r>
              <a:rPr lang="en-GB" sz="2000" dirty="0" smtClean="0">
                <a:solidFill>
                  <a:schemeClr val="tx2">
                    <a:lumMod val="50000"/>
                  </a:schemeClr>
                </a:solidFill>
              </a:rPr>
              <a:t>bio-geophysical parameters (terrestrial Essential Climate Variables (ter. </a:t>
            </a:r>
            <a:r>
              <a:rPr lang="en-GB" sz="2000" dirty="0" err="1" smtClean="0">
                <a:solidFill>
                  <a:schemeClr val="tx2">
                    <a:lumMod val="50000"/>
                  </a:schemeClr>
                </a:solidFill>
              </a:rPr>
              <a:t>ECVs</a:t>
            </a:r>
            <a:r>
              <a:rPr lang="en-GB" sz="2000" dirty="0" smtClean="0">
                <a:solidFill>
                  <a:schemeClr val="tx2">
                    <a:lumMod val="50000"/>
                  </a:schemeClr>
                </a:solidFill>
              </a:rPr>
              <a:t>), food security (Africa) etc.)</a:t>
            </a:r>
          </a:p>
          <a:p>
            <a:pPr marL="452438" lvl="1" indent="-431800">
              <a:lnSpc>
                <a:spcPct val="90000"/>
              </a:lnSpc>
              <a:spcBef>
                <a:spcPct val="20000"/>
              </a:spcBef>
              <a:buClr>
                <a:srgbClr val="ADDCF5"/>
              </a:buClr>
              <a:buSzPct val="90000"/>
              <a:buBlip>
                <a:blip r:embed="rId4"/>
              </a:buBlip>
            </a:pPr>
            <a:r>
              <a:rPr lang="en-GB" sz="2000" b="1" dirty="0" smtClean="0">
                <a:solidFill>
                  <a:schemeClr val="tx2">
                    <a:lumMod val="60000"/>
                    <a:lumOff val="40000"/>
                  </a:schemeClr>
                </a:solidFill>
              </a:rPr>
              <a:t>Continental</a:t>
            </a:r>
            <a:r>
              <a:rPr lang="en-GB" sz="2000" dirty="0" smtClean="0">
                <a:solidFill>
                  <a:schemeClr val="tx2">
                    <a:lumMod val="50000"/>
                  </a:schemeClr>
                </a:solidFill>
              </a:rPr>
              <a:t> </a:t>
            </a:r>
            <a:r>
              <a:rPr lang="en-GB" sz="2000" dirty="0" smtClean="0">
                <a:solidFill>
                  <a:schemeClr val="tx2">
                    <a:lumMod val="50000"/>
                  </a:schemeClr>
                </a:solidFill>
                <a:sym typeface="Wingdings" pitchFamily="2" charset="2"/>
              </a:rPr>
              <a:t> EEA</a:t>
            </a:r>
            <a:r>
              <a:rPr lang="en-GB" sz="2000" dirty="0" smtClean="0">
                <a:solidFill>
                  <a:schemeClr val="tx2">
                    <a:lumMod val="50000"/>
                  </a:schemeClr>
                </a:solidFill>
              </a:rPr>
              <a:t> </a:t>
            </a:r>
            <a:br>
              <a:rPr lang="en-GB" sz="2000" dirty="0" smtClean="0">
                <a:solidFill>
                  <a:schemeClr val="tx2">
                    <a:lumMod val="50000"/>
                  </a:schemeClr>
                </a:solidFill>
              </a:rPr>
            </a:br>
            <a:r>
              <a:rPr lang="en-GB" sz="2000" dirty="0" smtClean="0">
                <a:solidFill>
                  <a:schemeClr val="tx2">
                    <a:lumMod val="50000"/>
                  </a:schemeClr>
                </a:solidFill>
              </a:rPr>
              <a:t>pan-European products (</a:t>
            </a:r>
            <a:r>
              <a:rPr lang="en-GB" sz="2000" dirty="0" err="1" smtClean="0">
                <a:solidFill>
                  <a:schemeClr val="tx2">
                    <a:lumMod val="50000"/>
                  </a:schemeClr>
                </a:solidFill>
              </a:rPr>
              <a:t>Corine</a:t>
            </a:r>
            <a:r>
              <a:rPr lang="en-GB" sz="2000" dirty="0" smtClean="0">
                <a:solidFill>
                  <a:schemeClr val="tx2">
                    <a:lumMod val="50000"/>
                  </a:schemeClr>
                </a:solidFill>
              </a:rPr>
              <a:t> LC 2012, five </a:t>
            </a:r>
            <a:r>
              <a:rPr lang="en-GB" sz="2000" dirty="0" err="1" smtClean="0">
                <a:solidFill>
                  <a:schemeClr val="tx2">
                    <a:lumMod val="50000"/>
                  </a:schemeClr>
                </a:solidFill>
              </a:rPr>
              <a:t>HRLs</a:t>
            </a:r>
            <a:r>
              <a:rPr lang="en-GB" sz="2000" dirty="0" smtClean="0">
                <a:solidFill>
                  <a:schemeClr val="tx2">
                    <a:lumMod val="50000"/>
                  </a:schemeClr>
                </a:solidFill>
              </a:rPr>
              <a:t>: imperviousness, forest, grassland, wetland, water) </a:t>
            </a:r>
          </a:p>
          <a:p>
            <a:pPr marL="452438" lvl="1" indent="-431800">
              <a:lnSpc>
                <a:spcPct val="90000"/>
              </a:lnSpc>
              <a:spcBef>
                <a:spcPct val="20000"/>
              </a:spcBef>
              <a:buClr>
                <a:srgbClr val="ADDCF5"/>
              </a:buClr>
              <a:buSzPct val="90000"/>
              <a:buBlip>
                <a:blip r:embed="rId4"/>
              </a:buBlip>
            </a:pPr>
            <a:r>
              <a:rPr lang="en-GB" sz="2000" b="1" dirty="0" smtClean="0">
                <a:solidFill>
                  <a:schemeClr val="tx2">
                    <a:lumMod val="60000"/>
                    <a:lumOff val="40000"/>
                  </a:schemeClr>
                </a:solidFill>
              </a:rPr>
              <a:t>Local</a:t>
            </a:r>
            <a:r>
              <a:rPr lang="en-GB" sz="2000" dirty="0" smtClean="0">
                <a:solidFill>
                  <a:schemeClr val="accent5"/>
                </a:solidFill>
              </a:rPr>
              <a:t> </a:t>
            </a:r>
            <a:r>
              <a:rPr lang="en-GB" sz="2000" dirty="0" smtClean="0">
                <a:solidFill>
                  <a:schemeClr val="tx2">
                    <a:lumMod val="50000"/>
                  </a:schemeClr>
                </a:solidFill>
                <a:sym typeface="Wingdings" pitchFamily="2" charset="2"/>
              </a:rPr>
              <a:t> EEA</a:t>
            </a:r>
            <a:r>
              <a:rPr lang="en-GB" sz="2000" dirty="0" smtClean="0">
                <a:solidFill>
                  <a:schemeClr val="tx2">
                    <a:lumMod val="50000"/>
                  </a:schemeClr>
                </a:solidFill>
              </a:rPr>
              <a:t> </a:t>
            </a:r>
            <a:br>
              <a:rPr lang="en-GB" sz="2000" dirty="0" smtClean="0">
                <a:solidFill>
                  <a:schemeClr val="tx2">
                    <a:lumMod val="50000"/>
                  </a:schemeClr>
                </a:solidFill>
              </a:rPr>
            </a:br>
            <a:r>
              <a:rPr lang="en-GB" sz="2000" dirty="0" smtClean="0">
                <a:solidFill>
                  <a:schemeClr val="tx2">
                    <a:lumMod val="50000"/>
                  </a:schemeClr>
                </a:solidFill>
              </a:rPr>
              <a:t>zooming on </a:t>
            </a:r>
            <a:r>
              <a:rPr lang="en-GB" altLang="en-GB" sz="2000" dirty="0" smtClean="0">
                <a:solidFill>
                  <a:schemeClr val="tx2">
                    <a:lumMod val="50000"/>
                  </a:schemeClr>
                </a:solidFill>
              </a:rPr>
              <a:t>‘</a:t>
            </a:r>
            <a:r>
              <a:rPr lang="en-GB" sz="2000" dirty="0" smtClean="0">
                <a:solidFill>
                  <a:schemeClr val="tx2">
                    <a:lumMod val="50000"/>
                  </a:schemeClr>
                </a:solidFill>
              </a:rPr>
              <a:t>hot spot</a:t>
            </a:r>
            <a:r>
              <a:rPr lang="hu-HU" sz="2000" dirty="0" smtClean="0">
                <a:solidFill>
                  <a:schemeClr val="tx2">
                    <a:lumMod val="50000"/>
                  </a:schemeClr>
                </a:solidFill>
              </a:rPr>
              <a:t>s</a:t>
            </a:r>
            <a:r>
              <a:rPr lang="en-GB" altLang="en-GB" sz="2000" dirty="0" smtClean="0">
                <a:solidFill>
                  <a:schemeClr val="tx2">
                    <a:lumMod val="50000"/>
                  </a:schemeClr>
                </a:solidFill>
              </a:rPr>
              <a:t>’</a:t>
            </a:r>
            <a:r>
              <a:rPr lang="en-GB" sz="2000" dirty="0" smtClean="0">
                <a:solidFill>
                  <a:schemeClr val="tx2">
                    <a:lumMod val="50000"/>
                  </a:schemeClr>
                </a:solidFill>
              </a:rPr>
              <a:t> (e.g. urban atlas, </a:t>
            </a:r>
            <a:r>
              <a:rPr lang="hu-HU" sz="2000" dirty="0" smtClean="0">
                <a:solidFill>
                  <a:schemeClr val="tx2">
                    <a:lumMod val="50000"/>
                  </a:schemeClr>
                </a:solidFill>
              </a:rPr>
              <a:t>riparian areas,..</a:t>
            </a:r>
            <a:r>
              <a:rPr lang="en-GB" sz="2000" dirty="0" smtClean="0">
                <a:solidFill>
                  <a:schemeClr val="tx2">
                    <a:lumMod val="50000"/>
                  </a:schemeClr>
                </a:solidFill>
              </a:rPr>
              <a:t>)</a:t>
            </a:r>
          </a:p>
          <a:p>
            <a:pPr marL="452438" lvl="1" indent="-431800">
              <a:lnSpc>
                <a:spcPct val="90000"/>
              </a:lnSpc>
              <a:spcBef>
                <a:spcPct val="20000"/>
              </a:spcBef>
              <a:buClr>
                <a:srgbClr val="ADDCF5"/>
              </a:buClr>
              <a:buSzPct val="90000"/>
              <a:buBlip>
                <a:blip r:embed="rId4"/>
              </a:buBlip>
            </a:pPr>
            <a:r>
              <a:rPr lang="en-GB" sz="2000" b="1" dirty="0" smtClean="0">
                <a:solidFill>
                  <a:schemeClr val="accent3"/>
                </a:solidFill>
              </a:rPr>
              <a:t>In-situ</a:t>
            </a:r>
            <a:r>
              <a:rPr lang="en-GB" sz="2000" dirty="0" smtClean="0">
                <a:solidFill>
                  <a:schemeClr val="tx2">
                    <a:lumMod val="50000"/>
                  </a:schemeClr>
                </a:solidFill>
              </a:rPr>
              <a:t>-component </a:t>
            </a:r>
            <a:r>
              <a:rPr lang="en-GB" sz="2000" dirty="0" smtClean="0">
                <a:solidFill>
                  <a:schemeClr val="tx2">
                    <a:lumMod val="50000"/>
                  </a:schemeClr>
                </a:solidFill>
                <a:sym typeface="Wingdings" pitchFamily="2" charset="2"/>
              </a:rPr>
              <a:t> EEA</a:t>
            </a:r>
          </a:p>
          <a:p>
            <a:pPr marL="452438" lvl="1" indent="-431800">
              <a:lnSpc>
                <a:spcPct val="90000"/>
              </a:lnSpc>
              <a:spcBef>
                <a:spcPct val="20000"/>
              </a:spcBef>
              <a:buClr>
                <a:srgbClr val="ADDCF5"/>
              </a:buClr>
              <a:buSzPct val="90000"/>
            </a:pPr>
            <a:r>
              <a:rPr lang="en-GB" sz="2000" dirty="0" smtClean="0">
                <a:solidFill>
                  <a:schemeClr val="tx2">
                    <a:lumMod val="50000"/>
                  </a:schemeClr>
                </a:solidFill>
                <a:ea typeface="MS PGothic" pitchFamily="34" charset="-128"/>
                <a:sym typeface="Wingdings" pitchFamily="2" charset="2"/>
              </a:rPr>
              <a:t>	(nat. contribution,</a:t>
            </a:r>
          </a:p>
          <a:p>
            <a:pPr marL="452438" lvl="1" indent="-431800">
              <a:lnSpc>
                <a:spcPct val="90000"/>
              </a:lnSpc>
              <a:spcBef>
                <a:spcPct val="20000"/>
              </a:spcBef>
              <a:buClr>
                <a:srgbClr val="ADDCF5"/>
              </a:buClr>
              <a:buSzPct val="90000"/>
            </a:pPr>
            <a:r>
              <a:rPr lang="en-GB" sz="2000" dirty="0" smtClean="0">
                <a:solidFill>
                  <a:schemeClr val="tx2">
                    <a:lumMod val="50000"/>
                  </a:schemeClr>
                </a:solidFill>
                <a:ea typeface="MS PGothic" pitchFamily="34" charset="-128"/>
                <a:sym typeface="Wingdings" pitchFamily="2" charset="2"/>
              </a:rPr>
              <a:t>	in-situ measures </a:t>
            </a:r>
          </a:p>
          <a:p>
            <a:pPr marL="452438" lvl="1" indent="-431800">
              <a:lnSpc>
                <a:spcPct val="90000"/>
              </a:lnSpc>
              <a:spcBef>
                <a:spcPct val="20000"/>
              </a:spcBef>
              <a:buClr>
                <a:srgbClr val="ADDCF5"/>
              </a:buClr>
              <a:buSzPct val="90000"/>
            </a:pPr>
            <a:r>
              <a:rPr lang="en-GB" sz="2000" dirty="0" smtClean="0">
                <a:solidFill>
                  <a:schemeClr val="tx2">
                    <a:lumMod val="50000"/>
                  </a:schemeClr>
                </a:solidFill>
                <a:ea typeface="MS PGothic" pitchFamily="34" charset="-128"/>
                <a:sym typeface="Wingdings" pitchFamily="2" charset="2"/>
              </a:rPr>
              <a:t>	like hydro-stat. …)</a:t>
            </a:r>
            <a:endParaRPr lang="en-GB" sz="1900" dirty="0">
              <a:solidFill>
                <a:schemeClr val="tx1">
                  <a:lumMod val="50000"/>
                  <a:lumOff val="50000"/>
                </a:schemeClr>
              </a:solidFill>
              <a:ea typeface="MS PGothic" pitchFamily="34" charset="-128"/>
            </a:endParaRPr>
          </a:p>
        </p:txBody>
      </p:sp>
      <p:grpSp>
        <p:nvGrpSpPr>
          <p:cNvPr id="8" name="Groeperen 2"/>
          <p:cNvGrpSpPr>
            <a:grpSpLocks/>
          </p:cNvGrpSpPr>
          <p:nvPr/>
        </p:nvGrpSpPr>
        <p:grpSpPr bwMode="auto">
          <a:xfrm>
            <a:off x="5363423" y="2556688"/>
            <a:ext cx="2836863" cy="2921000"/>
            <a:chOff x="5410272" y="2643188"/>
            <a:chExt cx="2836862" cy="2921000"/>
          </a:xfrm>
        </p:grpSpPr>
        <p:pic>
          <p:nvPicPr>
            <p:cNvPr id="9" name="Picture 9"/>
            <p:cNvPicPr>
              <a:picLocks noChangeAspect="1" noChangeArrowheads="1"/>
            </p:cNvPicPr>
            <p:nvPr/>
          </p:nvPicPr>
          <p:blipFill>
            <a:blip r:embed="rId5" cstate="print"/>
            <a:srcRect/>
            <a:stretch>
              <a:fillRect/>
            </a:stretch>
          </p:blipFill>
          <p:spPr bwMode="auto">
            <a:xfrm>
              <a:off x="5410272" y="2643188"/>
              <a:ext cx="2836862" cy="2921000"/>
            </a:xfrm>
            <a:prstGeom prst="rect">
              <a:avLst/>
            </a:prstGeom>
            <a:noFill/>
            <a:ln w="9525">
              <a:noFill/>
              <a:miter lim="800000"/>
              <a:headEnd/>
              <a:tailEnd/>
            </a:ln>
          </p:spPr>
        </p:pic>
        <p:sp>
          <p:nvSpPr>
            <p:cNvPr id="10" name="Text Box 10"/>
            <p:cNvSpPr txBox="1">
              <a:spLocks noChangeArrowheads="1"/>
            </p:cNvSpPr>
            <p:nvPr/>
          </p:nvSpPr>
          <p:spPr bwMode="auto">
            <a:xfrm>
              <a:off x="5781068" y="2643188"/>
              <a:ext cx="2102086" cy="369509"/>
            </a:xfrm>
            <a:prstGeom prst="rect">
              <a:avLst/>
            </a:prstGeom>
            <a:solidFill>
              <a:schemeClr val="hlink"/>
            </a:solidFill>
            <a:ln w="9525">
              <a:noFill/>
              <a:miter lim="800000"/>
              <a:headEnd/>
              <a:tailEnd/>
            </a:ln>
          </p:spPr>
          <p:txBody>
            <a:bodyPr>
              <a:spAutoFit/>
            </a:bodyPr>
            <a:lstStyle/>
            <a:p>
              <a:pPr algn="ctr">
                <a:spcBef>
                  <a:spcPct val="50000"/>
                </a:spcBef>
              </a:pPr>
              <a:r>
                <a:rPr lang="en-GB" b="1" dirty="0">
                  <a:solidFill>
                    <a:srgbClr val="FFFFFF"/>
                  </a:solidFill>
                  <a:ea typeface="MS PGothic" pitchFamily="34" charset="-128"/>
                </a:rPr>
                <a:t>EU component</a:t>
              </a:r>
            </a:p>
          </p:txBody>
        </p:sp>
      </p:grpSp>
      <p:grpSp>
        <p:nvGrpSpPr>
          <p:cNvPr id="11" name="Groeperen 3"/>
          <p:cNvGrpSpPr>
            <a:grpSpLocks/>
          </p:cNvGrpSpPr>
          <p:nvPr/>
        </p:nvGrpSpPr>
        <p:grpSpPr bwMode="auto">
          <a:xfrm>
            <a:off x="3913981" y="4637901"/>
            <a:ext cx="2805113" cy="1679575"/>
            <a:chOff x="5405438" y="4551362"/>
            <a:chExt cx="3717925" cy="2306638"/>
          </a:xfrm>
        </p:grpSpPr>
        <p:pic>
          <p:nvPicPr>
            <p:cNvPr id="12" name="Afbeelding 4" descr="UAKrakow.jpg"/>
            <p:cNvPicPr>
              <a:picLocks noChangeAspect="1"/>
            </p:cNvPicPr>
            <p:nvPr/>
          </p:nvPicPr>
          <p:blipFill>
            <a:blip r:embed="rId6" cstate="print"/>
            <a:srcRect/>
            <a:stretch>
              <a:fillRect/>
            </a:stretch>
          </p:blipFill>
          <p:spPr bwMode="auto">
            <a:xfrm>
              <a:off x="5405438" y="4551362"/>
              <a:ext cx="3717925" cy="2306638"/>
            </a:xfrm>
            <a:prstGeom prst="rect">
              <a:avLst/>
            </a:prstGeom>
            <a:noFill/>
            <a:ln w="9525">
              <a:noFill/>
              <a:miter lim="800000"/>
              <a:headEnd/>
              <a:tailEnd/>
            </a:ln>
          </p:spPr>
        </p:pic>
        <p:sp>
          <p:nvSpPr>
            <p:cNvPr id="13" name="Text Box 7"/>
            <p:cNvSpPr txBox="1">
              <a:spLocks noChangeArrowheads="1"/>
            </p:cNvSpPr>
            <p:nvPr/>
          </p:nvSpPr>
          <p:spPr bwMode="auto">
            <a:xfrm>
              <a:off x="5837311" y="4551362"/>
              <a:ext cx="2903225" cy="507221"/>
            </a:xfrm>
            <a:prstGeom prst="rect">
              <a:avLst/>
            </a:prstGeom>
            <a:solidFill>
              <a:schemeClr val="hlink">
                <a:alpha val="81960"/>
              </a:schemeClr>
            </a:solidFill>
            <a:ln w="9525">
              <a:noFill/>
              <a:miter lim="800000"/>
              <a:headEnd/>
              <a:tailEnd/>
            </a:ln>
          </p:spPr>
          <p:txBody>
            <a:bodyPr>
              <a:spAutoFit/>
            </a:bodyPr>
            <a:lstStyle/>
            <a:p>
              <a:pPr algn="ctr">
                <a:spcBef>
                  <a:spcPct val="50000"/>
                </a:spcBef>
              </a:pPr>
              <a:r>
                <a:rPr lang="en-GB" b="1" dirty="0">
                  <a:solidFill>
                    <a:srgbClr val="FFFFFF"/>
                  </a:solidFill>
                  <a:ea typeface="MS PGothic" pitchFamily="34" charset="-128"/>
                </a:rPr>
                <a:t>Local</a:t>
              </a:r>
              <a:r>
                <a:rPr lang="en-GB" b="1" dirty="0">
                  <a:solidFill>
                    <a:srgbClr val="FFFFFF"/>
                  </a:solidFill>
                  <a:latin typeface="Palatino"/>
                  <a:ea typeface="MS PGothic" pitchFamily="34" charset="-128"/>
                </a:rPr>
                <a:t> </a:t>
              </a:r>
              <a:r>
                <a:rPr lang="en-GB" b="1" dirty="0">
                  <a:solidFill>
                    <a:srgbClr val="FFFFFF"/>
                  </a:solidFill>
                  <a:latin typeface="+mj-lt"/>
                  <a:ea typeface="MS PGothic" pitchFamily="34" charset="-128"/>
                </a:rPr>
                <a:t>component</a:t>
              </a:r>
            </a:p>
          </p:txBody>
        </p:sp>
      </p:grpSp>
      <p:sp>
        <p:nvSpPr>
          <p:cNvPr id="14" name="Textfeld 19"/>
          <p:cNvSpPr txBox="1">
            <a:spLocks noChangeArrowheads="1"/>
          </p:cNvSpPr>
          <p:nvPr/>
        </p:nvSpPr>
        <p:spPr bwMode="auto">
          <a:xfrm>
            <a:off x="6781855" y="5477689"/>
            <a:ext cx="2209745" cy="461665"/>
          </a:xfrm>
          <a:prstGeom prst="rect">
            <a:avLst/>
          </a:prstGeom>
          <a:noFill/>
          <a:ln w="9525">
            <a:noFill/>
            <a:miter lim="800000"/>
            <a:headEnd/>
            <a:tailEnd/>
          </a:ln>
        </p:spPr>
        <p:txBody>
          <a:bodyPr wrap="square">
            <a:spAutoFit/>
          </a:bodyPr>
          <a:lstStyle/>
          <a:p>
            <a:pPr>
              <a:tabLst>
                <a:tab pos="806450" algn="l"/>
                <a:tab pos="2603500" algn="l"/>
                <a:tab pos="4037013" algn="l"/>
                <a:tab pos="6099175" algn="l"/>
              </a:tabLst>
            </a:pPr>
            <a:r>
              <a:rPr lang="fr-FR" sz="1200" i="1" dirty="0">
                <a:solidFill>
                  <a:schemeClr val="tx2">
                    <a:lumMod val="50000"/>
                  </a:schemeClr>
                </a:solidFill>
              </a:rPr>
              <a:t>Reference:  </a:t>
            </a:r>
            <a:endParaRPr lang="fr-FR" sz="1200" i="1" dirty="0" smtClean="0">
              <a:solidFill>
                <a:schemeClr val="tx2">
                  <a:lumMod val="50000"/>
                </a:schemeClr>
              </a:solidFill>
            </a:endParaRPr>
          </a:p>
          <a:p>
            <a:pPr>
              <a:tabLst>
                <a:tab pos="806450" algn="l"/>
                <a:tab pos="2603500" algn="l"/>
                <a:tab pos="4037013" algn="l"/>
                <a:tab pos="6099175" algn="l"/>
              </a:tabLst>
            </a:pPr>
            <a:r>
              <a:rPr lang="fr-FR" sz="1200" i="1" dirty="0" err="1" smtClean="0">
                <a:solidFill>
                  <a:schemeClr val="tx2">
                    <a:lumMod val="50000"/>
                  </a:schemeClr>
                </a:solidFill>
              </a:rPr>
              <a:t>European</a:t>
            </a:r>
            <a:r>
              <a:rPr lang="fr-FR" sz="1200" i="1" dirty="0" smtClean="0">
                <a:solidFill>
                  <a:schemeClr val="tx2">
                    <a:lumMod val="50000"/>
                  </a:schemeClr>
                </a:solidFill>
              </a:rPr>
              <a:t> </a:t>
            </a:r>
            <a:r>
              <a:rPr lang="fr-FR" sz="1200" i="1" dirty="0" err="1">
                <a:solidFill>
                  <a:schemeClr val="tx2">
                    <a:lumMod val="50000"/>
                  </a:schemeClr>
                </a:solidFill>
              </a:rPr>
              <a:t>Environment</a:t>
            </a:r>
            <a:r>
              <a:rPr lang="fr-FR" sz="1200" i="1" dirty="0">
                <a:solidFill>
                  <a:schemeClr val="tx2">
                    <a:lumMod val="50000"/>
                  </a:schemeClr>
                </a:solidFill>
              </a:rPr>
              <a:t> Agency</a:t>
            </a:r>
          </a:p>
        </p:txBody>
      </p:sp>
      <p:sp>
        <p:nvSpPr>
          <p:cNvPr id="20" name="Text Box 13"/>
          <p:cNvSpPr txBox="1">
            <a:spLocks noChangeArrowheads="1"/>
          </p:cNvSpPr>
          <p:nvPr/>
        </p:nvSpPr>
        <p:spPr bwMode="auto">
          <a:xfrm>
            <a:off x="6019800" y="1066800"/>
            <a:ext cx="2211677" cy="315772"/>
          </a:xfrm>
          <a:prstGeom prst="rect">
            <a:avLst/>
          </a:prstGeom>
          <a:solidFill>
            <a:schemeClr val="hlink"/>
          </a:solidFill>
          <a:ln w="9525">
            <a:solidFill>
              <a:srgbClr val="000000">
                <a:alpha val="39999"/>
              </a:srgbClr>
            </a:solidFill>
            <a:miter lim="800000"/>
            <a:headEnd/>
            <a:tailEnd/>
          </a:ln>
        </p:spPr>
        <p:txBody>
          <a:bodyPr>
            <a:spAutoFit/>
          </a:bodyPr>
          <a:lstStyle/>
          <a:p>
            <a:pPr algn="ctr">
              <a:spcBef>
                <a:spcPct val="50000"/>
              </a:spcBef>
            </a:pPr>
            <a:r>
              <a:rPr lang="en-GB" b="1" dirty="0">
                <a:solidFill>
                  <a:srgbClr val="FFFFFF"/>
                </a:solidFill>
                <a:ea typeface="MS PGothic" pitchFamily="34" charset="-128"/>
              </a:rPr>
              <a:t>Global component</a:t>
            </a:r>
          </a:p>
        </p:txBody>
      </p:sp>
    </p:spTree>
    <p:extLst>
      <p:ext uri="{BB962C8B-B14F-4D97-AF65-F5344CB8AC3E}">
        <p14:creationId xmlns:p14="http://schemas.microsoft.com/office/powerpoint/2010/main" val="409463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
                                            <p:txEl>
                                              <p:pRg st="7" end="7"/>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err="1" smtClean="0"/>
              <a:t>Introduction</a:t>
            </a:r>
            <a:endParaRPr lang="de-DE" dirty="0"/>
          </a:p>
        </p:txBody>
      </p:sp>
      <p:pic>
        <p:nvPicPr>
          <p:cNvPr id="1026" name="Picture 2" descr="N:\Projects\7742_EU_GMES-IMP\10_Training+Workshop_material\LAND TRAINING\architecture of geoland2.jpg"/>
          <p:cNvPicPr>
            <a:picLocks noChangeAspect="1" noChangeArrowheads="1"/>
          </p:cNvPicPr>
          <p:nvPr/>
        </p:nvPicPr>
        <p:blipFill>
          <a:blip r:embed="rId2" cstate="print"/>
          <a:srcRect/>
          <a:stretch>
            <a:fillRect/>
          </a:stretch>
        </p:blipFill>
        <p:spPr bwMode="auto">
          <a:xfrm>
            <a:off x="457200" y="1752599"/>
            <a:ext cx="4419600" cy="4389120"/>
          </a:xfrm>
          <a:prstGeom prst="rect">
            <a:avLst/>
          </a:prstGeom>
          <a:noFill/>
        </p:spPr>
      </p:pic>
      <p:cxnSp>
        <p:nvCxnSpPr>
          <p:cNvPr id="8" name="Gerade Verbindung mit Pfeil 7"/>
          <p:cNvCxnSpPr/>
          <p:nvPr/>
        </p:nvCxnSpPr>
        <p:spPr>
          <a:xfrm flipH="1">
            <a:off x="2895600" y="1600200"/>
            <a:ext cx="3048000" cy="2209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H="1">
            <a:off x="4495800" y="3200400"/>
            <a:ext cx="1447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H="1">
            <a:off x="4114800" y="3200400"/>
            <a:ext cx="1828800" cy="1905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943600" y="1423737"/>
            <a:ext cx="2667000" cy="3970318"/>
          </a:xfrm>
          <a:prstGeom prst="rect">
            <a:avLst/>
          </a:prstGeom>
          <a:noFill/>
        </p:spPr>
        <p:txBody>
          <a:bodyPr wrap="square" rtlCol="0">
            <a:spAutoFit/>
          </a:bodyPr>
          <a:lstStyle/>
          <a:p>
            <a:r>
              <a:rPr lang="en-GB" b="1" dirty="0" smtClean="0">
                <a:solidFill>
                  <a:schemeClr val="tx2">
                    <a:lumMod val="50000"/>
                  </a:schemeClr>
                </a:solidFill>
              </a:rPr>
              <a:t>Core Mapping Services</a:t>
            </a:r>
          </a:p>
          <a:p>
            <a:r>
              <a:rPr lang="en-GB" dirty="0" smtClean="0">
                <a:solidFill>
                  <a:schemeClr val="tx2">
                    <a:lumMod val="50000"/>
                  </a:schemeClr>
                </a:solidFill>
              </a:rPr>
              <a:t>= land cover, land use, land cover change &amp; a range of bio-geophysical parameters</a:t>
            </a:r>
          </a:p>
          <a:p>
            <a:endParaRPr lang="en-GB" dirty="0">
              <a:solidFill>
                <a:schemeClr val="tx2">
                  <a:lumMod val="50000"/>
                </a:schemeClr>
              </a:solidFill>
            </a:endParaRPr>
          </a:p>
          <a:p>
            <a:r>
              <a:rPr lang="en-GB" b="1" dirty="0" smtClean="0">
                <a:solidFill>
                  <a:schemeClr val="tx2">
                    <a:lumMod val="50000"/>
                  </a:schemeClr>
                </a:solidFill>
              </a:rPr>
              <a:t>Core Information Services</a:t>
            </a:r>
          </a:p>
          <a:p>
            <a:r>
              <a:rPr lang="en-GB" dirty="0">
                <a:solidFill>
                  <a:schemeClr val="tx2">
                    <a:lumMod val="50000"/>
                  </a:schemeClr>
                </a:solidFill>
              </a:rPr>
              <a:t> </a:t>
            </a:r>
            <a:r>
              <a:rPr lang="en-GB" dirty="0" smtClean="0">
                <a:solidFill>
                  <a:schemeClr val="tx2">
                    <a:lumMod val="50000"/>
                  </a:schemeClr>
                </a:solidFill>
              </a:rPr>
              <a:t>= specific information for European Environmental Policies and international treaties (Climate Change, food security and the sustainable development of Africa)</a:t>
            </a:r>
            <a:endParaRPr lang="en-GB" dirty="0">
              <a:solidFill>
                <a:schemeClr val="tx2">
                  <a:lumMod val="50000"/>
                </a:schemeClr>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cstate="print"/>
          <a:srcRect t="10229"/>
          <a:stretch/>
        </p:blipFill>
        <p:spPr bwMode="auto">
          <a:xfrm>
            <a:off x="5715000" y="4076700"/>
            <a:ext cx="3091078" cy="1562100"/>
          </a:xfrm>
          <a:prstGeom prst="rect">
            <a:avLst/>
          </a:prstGeom>
          <a:noFill/>
          <a:ln w="9525">
            <a:noFill/>
            <a:miter lim="800000"/>
            <a:headEnd/>
            <a:tailEnd/>
          </a:ln>
        </p:spPr>
      </p:pic>
      <p:sp>
        <p:nvSpPr>
          <p:cNvPr id="2" name="Title 1"/>
          <p:cNvSpPr>
            <a:spLocks noGrp="1"/>
          </p:cNvSpPr>
          <p:nvPr>
            <p:ph type="title"/>
          </p:nvPr>
        </p:nvSpPr>
        <p:spPr/>
        <p:txBody>
          <a:bodyPr/>
          <a:lstStyle/>
          <a:p>
            <a:r>
              <a:rPr lang="en-GB" dirty="0" smtClean="0"/>
              <a:t>Intro – The Global Component</a:t>
            </a:r>
            <a:endParaRPr lang="en-GB" dirty="0"/>
          </a:p>
        </p:txBody>
      </p:sp>
      <p:sp>
        <p:nvSpPr>
          <p:cNvPr id="4" name="Textfeld 3"/>
          <p:cNvSpPr txBox="1"/>
          <p:nvPr/>
        </p:nvSpPr>
        <p:spPr>
          <a:xfrm>
            <a:off x="0" y="6096000"/>
            <a:ext cx="3352800" cy="338554"/>
          </a:xfrm>
          <a:prstGeom prst="rect">
            <a:avLst/>
          </a:prstGeom>
          <a:noFill/>
        </p:spPr>
        <p:txBody>
          <a:bodyPr wrap="square" rtlCol="0">
            <a:spAutoFit/>
          </a:bodyPr>
          <a:lstStyle/>
          <a:p>
            <a:pPr lvl="1">
              <a:buNone/>
            </a:pPr>
            <a:r>
              <a:rPr lang="de-DE" sz="800" dirty="0" smtClean="0"/>
              <a:t>Source: </a:t>
            </a:r>
            <a:r>
              <a:rPr lang="de-DE" sz="800" dirty="0" smtClean="0">
                <a:hlinkClick r:id="rId4"/>
              </a:rPr>
              <a:t>http://land.copernicus.eu/global/?q=products</a:t>
            </a:r>
            <a:endParaRPr lang="de-DE" sz="800" dirty="0" smtClean="0"/>
          </a:p>
          <a:p>
            <a:pPr lvl="1">
              <a:buNone/>
            </a:pPr>
            <a:r>
              <a:rPr lang="de-DE" sz="800" dirty="0" smtClean="0"/>
              <a:t> </a:t>
            </a:r>
            <a:r>
              <a:rPr lang="de-DE" sz="800" dirty="0" err="1" smtClean="0"/>
              <a:t>Auteursrecht</a:t>
            </a:r>
            <a:r>
              <a:rPr lang="de-DE" sz="800" dirty="0" smtClean="0"/>
              <a:t> 2013 VITO NV</a:t>
            </a:r>
            <a:endParaRPr lang="de-DE" dirty="0"/>
          </a:p>
        </p:txBody>
      </p:sp>
      <p:sp>
        <p:nvSpPr>
          <p:cNvPr id="3" name="Content Placeholder 2"/>
          <p:cNvSpPr>
            <a:spLocks noGrp="1"/>
          </p:cNvSpPr>
          <p:nvPr>
            <p:ph idx="1"/>
          </p:nvPr>
        </p:nvSpPr>
        <p:spPr>
          <a:xfrm>
            <a:off x="457200" y="1296000"/>
            <a:ext cx="5181600" cy="5104800"/>
          </a:xfrm>
          <a:noFill/>
        </p:spPr>
        <p:txBody>
          <a:bodyPr>
            <a:normAutofit/>
          </a:bodyPr>
          <a:lstStyle/>
          <a:p>
            <a:r>
              <a:rPr lang="en-GB" sz="2000" dirty="0"/>
              <a:t>B</a:t>
            </a:r>
            <a:r>
              <a:rPr lang="en-GB" sz="2000" dirty="0" smtClean="0"/>
              <a:t>io-geophysical Parameters derived from Satellite Sensor Data for global and continental monitoring </a:t>
            </a:r>
          </a:p>
          <a:p>
            <a:r>
              <a:rPr lang="en-GB" sz="2000" dirty="0" smtClean="0"/>
              <a:t>Spatial Resolution of the parameters range: 300m to 5km (Pixel size of </a:t>
            </a:r>
            <a:r>
              <a:rPr lang="en-GB" sz="2000" dirty="0" err="1" smtClean="0"/>
              <a:t>Rasterdata</a:t>
            </a:r>
            <a:r>
              <a:rPr lang="en-GB" sz="2000" dirty="0" smtClean="0"/>
              <a:t> rel. to GSD)</a:t>
            </a:r>
          </a:p>
          <a:p>
            <a:r>
              <a:rPr lang="en-GB" sz="2000" dirty="0" smtClean="0"/>
              <a:t>Spatial Resolution of the parameters range: </a:t>
            </a:r>
          </a:p>
          <a:p>
            <a:pPr marL="909638" lvl="1" indent="-431800">
              <a:buSzPct val="90000"/>
            </a:pPr>
            <a:r>
              <a:rPr lang="en-GB" sz="1600" dirty="0" smtClean="0"/>
              <a:t>300m to 5km (Pixel size of raster data) </a:t>
            </a:r>
          </a:p>
          <a:p>
            <a:pPr marL="909638" lvl="1" indent="-431800">
              <a:buSzPct val="90000"/>
            </a:pPr>
            <a:r>
              <a:rPr lang="en-GB" sz="1600" dirty="0" smtClean="0"/>
              <a:t>rel. to  Ground Sampling Distance of Satellites</a:t>
            </a:r>
          </a:p>
          <a:p>
            <a:pPr lvl="0"/>
            <a:r>
              <a:rPr lang="en-GB" sz="2000" dirty="0" smtClean="0"/>
              <a:t>Temporal Resolution time series:</a:t>
            </a:r>
          </a:p>
          <a:p>
            <a:pPr marL="909638" lvl="1" indent="-431800">
              <a:buSzPct val="90000"/>
            </a:pPr>
            <a:r>
              <a:rPr lang="en-GB" sz="1600" dirty="0" smtClean="0"/>
              <a:t>	over several years (past)</a:t>
            </a:r>
          </a:p>
          <a:p>
            <a:pPr marL="909638" lvl="1" indent="-431800">
              <a:buSzPct val="90000"/>
            </a:pPr>
            <a:r>
              <a:rPr lang="en-GB" sz="1600" dirty="0" smtClean="0"/>
              <a:t>	every 10 days</a:t>
            </a:r>
          </a:p>
          <a:p>
            <a:pPr marL="909638" lvl="1" indent="-431800">
              <a:buSzPct val="90000"/>
            </a:pPr>
            <a:r>
              <a:rPr lang="en-GB" sz="1600" dirty="0" smtClean="0"/>
              <a:t>	NRT not yet planned but will be an asset</a:t>
            </a:r>
          </a:p>
          <a:p>
            <a:pPr lvl="0"/>
            <a:r>
              <a:rPr lang="en-GB" sz="2000" dirty="0" smtClean="0"/>
              <a:t>High temporal resolution vs. Low spatial resolution for Monitoring and Alerts</a:t>
            </a:r>
          </a:p>
          <a:p>
            <a:endParaRPr lang="en-GB" sz="1800" dirty="0" smtClean="0"/>
          </a:p>
        </p:txBody>
      </p:sp>
      <p:sp>
        <p:nvSpPr>
          <p:cNvPr id="9" name="TextBox 8"/>
          <p:cNvSpPr txBox="1"/>
          <p:nvPr/>
        </p:nvSpPr>
        <p:spPr>
          <a:xfrm>
            <a:off x="6362700" y="3707368"/>
            <a:ext cx="1828800" cy="369332"/>
          </a:xfrm>
          <a:prstGeom prst="rect">
            <a:avLst/>
          </a:prstGeom>
          <a:noFill/>
        </p:spPr>
        <p:txBody>
          <a:bodyPr wrap="square" rtlCol="0">
            <a:spAutoFit/>
          </a:bodyPr>
          <a:lstStyle/>
          <a:p>
            <a:r>
              <a:rPr lang="en-GB" dirty="0" smtClean="0">
                <a:solidFill>
                  <a:schemeClr val="tx2">
                    <a:lumMod val="50000"/>
                  </a:schemeClr>
                </a:solidFill>
              </a:rPr>
              <a:t>Soil Water Index</a:t>
            </a:r>
            <a:endParaRPr lang="en-GB" dirty="0">
              <a:solidFill>
                <a:schemeClr val="tx2">
                  <a:lumMod val="50000"/>
                </a:schemeClr>
              </a:solidFill>
            </a:endParaRPr>
          </a:p>
        </p:txBody>
      </p:sp>
      <p:sp>
        <p:nvSpPr>
          <p:cNvPr id="10" name="Text Box 13"/>
          <p:cNvSpPr txBox="1">
            <a:spLocks noChangeArrowheads="1"/>
          </p:cNvSpPr>
          <p:nvPr/>
        </p:nvSpPr>
        <p:spPr bwMode="auto">
          <a:xfrm>
            <a:off x="6046759" y="990600"/>
            <a:ext cx="2211677" cy="315772"/>
          </a:xfrm>
          <a:prstGeom prst="rect">
            <a:avLst/>
          </a:prstGeom>
          <a:solidFill>
            <a:schemeClr val="hlink"/>
          </a:solidFill>
          <a:ln w="9525">
            <a:solidFill>
              <a:srgbClr val="000000">
                <a:alpha val="39999"/>
              </a:srgbClr>
            </a:solidFill>
            <a:miter lim="800000"/>
            <a:headEnd/>
            <a:tailEnd/>
          </a:ln>
        </p:spPr>
        <p:txBody>
          <a:bodyPr>
            <a:spAutoFit/>
          </a:bodyPr>
          <a:lstStyle/>
          <a:p>
            <a:pPr algn="ctr">
              <a:spcBef>
                <a:spcPct val="50000"/>
              </a:spcBef>
            </a:pPr>
            <a:r>
              <a:rPr lang="en-GB" b="1" dirty="0">
                <a:solidFill>
                  <a:srgbClr val="FFFFFF"/>
                </a:solidFill>
                <a:ea typeface="MS PGothic" pitchFamily="34" charset="-128"/>
              </a:rPr>
              <a:t>Global component</a:t>
            </a:r>
          </a:p>
        </p:txBody>
      </p:sp>
      <p:grpSp>
        <p:nvGrpSpPr>
          <p:cNvPr id="12" name="Gruppieren 11"/>
          <p:cNvGrpSpPr/>
          <p:nvPr/>
        </p:nvGrpSpPr>
        <p:grpSpPr>
          <a:xfrm>
            <a:off x="5943600" y="990600"/>
            <a:ext cx="2438400" cy="2438400"/>
            <a:chOff x="5943600" y="990600"/>
            <a:chExt cx="2438400" cy="2438400"/>
          </a:xfrm>
        </p:grpSpPr>
        <p:pic>
          <p:nvPicPr>
            <p:cNvPr id="13" name="Picture 12" descr="Season_length_OLF"/>
            <p:cNvPicPr>
              <a:picLocks noChangeAspect="1" noChangeArrowheads="1"/>
            </p:cNvPicPr>
            <p:nvPr/>
          </p:nvPicPr>
          <p:blipFill>
            <a:blip r:embed="rId5" cstate="print"/>
            <a:srcRect/>
            <a:stretch>
              <a:fillRect/>
            </a:stretch>
          </p:blipFill>
          <p:spPr bwMode="auto">
            <a:xfrm>
              <a:off x="5943600" y="990600"/>
              <a:ext cx="2438400" cy="2438400"/>
            </a:xfrm>
            <a:prstGeom prst="rect">
              <a:avLst/>
            </a:prstGeom>
            <a:noFill/>
            <a:ln w="9525">
              <a:solidFill>
                <a:srgbClr val="000000">
                  <a:alpha val="39999"/>
                </a:srgbClr>
              </a:solidFill>
              <a:miter lim="800000"/>
              <a:headEnd/>
              <a:tailEnd/>
            </a:ln>
          </p:spPr>
        </p:pic>
        <p:sp>
          <p:nvSpPr>
            <p:cNvPr id="14" name="Text Box 13"/>
            <p:cNvSpPr txBox="1">
              <a:spLocks noChangeArrowheads="1"/>
            </p:cNvSpPr>
            <p:nvPr/>
          </p:nvSpPr>
          <p:spPr bwMode="auto">
            <a:xfrm>
              <a:off x="6046759" y="990600"/>
              <a:ext cx="2211677" cy="315772"/>
            </a:xfrm>
            <a:prstGeom prst="rect">
              <a:avLst/>
            </a:prstGeom>
            <a:solidFill>
              <a:schemeClr val="hlink"/>
            </a:solidFill>
            <a:ln w="9525">
              <a:solidFill>
                <a:srgbClr val="000000">
                  <a:alpha val="39999"/>
                </a:srgbClr>
              </a:solidFill>
              <a:miter lim="800000"/>
              <a:headEnd/>
              <a:tailEnd/>
            </a:ln>
          </p:spPr>
          <p:txBody>
            <a:bodyPr>
              <a:spAutoFit/>
            </a:bodyPr>
            <a:lstStyle/>
            <a:p>
              <a:pPr algn="ctr">
                <a:spcBef>
                  <a:spcPct val="50000"/>
                </a:spcBef>
              </a:pPr>
              <a:r>
                <a:rPr lang="en-GB" b="1" dirty="0">
                  <a:solidFill>
                    <a:srgbClr val="FFFFFF"/>
                  </a:solidFill>
                  <a:ea typeface="MS PGothic" pitchFamily="34" charset="-128"/>
                </a:rPr>
                <a:t>Global component</a:t>
              </a:r>
            </a:p>
          </p:txBody>
        </p:sp>
      </p:grpSp>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1900</Words>
  <Application>Microsoft Office PowerPoint</Application>
  <PresentationFormat>On-screen Show (4:3)</PresentationFormat>
  <Paragraphs>237</Paragraphs>
  <Slides>29</Slides>
  <Notes>15</Notes>
  <HiddenSlides>0</HiddenSlides>
  <MMClips>0</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Office Theme</vt:lpstr>
      <vt:lpstr>Custom Design</vt:lpstr>
      <vt:lpstr>1_Custom Design</vt:lpstr>
      <vt:lpstr>User Awareness &amp; Training: LAND Bucharest, Romania – 8th November 2013 GAF AG</vt:lpstr>
      <vt:lpstr>Day 2 - Contents LAND (1)</vt:lpstr>
      <vt:lpstr>Day 2 - Contents LAND (2)</vt:lpstr>
      <vt:lpstr>Overview of COPERNICUS LAND Services and Products</vt:lpstr>
      <vt:lpstr>Overview of COPERNICUS LAND Services and Products</vt:lpstr>
      <vt:lpstr>Overview of COPERNICUS LAND Services and Products </vt:lpstr>
      <vt:lpstr>Introduction</vt:lpstr>
      <vt:lpstr>Introduction</vt:lpstr>
      <vt:lpstr>Intro – The Global Component</vt:lpstr>
      <vt:lpstr>Concept of the Global Component</vt:lpstr>
      <vt:lpstr>The Global Component</vt:lpstr>
      <vt:lpstr>The Global Component</vt:lpstr>
      <vt:lpstr>The Global Component</vt:lpstr>
      <vt:lpstr>The Global Component</vt:lpstr>
      <vt:lpstr>The Global Component</vt:lpstr>
      <vt:lpstr>The Global Component</vt:lpstr>
      <vt:lpstr>The Global Component</vt:lpstr>
      <vt:lpstr>The Pan-European Component</vt:lpstr>
      <vt:lpstr>The Pan-European Component</vt:lpstr>
      <vt:lpstr>Pan-European: Initial Operations</vt:lpstr>
      <vt:lpstr>Pan-European Continental Component: HRL’s (1)</vt:lpstr>
      <vt:lpstr>Pan-European Continental Component: HRL’s (2)</vt:lpstr>
      <vt:lpstr>Pan-European Continental Component: HRL’s (Examples)</vt:lpstr>
      <vt:lpstr>Pan-European Continental Component: HRL’s (Examples)</vt:lpstr>
      <vt:lpstr>The Pan-European Component</vt:lpstr>
      <vt:lpstr>The Local Component</vt:lpstr>
      <vt:lpstr>The Local Component</vt:lpstr>
      <vt:lpstr>The In-Situ Component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Northrop</dc:creator>
  <cp:lastModifiedBy>Amy Northrop</cp:lastModifiedBy>
  <cp:revision>209</cp:revision>
  <dcterms:created xsi:type="dcterms:W3CDTF">2006-08-16T00:00:00Z</dcterms:created>
  <dcterms:modified xsi:type="dcterms:W3CDTF">2013-11-05T15:19:45Z</dcterms:modified>
</cp:coreProperties>
</file>