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679" r:id="rId3"/>
  </p:sldMasterIdLst>
  <p:notesMasterIdLst>
    <p:notesMasterId r:id="rId20"/>
  </p:notesMasterIdLst>
  <p:sldIdLst>
    <p:sldId id="264" r:id="rId4"/>
    <p:sldId id="262" r:id="rId5"/>
    <p:sldId id="263" r:id="rId6"/>
    <p:sldId id="271" r:id="rId7"/>
    <p:sldId id="272" r:id="rId8"/>
    <p:sldId id="275" r:id="rId9"/>
    <p:sldId id="274" r:id="rId10"/>
    <p:sldId id="312" r:id="rId11"/>
    <p:sldId id="313" r:id="rId12"/>
    <p:sldId id="314" r:id="rId13"/>
    <p:sldId id="316" r:id="rId14"/>
    <p:sldId id="317" r:id="rId15"/>
    <p:sldId id="318" r:id="rId16"/>
    <p:sldId id="319" r:id="rId17"/>
    <p:sldId id="321" r:id="rId18"/>
    <p:sldId id="32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497"/>
    <a:srgbClr val="A76D05"/>
    <a:srgbClr val="90A7CC"/>
    <a:srgbClr val="5074AE"/>
    <a:srgbClr val="764D04"/>
    <a:srgbClr val="D4ECBA"/>
    <a:srgbClr val="708444"/>
    <a:srgbClr val="839A50"/>
    <a:srgbClr val="E9EFF7"/>
    <a:srgbClr val="D5E1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68" autoAdjust="0"/>
    <p:restoredTop sz="76923" autoAdjust="0"/>
  </p:normalViewPr>
  <p:slideViewPr>
    <p:cSldViewPr>
      <p:cViewPr varScale="1">
        <p:scale>
          <a:sx n="79" d="100"/>
          <a:sy n="79" d="100"/>
        </p:scale>
        <p:origin x="-7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dobaton\Documents\MYOCEAN2\MONITORING\STAT_DO_sept2013-graphiques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800"/>
            </a:pPr>
            <a:r>
              <a:rPr lang="fr-FR" sz="2800" dirty="0" smtClean="0">
                <a:solidFill>
                  <a:schemeClr val="tx2">
                    <a:lumMod val="50000"/>
                  </a:schemeClr>
                </a:solidFill>
              </a:rPr>
              <a:t>Evolution of the </a:t>
            </a:r>
            <a:r>
              <a:rPr lang="fr-FR" sz="2800" dirty="0" err="1" smtClean="0">
                <a:solidFill>
                  <a:schemeClr val="tx2">
                    <a:lumMod val="50000"/>
                  </a:schemeClr>
                </a:solidFill>
              </a:rPr>
              <a:t>number</a:t>
            </a:r>
            <a:r>
              <a:rPr lang="fr-FR" sz="2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fr-FR" sz="2800" dirty="0">
                <a:solidFill>
                  <a:schemeClr val="tx2">
                    <a:lumMod val="50000"/>
                  </a:schemeClr>
                </a:solidFill>
              </a:rPr>
              <a:t>of </a:t>
            </a:r>
            <a:r>
              <a:rPr lang="fr-FR" sz="2800" dirty="0" err="1" smtClean="0">
                <a:solidFill>
                  <a:schemeClr val="tx2">
                    <a:lumMod val="50000"/>
                  </a:schemeClr>
                </a:solidFill>
              </a:rPr>
              <a:t>users</a:t>
            </a:r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8465226568901139E-2"/>
          <c:y val="0.16148580936714144"/>
          <c:w val="0.90733035958721742"/>
          <c:h val="0.63263757072148363"/>
        </c:manualLayout>
      </c:layout>
      <c:lineChart>
        <c:grouping val="standard"/>
        <c:varyColors val="0"/>
        <c:ser>
          <c:idx val="0"/>
          <c:order val="0"/>
          <c:tx>
            <c:strRef>
              <c:f>Graphiques!$A$131</c:f>
              <c:strCache>
                <c:ptCount val="1"/>
              </c:strCache>
            </c:strRef>
          </c:tx>
          <c:dLbls>
            <c:dLbl>
              <c:idx val="37"/>
              <c:layout>
                <c:manualLayout>
                  <c:x val="-3.4583743687126939E-2"/>
                  <c:y val="-4.88857375206873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8"/>
              <c:delete val="1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trendlineType val="movingAvg"/>
            <c:period val="2"/>
            <c:dispRSqr val="0"/>
            <c:dispEq val="0"/>
          </c:trendline>
          <c:cat>
            <c:strRef>
              <c:f>Graphiques!$B$130:$AW$130</c:f>
              <c:strCache>
                <c:ptCount val="48"/>
                <c:pt idx="0">
                  <c:v>V0 (Oct 09)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 </c:v>
                </c:pt>
                <c:pt idx="9">
                  <c:v>jul</c:v>
                </c:pt>
                <c:pt idx="10">
                  <c:v>aug</c:v>
                </c:pt>
                <c:pt idx="11">
                  <c:v>sept</c:v>
                </c:pt>
                <c:pt idx="12">
                  <c:v>oct</c:v>
                </c:pt>
                <c:pt idx="13">
                  <c:v>nov</c:v>
                </c:pt>
                <c:pt idx="14">
                  <c:v>V1 (Dec 10)</c:v>
                </c:pt>
                <c:pt idx="15">
                  <c:v>jan</c:v>
                </c:pt>
                <c:pt idx="16">
                  <c:v>V1.1 (Feb 11)</c:v>
                </c:pt>
                <c:pt idx="17">
                  <c:v>mar</c:v>
                </c:pt>
                <c:pt idx="18">
                  <c:v>apr</c:v>
                </c:pt>
                <c:pt idx="19">
                  <c:v>may</c:v>
                </c:pt>
                <c:pt idx="20">
                  <c:v>jun</c:v>
                </c:pt>
                <c:pt idx="21">
                  <c:v>V1.2 (Jul 11)</c:v>
                </c:pt>
                <c:pt idx="22">
                  <c:v>aug</c:v>
                </c:pt>
                <c:pt idx="23">
                  <c:v>sept</c:v>
                </c:pt>
                <c:pt idx="24">
                  <c:v>oct</c:v>
                </c:pt>
                <c:pt idx="25">
                  <c:v>nov</c:v>
                </c:pt>
                <c:pt idx="26">
                  <c:v>dec</c:v>
                </c:pt>
                <c:pt idx="27">
                  <c:v>V2 (Jan 12)</c:v>
                </c:pt>
                <c:pt idx="28">
                  <c:v>feb</c:v>
                </c:pt>
                <c:pt idx="29">
                  <c:v>MyO2 (Mar 12)</c:v>
                </c:pt>
                <c:pt idx="30">
                  <c:v>apr</c:v>
                </c:pt>
                <c:pt idx="31">
                  <c:v>may</c:v>
                </c:pt>
                <c:pt idx="32">
                  <c:v>jun</c:v>
                </c:pt>
                <c:pt idx="33">
                  <c:v>jul</c:v>
                </c:pt>
                <c:pt idx="34">
                  <c:v>aug</c:v>
                </c:pt>
                <c:pt idx="35">
                  <c:v>sept</c:v>
                </c:pt>
                <c:pt idx="36">
                  <c:v>oct</c:v>
                </c:pt>
                <c:pt idx="37">
                  <c:v>V2.2 (Nov 12)</c:v>
                </c:pt>
                <c:pt idx="38">
                  <c:v>dec</c:v>
                </c:pt>
                <c:pt idx="39">
                  <c:v>jan</c:v>
                </c:pt>
                <c:pt idx="40">
                  <c:v>feb</c:v>
                </c:pt>
                <c:pt idx="41">
                  <c:v>mar</c:v>
                </c:pt>
                <c:pt idx="42">
                  <c:v>V3 (Apr 13)</c:v>
                </c:pt>
                <c:pt idx="43">
                  <c:v>may</c:v>
                </c:pt>
                <c:pt idx="44">
                  <c:v>jun </c:v>
                </c:pt>
                <c:pt idx="45">
                  <c:v>jul</c:v>
                </c:pt>
                <c:pt idx="46">
                  <c:v>aug</c:v>
                </c:pt>
                <c:pt idx="47">
                  <c:v>sept</c:v>
                </c:pt>
              </c:strCache>
            </c:strRef>
          </c:cat>
          <c:val>
            <c:numRef>
              <c:f>Graphiques!$B$131:$AW$131</c:f>
              <c:numCache>
                <c:formatCode>General</c:formatCode>
                <c:ptCount val="48"/>
                <c:pt idx="0">
                  <c:v>0</c:v>
                </c:pt>
                <c:pt idx="14">
                  <c:v>170</c:v>
                </c:pt>
                <c:pt idx="16">
                  <c:v>227</c:v>
                </c:pt>
                <c:pt idx="21">
                  <c:v>434</c:v>
                </c:pt>
                <c:pt idx="27">
                  <c:v>715</c:v>
                </c:pt>
                <c:pt idx="29">
                  <c:v>947</c:v>
                </c:pt>
                <c:pt idx="37">
                  <c:v>1684</c:v>
                </c:pt>
                <c:pt idx="42">
                  <c:v>2178</c:v>
                </c:pt>
                <c:pt idx="47">
                  <c:v>2719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6335616"/>
        <c:axId val="106345984"/>
      </c:lineChart>
      <c:catAx>
        <c:axId val="106335616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fr-FR"/>
                  <a:t>version</a:t>
                </a:r>
              </a:p>
            </c:rich>
          </c:tx>
          <c:layout>
            <c:manualLayout>
              <c:xMode val="edge"/>
              <c:yMode val="edge"/>
              <c:x val="0.94345633442723487"/>
              <c:y val="0.77051219092565182"/>
            </c:manualLayout>
          </c:layout>
          <c:overlay val="0"/>
        </c:title>
        <c:numFmt formatCode="@" sourceLinked="0"/>
        <c:majorTickMark val="in"/>
        <c:minorTickMark val="none"/>
        <c:tickLblPos val="low"/>
        <c:txPr>
          <a:bodyPr rot="-3420000"/>
          <a:lstStyle/>
          <a:p>
            <a:pPr>
              <a:defRPr/>
            </a:pPr>
            <a:endParaRPr lang="en-US"/>
          </a:p>
        </c:txPr>
        <c:crossAx val="106345984"/>
        <c:crosses val="autoZero"/>
        <c:auto val="1"/>
        <c:lblAlgn val="ctr"/>
        <c:lblOffset val="100"/>
        <c:tickLblSkip val="1"/>
        <c:noMultiLvlLbl val="0"/>
      </c:catAx>
      <c:valAx>
        <c:axId val="106345984"/>
        <c:scaling>
          <c:orientation val="minMax"/>
          <c:max val="3000"/>
          <c:min val="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fr-FR"/>
                  <a:t>users</a:t>
                </a:r>
              </a:p>
            </c:rich>
          </c:tx>
          <c:layout>
            <c:manualLayout>
              <c:xMode val="edge"/>
              <c:yMode val="edge"/>
              <c:x val="1.4736842919565847E-2"/>
              <c:y val="0.1066182213041467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106335616"/>
        <c:crosses val="autoZero"/>
        <c:crossBetween val="between"/>
        <c:majorUnit val="500"/>
        <c:minorUnit val="20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B35700-E5D2-471D-AEE7-C9A14F281731}" type="doc">
      <dgm:prSet loTypeId="urn:microsoft.com/office/officeart/2005/8/layout/process1" loCatId="process" qsTypeId="urn:microsoft.com/office/officeart/2005/8/quickstyle/simple1" qsCatId="simple" csTypeId="urn:microsoft.com/office/officeart/2005/8/colors/colorful1#1" csCatId="colorful" phldr="1"/>
      <dgm:spPr/>
    </dgm:pt>
    <dgm:pt modelId="{759E84AE-32AF-4494-B745-1D57F138ADB5}">
      <dgm:prSet phldrT="[Texte]" custT="1"/>
      <dgm:spPr/>
      <dgm:t>
        <a:bodyPr/>
        <a:lstStyle/>
        <a:p>
          <a:pPr algn="ctr"/>
          <a:r>
            <a:rPr lang="fr-FR" sz="1200" b="1" dirty="0" smtClean="0"/>
            <a:t>REANALYSES</a:t>
          </a:r>
        </a:p>
        <a:p>
          <a:pPr algn="ctr"/>
          <a:r>
            <a:rPr lang="fr-FR" sz="1400" dirty="0" smtClean="0"/>
            <a:t>10 to 45 </a:t>
          </a:r>
          <a:r>
            <a:rPr lang="fr-FR" sz="1400" dirty="0" err="1" smtClean="0"/>
            <a:t>years</a:t>
          </a:r>
          <a:endParaRPr lang="fr-FR" sz="1400" b="1" dirty="0" smtClean="0"/>
        </a:p>
      </dgm:t>
    </dgm:pt>
    <dgm:pt modelId="{9B52E3B3-C8DE-41BC-A46A-8F7F242387C2}" type="parTrans" cxnId="{43536105-F5B1-41DF-900D-C4BAC9B33C35}">
      <dgm:prSet/>
      <dgm:spPr/>
      <dgm:t>
        <a:bodyPr/>
        <a:lstStyle/>
        <a:p>
          <a:endParaRPr lang="fr-FR"/>
        </a:p>
      </dgm:t>
    </dgm:pt>
    <dgm:pt modelId="{5A8D3A2F-1D89-481F-B71D-2A97606CBFC8}" type="sibTrans" cxnId="{43536105-F5B1-41DF-900D-C4BAC9B33C35}">
      <dgm:prSet/>
      <dgm:spPr/>
      <dgm:t>
        <a:bodyPr/>
        <a:lstStyle/>
        <a:p>
          <a:endParaRPr lang="fr-FR"/>
        </a:p>
      </dgm:t>
    </dgm:pt>
    <dgm:pt modelId="{9524B06C-7D81-4678-B9E4-A21B6B94D434}">
      <dgm:prSet phldrT="[Texte]" custT="1"/>
      <dgm:spPr/>
      <dgm:t>
        <a:bodyPr/>
        <a:lstStyle/>
        <a:p>
          <a:pPr algn="ctr"/>
          <a:r>
            <a:rPr lang="fr-FR" sz="1200" b="1" dirty="0" smtClean="0"/>
            <a:t>REAL-TIME</a:t>
          </a:r>
        </a:p>
        <a:p>
          <a:pPr algn="ctr"/>
          <a:r>
            <a:rPr lang="fr-FR" sz="1400" dirty="0" smtClean="0"/>
            <a:t>Daily </a:t>
          </a:r>
          <a:r>
            <a:rPr lang="fr-FR" sz="1400" dirty="0" err="1" smtClean="0"/>
            <a:t>hourly</a:t>
          </a:r>
          <a:endParaRPr lang="fr-FR" sz="1200" b="1" dirty="0"/>
        </a:p>
      </dgm:t>
    </dgm:pt>
    <dgm:pt modelId="{A19BAD21-2EFE-4BA5-B1C3-A8861C046B49}" type="parTrans" cxnId="{86E95661-D6AB-4759-B99B-C25B3FACC2E2}">
      <dgm:prSet/>
      <dgm:spPr/>
      <dgm:t>
        <a:bodyPr/>
        <a:lstStyle/>
        <a:p>
          <a:endParaRPr lang="fr-FR"/>
        </a:p>
      </dgm:t>
    </dgm:pt>
    <dgm:pt modelId="{A9002BF4-675E-4018-B18F-55909B72A2CD}" type="sibTrans" cxnId="{86E95661-D6AB-4759-B99B-C25B3FACC2E2}">
      <dgm:prSet/>
      <dgm:spPr/>
      <dgm:t>
        <a:bodyPr/>
        <a:lstStyle/>
        <a:p>
          <a:endParaRPr lang="fr-FR"/>
        </a:p>
      </dgm:t>
    </dgm:pt>
    <dgm:pt modelId="{66C3448D-435A-4396-9EEB-ABBFC8CCE6CB}">
      <dgm:prSet phldrT="[Texte]" custT="1"/>
      <dgm:spPr/>
      <dgm:t>
        <a:bodyPr/>
        <a:lstStyle/>
        <a:p>
          <a:pPr algn="ctr"/>
          <a:r>
            <a:rPr lang="fr-FR" sz="1200" b="1" dirty="0" smtClean="0"/>
            <a:t>FORECAST</a:t>
          </a:r>
        </a:p>
        <a:p>
          <a:pPr algn="ctr"/>
          <a:r>
            <a:rPr lang="fr-FR" sz="1400" dirty="0" smtClean="0"/>
            <a:t>2 to 10 </a:t>
          </a:r>
          <a:r>
            <a:rPr lang="fr-FR" sz="1400" dirty="0" err="1" smtClean="0"/>
            <a:t>days</a:t>
          </a:r>
          <a:endParaRPr lang="fr-FR" sz="1400" b="1" dirty="0"/>
        </a:p>
      </dgm:t>
    </dgm:pt>
    <dgm:pt modelId="{A0D3640C-52D3-4B86-BB2E-1E4158124BD7}" type="parTrans" cxnId="{0428D21D-0E7E-47C5-A484-9C9251D6085E}">
      <dgm:prSet/>
      <dgm:spPr/>
      <dgm:t>
        <a:bodyPr/>
        <a:lstStyle/>
        <a:p>
          <a:endParaRPr lang="fr-FR"/>
        </a:p>
      </dgm:t>
    </dgm:pt>
    <dgm:pt modelId="{2E4645A9-C9CF-4A7C-A8F5-F72C3F463C39}" type="sibTrans" cxnId="{0428D21D-0E7E-47C5-A484-9C9251D6085E}">
      <dgm:prSet/>
      <dgm:spPr/>
      <dgm:t>
        <a:bodyPr/>
        <a:lstStyle/>
        <a:p>
          <a:endParaRPr lang="fr-FR"/>
        </a:p>
      </dgm:t>
    </dgm:pt>
    <dgm:pt modelId="{FD57B3B5-5A53-41B4-AD7B-9417AE749043}" type="pres">
      <dgm:prSet presAssocID="{2DB35700-E5D2-471D-AEE7-C9A14F281731}" presName="Name0" presStyleCnt="0">
        <dgm:presLayoutVars>
          <dgm:dir/>
          <dgm:resizeHandles val="exact"/>
        </dgm:presLayoutVars>
      </dgm:prSet>
      <dgm:spPr/>
    </dgm:pt>
    <dgm:pt modelId="{6C77AFCF-939D-491C-B78F-3403E78400FA}" type="pres">
      <dgm:prSet presAssocID="{759E84AE-32AF-4494-B745-1D57F138ADB5}" presName="node" presStyleLbl="node1" presStyleIdx="0" presStyleCnt="3" custScaleX="63710" custScaleY="5384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7579400-2E62-4D89-836B-002C25E77F77}" type="pres">
      <dgm:prSet presAssocID="{5A8D3A2F-1D89-481F-B71D-2A97606CBFC8}" presName="sibTrans" presStyleLbl="sibTrans2D1" presStyleIdx="0" presStyleCnt="2" custScaleX="34763"/>
      <dgm:spPr/>
      <dgm:t>
        <a:bodyPr/>
        <a:lstStyle/>
        <a:p>
          <a:endParaRPr lang="fr-FR"/>
        </a:p>
      </dgm:t>
    </dgm:pt>
    <dgm:pt modelId="{E76EAAB5-0A82-4CDF-8427-E85D9EABC266}" type="pres">
      <dgm:prSet presAssocID="{5A8D3A2F-1D89-481F-B71D-2A97606CBFC8}" presName="connectorText" presStyleLbl="sibTrans2D1" presStyleIdx="0" presStyleCnt="2"/>
      <dgm:spPr/>
      <dgm:t>
        <a:bodyPr/>
        <a:lstStyle/>
        <a:p>
          <a:endParaRPr lang="fr-FR"/>
        </a:p>
      </dgm:t>
    </dgm:pt>
    <dgm:pt modelId="{0DC476FD-9D4D-48CD-9033-59B231626234}" type="pres">
      <dgm:prSet presAssocID="{9524B06C-7D81-4678-B9E4-A21B6B94D434}" presName="node" presStyleLbl="node1" presStyleIdx="1" presStyleCnt="3" custScaleX="49158" custScaleY="7074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8C60CF3-7BA1-43AA-A2AE-B3AB3C8BE47C}" type="pres">
      <dgm:prSet presAssocID="{A9002BF4-675E-4018-B18F-55909B72A2CD}" presName="sibTrans" presStyleLbl="sibTrans2D1" presStyleIdx="1" presStyleCnt="2" custScaleX="34763"/>
      <dgm:spPr/>
      <dgm:t>
        <a:bodyPr/>
        <a:lstStyle/>
        <a:p>
          <a:endParaRPr lang="fr-FR"/>
        </a:p>
      </dgm:t>
    </dgm:pt>
    <dgm:pt modelId="{C2C22D81-4B2E-4513-9F5F-7E43C582E466}" type="pres">
      <dgm:prSet presAssocID="{A9002BF4-675E-4018-B18F-55909B72A2CD}" presName="connectorText" presStyleLbl="sibTrans2D1" presStyleIdx="1" presStyleCnt="2"/>
      <dgm:spPr/>
      <dgm:t>
        <a:bodyPr/>
        <a:lstStyle/>
        <a:p>
          <a:endParaRPr lang="fr-FR"/>
        </a:p>
      </dgm:t>
    </dgm:pt>
    <dgm:pt modelId="{448B1B89-F7FB-4839-9830-433DD522CF6C}" type="pres">
      <dgm:prSet presAssocID="{66C3448D-435A-4396-9EEB-ABBFC8CCE6CB}" presName="node" presStyleLbl="node1" presStyleIdx="2" presStyleCnt="3" custScaleX="49158" custScaleY="5384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AB09483-CA83-4691-8EE3-D9884E7E4CA2}" type="presOf" srcId="{5A8D3A2F-1D89-481F-B71D-2A97606CBFC8}" destId="{77579400-2E62-4D89-836B-002C25E77F77}" srcOrd="0" destOrd="0" presId="urn:microsoft.com/office/officeart/2005/8/layout/process1"/>
    <dgm:cxn modelId="{86E95661-D6AB-4759-B99B-C25B3FACC2E2}" srcId="{2DB35700-E5D2-471D-AEE7-C9A14F281731}" destId="{9524B06C-7D81-4678-B9E4-A21B6B94D434}" srcOrd="1" destOrd="0" parTransId="{A19BAD21-2EFE-4BA5-B1C3-A8861C046B49}" sibTransId="{A9002BF4-675E-4018-B18F-55909B72A2CD}"/>
    <dgm:cxn modelId="{A180F210-CDB3-4C41-A332-BFE46B4677DA}" type="presOf" srcId="{66C3448D-435A-4396-9EEB-ABBFC8CCE6CB}" destId="{448B1B89-F7FB-4839-9830-433DD522CF6C}" srcOrd="0" destOrd="0" presId="urn:microsoft.com/office/officeart/2005/8/layout/process1"/>
    <dgm:cxn modelId="{90750F73-8B64-467A-ADE1-611925B94D3D}" type="presOf" srcId="{A9002BF4-675E-4018-B18F-55909B72A2CD}" destId="{58C60CF3-7BA1-43AA-A2AE-B3AB3C8BE47C}" srcOrd="0" destOrd="0" presId="urn:microsoft.com/office/officeart/2005/8/layout/process1"/>
    <dgm:cxn modelId="{0A00BAF4-986F-4D34-BEC9-B41803B0DFB8}" type="presOf" srcId="{759E84AE-32AF-4494-B745-1D57F138ADB5}" destId="{6C77AFCF-939D-491C-B78F-3403E78400FA}" srcOrd="0" destOrd="0" presId="urn:microsoft.com/office/officeart/2005/8/layout/process1"/>
    <dgm:cxn modelId="{83DBEB32-1E8F-40E5-A72F-07EC60A72E25}" type="presOf" srcId="{5A8D3A2F-1D89-481F-B71D-2A97606CBFC8}" destId="{E76EAAB5-0A82-4CDF-8427-E85D9EABC266}" srcOrd="1" destOrd="0" presId="urn:microsoft.com/office/officeart/2005/8/layout/process1"/>
    <dgm:cxn modelId="{832E5337-D965-4346-97AD-741699280BFC}" type="presOf" srcId="{9524B06C-7D81-4678-B9E4-A21B6B94D434}" destId="{0DC476FD-9D4D-48CD-9033-59B231626234}" srcOrd="0" destOrd="0" presId="urn:microsoft.com/office/officeart/2005/8/layout/process1"/>
    <dgm:cxn modelId="{2924F07E-B680-4630-82C1-156624D5214A}" type="presOf" srcId="{A9002BF4-675E-4018-B18F-55909B72A2CD}" destId="{C2C22D81-4B2E-4513-9F5F-7E43C582E466}" srcOrd="1" destOrd="0" presId="urn:microsoft.com/office/officeart/2005/8/layout/process1"/>
    <dgm:cxn modelId="{2AAC3D35-1F83-4E9A-978A-5F45F23605FA}" type="presOf" srcId="{2DB35700-E5D2-471D-AEE7-C9A14F281731}" destId="{FD57B3B5-5A53-41B4-AD7B-9417AE749043}" srcOrd="0" destOrd="0" presId="urn:microsoft.com/office/officeart/2005/8/layout/process1"/>
    <dgm:cxn modelId="{43536105-F5B1-41DF-900D-C4BAC9B33C35}" srcId="{2DB35700-E5D2-471D-AEE7-C9A14F281731}" destId="{759E84AE-32AF-4494-B745-1D57F138ADB5}" srcOrd="0" destOrd="0" parTransId="{9B52E3B3-C8DE-41BC-A46A-8F7F242387C2}" sibTransId="{5A8D3A2F-1D89-481F-B71D-2A97606CBFC8}"/>
    <dgm:cxn modelId="{0428D21D-0E7E-47C5-A484-9C9251D6085E}" srcId="{2DB35700-E5D2-471D-AEE7-C9A14F281731}" destId="{66C3448D-435A-4396-9EEB-ABBFC8CCE6CB}" srcOrd="2" destOrd="0" parTransId="{A0D3640C-52D3-4B86-BB2E-1E4158124BD7}" sibTransId="{2E4645A9-C9CF-4A7C-A8F5-F72C3F463C39}"/>
    <dgm:cxn modelId="{2BDDBFE5-76A2-4873-A501-E97E9F1C510B}" type="presParOf" srcId="{FD57B3B5-5A53-41B4-AD7B-9417AE749043}" destId="{6C77AFCF-939D-491C-B78F-3403E78400FA}" srcOrd="0" destOrd="0" presId="urn:microsoft.com/office/officeart/2005/8/layout/process1"/>
    <dgm:cxn modelId="{E1F7E209-793B-4A2D-87D5-52AEF2D4B923}" type="presParOf" srcId="{FD57B3B5-5A53-41B4-AD7B-9417AE749043}" destId="{77579400-2E62-4D89-836B-002C25E77F77}" srcOrd="1" destOrd="0" presId="urn:microsoft.com/office/officeart/2005/8/layout/process1"/>
    <dgm:cxn modelId="{204710D2-2E93-4F20-8FAD-86E50B55B3AD}" type="presParOf" srcId="{77579400-2E62-4D89-836B-002C25E77F77}" destId="{E76EAAB5-0A82-4CDF-8427-E85D9EABC266}" srcOrd="0" destOrd="0" presId="urn:microsoft.com/office/officeart/2005/8/layout/process1"/>
    <dgm:cxn modelId="{43240B6B-2908-4C61-8878-B8F6DB14F1B4}" type="presParOf" srcId="{FD57B3B5-5A53-41B4-AD7B-9417AE749043}" destId="{0DC476FD-9D4D-48CD-9033-59B231626234}" srcOrd="2" destOrd="0" presId="urn:microsoft.com/office/officeart/2005/8/layout/process1"/>
    <dgm:cxn modelId="{B9674761-6B7B-4DD0-A07C-21A128BCFA42}" type="presParOf" srcId="{FD57B3B5-5A53-41B4-AD7B-9417AE749043}" destId="{58C60CF3-7BA1-43AA-A2AE-B3AB3C8BE47C}" srcOrd="3" destOrd="0" presId="urn:microsoft.com/office/officeart/2005/8/layout/process1"/>
    <dgm:cxn modelId="{564C1C30-11FA-412E-A717-66D5FA643FE6}" type="presParOf" srcId="{58C60CF3-7BA1-43AA-A2AE-B3AB3C8BE47C}" destId="{C2C22D81-4B2E-4513-9F5F-7E43C582E466}" srcOrd="0" destOrd="0" presId="urn:microsoft.com/office/officeart/2005/8/layout/process1"/>
    <dgm:cxn modelId="{D235B103-FBBD-4D6D-BDF5-B9B431342F2E}" type="presParOf" srcId="{FD57B3B5-5A53-41B4-AD7B-9417AE749043}" destId="{448B1B89-F7FB-4839-9830-433DD522CF6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7AFCF-939D-491C-B78F-3403E78400FA}">
      <dsp:nvSpPr>
        <dsp:cNvPr id="0" name=""/>
        <dsp:cNvSpPr/>
      </dsp:nvSpPr>
      <dsp:spPr>
        <a:xfrm>
          <a:off x="623" y="151750"/>
          <a:ext cx="1460479" cy="74061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 smtClean="0"/>
            <a:t>REANALYSES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10 to 45 </a:t>
          </a:r>
          <a:r>
            <a:rPr lang="fr-FR" sz="1400" kern="1200" dirty="0" err="1" smtClean="0"/>
            <a:t>years</a:t>
          </a:r>
          <a:endParaRPr lang="fr-FR" sz="1400" b="1" kern="1200" dirty="0" smtClean="0"/>
        </a:p>
      </dsp:txBody>
      <dsp:txXfrm>
        <a:off x="22315" y="173442"/>
        <a:ext cx="1417095" cy="697231"/>
      </dsp:txXfrm>
    </dsp:sp>
    <dsp:sp modelId="{77579400-2E62-4D89-836B-002C25E77F77}">
      <dsp:nvSpPr>
        <dsp:cNvPr id="0" name=""/>
        <dsp:cNvSpPr/>
      </dsp:nvSpPr>
      <dsp:spPr>
        <a:xfrm>
          <a:off x="1848863" y="237801"/>
          <a:ext cx="168943" cy="5685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400" kern="1200"/>
        </a:p>
      </dsp:txBody>
      <dsp:txXfrm>
        <a:off x="1848863" y="351503"/>
        <a:ext cx="118260" cy="341108"/>
      </dsp:txXfrm>
    </dsp:sp>
    <dsp:sp modelId="{0DC476FD-9D4D-48CD-9033-59B231626234}">
      <dsp:nvSpPr>
        <dsp:cNvPr id="0" name=""/>
        <dsp:cNvSpPr/>
      </dsp:nvSpPr>
      <dsp:spPr>
        <a:xfrm>
          <a:off x="2378058" y="35526"/>
          <a:ext cx="1126891" cy="9730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 smtClean="0"/>
            <a:t>REAL-TIME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Daily </a:t>
          </a:r>
          <a:r>
            <a:rPr lang="fr-FR" sz="1400" kern="1200" dirty="0" err="1" smtClean="0"/>
            <a:t>hourly</a:t>
          </a:r>
          <a:endParaRPr lang="fr-FR" sz="1200" b="1" kern="1200" dirty="0"/>
        </a:p>
      </dsp:txBody>
      <dsp:txXfrm>
        <a:off x="2406558" y="64026"/>
        <a:ext cx="1069891" cy="916063"/>
      </dsp:txXfrm>
    </dsp:sp>
    <dsp:sp modelId="{58C60CF3-7BA1-43AA-A2AE-B3AB3C8BE47C}">
      <dsp:nvSpPr>
        <dsp:cNvPr id="0" name=""/>
        <dsp:cNvSpPr/>
      </dsp:nvSpPr>
      <dsp:spPr>
        <a:xfrm>
          <a:off x="3892710" y="237801"/>
          <a:ext cx="168943" cy="5685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400" kern="1200"/>
        </a:p>
      </dsp:txBody>
      <dsp:txXfrm>
        <a:off x="3892710" y="351503"/>
        <a:ext cx="118260" cy="341108"/>
      </dsp:txXfrm>
    </dsp:sp>
    <dsp:sp modelId="{448B1B89-F7FB-4839-9830-433DD522CF6C}">
      <dsp:nvSpPr>
        <dsp:cNvPr id="0" name=""/>
        <dsp:cNvSpPr/>
      </dsp:nvSpPr>
      <dsp:spPr>
        <a:xfrm>
          <a:off x="4421904" y="151750"/>
          <a:ext cx="1126891" cy="74061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 smtClean="0"/>
            <a:t>FORECAST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2 to 10 </a:t>
          </a:r>
          <a:r>
            <a:rPr lang="fr-FR" sz="1400" kern="1200" dirty="0" err="1" smtClean="0"/>
            <a:t>days</a:t>
          </a:r>
          <a:endParaRPr lang="fr-FR" sz="1400" b="1" kern="1200" dirty="0"/>
        </a:p>
      </dsp:txBody>
      <dsp:txXfrm>
        <a:off x="4443596" y="173442"/>
        <a:ext cx="1083507" cy="6972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0.90002</cdr:x>
      <cdr:y>0.01413</cdr:y>
    </cdr:from>
    <cdr:to>
      <cdr:x>0.98214</cdr:x>
      <cdr:y>0.12979</cdr:y>
    </cdr:to>
    <cdr:pic>
      <cdr:nvPicPr>
        <cdr:cNvPr id="2" name="Image 1"/>
        <cdr:cNvPicPr/>
      </cdr:nvPicPr>
      <cdr:blipFill>
        <a:blip xmlns:a="http://schemas.openxmlformats.org/drawingml/2006/main" xmlns:r="http://schemas.openxmlformats.org/officeDocument/2006/relationships" r:embed="rId1" cstate="print">
          <a:extLst/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184775" y="50801"/>
          <a:ext cx="473075" cy="415924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05E5CE-C4E0-457F-A302-4F256B6DFC24}" type="datetimeFigureOut">
              <a:rPr lang="en-GB" smtClean="0"/>
              <a:pPr/>
              <a:t>05/11/2013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63A16-AB2D-42D7-AAB6-30B3AC4DCBB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776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63A16-AB2D-42D7-AAB6-30B3AC4DCBB1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7095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63A16-AB2D-42D7-AAB6-30B3AC4DCBB1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63A16-AB2D-42D7-AAB6-30B3AC4DCBB1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1801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63A16-AB2D-42D7-AAB6-30B3AC4DCBB1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006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63A16-AB2D-42D7-AAB6-30B3AC4DCBB1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639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63A16-AB2D-42D7-AAB6-30B3AC4DCBB1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005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63A16-AB2D-42D7-AAB6-30B3AC4DCBB1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63A16-AB2D-42D7-AAB6-30B3AC4DCBB1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63A16-AB2D-42D7-AAB6-30B3AC4DCBB1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63A16-AB2D-42D7-AAB6-30B3AC4DCBB1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85800" y="2693988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443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304800"/>
            <a:ext cx="6553200" cy="533400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00600"/>
          </a:xfrm>
          <a:prstGeom prst="rect">
            <a:avLst/>
          </a:prstGeom>
        </p:spPr>
        <p:txBody>
          <a:bodyPr/>
          <a:lstStyle>
            <a:lvl1pPr marL="452438" indent="-431800">
              <a:buSzPct val="90000"/>
              <a:buFontTx/>
              <a:buBlip>
                <a:blip r:embed="rId2"/>
              </a:buBlip>
              <a:defRPr sz="2800">
                <a:solidFill>
                  <a:schemeClr val="tx2">
                    <a:lumMod val="50000"/>
                  </a:schemeClr>
                </a:solidFill>
              </a:defRPr>
            </a:lvl1pPr>
            <a:lvl2pPr marL="893763" indent="-436563">
              <a:buSzPct val="80000"/>
              <a:buFontTx/>
              <a:buBlip>
                <a:blip r:embed="rId2"/>
              </a:buBlip>
              <a:defRPr sz="2400">
                <a:solidFill>
                  <a:schemeClr val="tx2">
                    <a:lumMod val="50000"/>
                  </a:schemeClr>
                </a:solidFill>
              </a:defRPr>
            </a:lvl2pPr>
            <a:lvl3pPr marL="1255713" indent="-341313">
              <a:buSzPct val="85000"/>
              <a:buFontTx/>
              <a:buBlip>
                <a:blip r:embed="rId2"/>
              </a:buBlip>
              <a:defRPr sz="2000">
                <a:solidFill>
                  <a:schemeClr val="tx2">
                    <a:lumMod val="50000"/>
                  </a:schemeClr>
                </a:solidFill>
              </a:defRPr>
            </a:lvl3pPr>
            <a:lvl4pPr marL="1708150" indent="-336550">
              <a:buFontTx/>
              <a:buBlip>
                <a:blip r:embed="rId2"/>
              </a:buBlip>
              <a:defRPr sz="1800">
                <a:solidFill>
                  <a:schemeClr val="tx2">
                    <a:lumMod val="50000"/>
                  </a:schemeClr>
                </a:solidFill>
              </a:defRPr>
            </a:lvl4pPr>
            <a:lvl5pPr marL="2151063" indent="-322263">
              <a:buFontTx/>
              <a:buBlip>
                <a:blip r:embed="rId2"/>
              </a:buBlip>
              <a:defRPr sz="18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9314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0763"/>
          </a:xfrm>
          <a:prstGeom prst="rect">
            <a:avLst/>
          </a:prstGeom>
        </p:spPr>
        <p:txBody>
          <a:bodyPr/>
          <a:lstStyle>
            <a:lvl1pPr marL="342900" indent="-342900">
              <a:buSzPct val="90000"/>
              <a:buFontTx/>
              <a:buBlip>
                <a:blip r:embed="rId2"/>
              </a:buBlip>
              <a:defRPr sz="2800">
                <a:solidFill>
                  <a:schemeClr val="tx2">
                    <a:lumMod val="50000"/>
                  </a:schemeClr>
                </a:solidFill>
              </a:defRPr>
            </a:lvl1pPr>
            <a:lvl2pPr marL="742950" indent="-285750">
              <a:buSzPct val="80000"/>
              <a:buFontTx/>
              <a:buBlip>
                <a:blip r:embed="rId2"/>
              </a:buBlip>
              <a:defRPr sz="2400">
                <a:solidFill>
                  <a:schemeClr val="tx2">
                    <a:lumMod val="50000"/>
                  </a:schemeClr>
                </a:solidFill>
              </a:defRPr>
            </a:lvl2pPr>
            <a:lvl3pPr marL="1143000" indent="-228600">
              <a:buSzPct val="85000"/>
              <a:buFontTx/>
              <a:buBlip>
                <a:blip r:embed="rId2"/>
              </a:buBlip>
              <a:defRPr sz="2000">
                <a:solidFill>
                  <a:schemeClr val="tx2">
                    <a:lumMod val="50000"/>
                  </a:schemeClr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sz="18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 sz="18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  <a:prstGeom prst="rect">
            <a:avLst/>
          </a:prstGeo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 sz="2800">
                <a:solidFill>
                  <a:schemeClr val="tx2">
                    <a:lumMod val="50000"/>
                  </a:schemeClr>
                </a:solidFill>
              </a:defRPr>
            </a:lvl1pPr>
            <a:lvl2pPr marL="800100" indent="-342900">
              <a:buFontTx/>
              <a:buBlip>
                <a:blip r:embed="rId2"/>
              </a:buBlip>
              <a:defRPr sz="2400">
                <a:solidFill>
                  <a:schemeClr val="tx2">
                    <a:lumMod val="50000"/>
                  </a:schemeClr>
                </a:solidFill>
              </a:defRPr>
            </a:lvl2pPr>
            <a:lvl3pPr marL="1257300" indent="-342900">
              <a:buFontTx/>
              <a:buBlip>
                <a:blip r:embed="rId2"/>
              </a:buBlip>
              <a:defRPr sz="2000">
                <a:solidFill>
                  <a:schemeClr val="tx2">
                    <a:lumMod val="50000"/>
                  </a:schemeClr>
                </a:solidFill>
              </a:defRPr>
            </a:lvl3pPr>
            <a:lvl4pPr marL="1657350" indent="-285750">
              <a:buFontTx/>
              <a:buBlip>
                <a:blip r:embed="rId2"/>
              </a:buBlip>
              <a:defRPr sz="1800">
                <a:solidFill>
                  <a:schemeClr val="tx2">
                    <a:lumMod val="50000"/>
                  </a:schemeClr>
                </a:solidFill>
              </a:defRPr>
            </a:lvl4pPr>
            <a:lvl5pPr marL="2114550" indent="-285750">
              <a:buFontTx/>
              <a:buBlip>
                <a:blip r:embed="rId2"/>
              </a:buBlip>
              <a:defRPr sz="18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2200" y="304800"/>
            <a:ext cx="6553200" cy="533400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831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62200" y="304800"/>
            <a:ext cx="6553200" cy="533400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7828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371600"/>
            <a:ext cx="6096000" cy="472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457200" y="2514600"/>
            <a:ext cx="1828800" cy="3581400"/>
          </a:xfrm>
          <a:prstGeom prst="rect">
            <a:avLst/>
          </a:prstGeom>
        </p:spPr>
        <p:txBody>
          <a:bodyPr/>
          <a:lstStyle>
            <a:lvl1pPr marL="0" indent="0">
              <a:buSzPct val="90000"/>
              <a:buFontTx/>
              <a:buNone/>
              <a:defRPr sz="2800" baseline="0">
                <a:solidFill>
                  <a:schemeClr val="tx2">
                    <a:lumMod val="50000"/>
                  </a:schemeClr>
                </a:solidFill>
              </a:defRPr>
            </a:lvl1pPr>
            <a:lvl2pPr marL="742950" indent="-285750">
              <a:buSzPct val="80000"/>
              <a:buFontTx/>
              <a:buBlip>
                <a:blip r:embed="rId2"/>
              </a:buBlip>
              <a:defRPr sz="2400">
                <a:solidFill>
                  <a:schemeClr val="tx2">
                    <a:lumMod val="50000"/>
                  </a:schemeClr>
                </a:solidFill>
              </a:defRPr>
            </a:lvl2pPr>
            <a:lvl3pPr marL="1143000" indent="-228600">
              <a:buSzPct val="85000"/>
              <a:buFontTx/>
              <a:buBlip>
                <a:blip r:embed="rId2"/>
              </a:buBlip>
              <a:defRPr sz="2000">
                <a:solidFill>
                  <a:schemeClr val="tx2">
                    <a:lumMod val="50000"/>
                  </a:schemeClr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sz="18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 sz="18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362200" y="304800"/>
            <a:ext cx="6553200" cy="533400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3392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62200" y="304800"/>
            <a:ext cx="6553200" cy="533400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2556000"/>
            <a:ext cx="8229600" cy="1828800"/>
          </a:xfrm>
          <a:prstGeom prst="rect">
            <a:avLst/>
          </a:prstGeom>
        </p:spPr>
        <p:txBody>
          <a:bodyPr/>
          <a:lstStyle>
            <a:lvl1pPr marL="20638" indent="0" algn="ctr">
              <a:buSzPct val="90000"/>
              <a:buFont typeface="Arial" pitchFamily="34" charset="0"/>
              <a:buNone/>
              <a:defRPr sz="2800">
                <a:solidFill>
                  <a:schemeClr val="tx2">
                    <a:lumMod val="50000"/>
                  </a:schemeClr>
                </a:solidFill>
              </a:defRPr>
            </a:lvl1pPr>
            <a:lvl2pPr marL="893763" indent="-436563">
              <a:buSzPct val="80000"/>
              <a:buFontTx/>
              <a:buBlip>
                <a:blip r:embed="rId2"/>
              </a:buBlip>
              <a:defRPr sz="2400">
                <a:solidFill>
                  <a:schemeClr val="tx2">
                    <a:lumMod val="50000"/>
                  </a:schemeClr>
                </a:solidFill>
              </a:defRPr>
            </a:lvl2pPr>
            <a:lvl3pPr marL="1255713" indent="-341313">
              <a:buSzPct val="85000"/>
              <a:buFontTx/>
              <a:buBlip>
                <a:blip r:embed="rId2"/>
              </a:buBlip>
              <a:defRPr sz="2000">
                <a:solidFill>
                  <a:schemeClr val="tx2">
                    <a:lumMod val="50000"/>
                  </a:schemeClr>
                </a:solidFill>
              </a:defRPr>
            </a:lvl3pPr>
            <a:lvl4pPr marL="1708150" indent="-336550">
              <a:buFontTx/>
              <a:buBlip>
                <a:blip r:embed="rId2"/>
              </a:buBlip>
              <a:defRPr sz="1800">
                <a:solidFill>
                  <a:schemeClr val="tx2">
                    <a:lumMod val="50000"/>
                  </a:schemeClr>
                </a:solidFill>
              </a:defRPr>
            </a:lvl4pPr>
            <a:lvl5pPr marL="2151063" indent="-322263">
              <a:buFontTx/>
              <a:buBlip>
                <a:blip r:embed="rId2"/>
              </a:buBlip>
              <a:defRPr sz="18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4039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274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450" y="-17463"/>
            <a:ext cx="7777163" cy="1143001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E358A-B6BC-4FF6-825F-8451B2D6DDEB}" type="datetimeFigureOut">
              <a:rPr lang="fr-FR"/>
              <a:pPr>
                <a:defRPr/>
              </a:pPr>
              <a:t>05/11/2013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E7E32D4-6664-4776-B662-75BF76B7D7B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919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4DADFB2-2C86-4873-8B6A-38E3C49BE5FF}" type="datetimeFigureOut">
              <a:rPr lang="fr-FR"/>
              <a:pPr>
                <a:defRPr/>
              </a:pPr>
              <a:t>05/11/2013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D7EC75-E37F-408A-91C4-7AEF0C0484C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emf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gif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4.jpeg"/><Relationship Id="rId18" Type="http://schemas.openxmlformats.org/officeDocument/2006/relationships/image" Target="../media/image9.gif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7.jpeg"/><Relationship Id="rId20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6.jpeg"/><Relationship Id="rId10" Type="http://schemas.openxmlformats.org/officeDocument/2006/relationships/image" Target="../media/image1.jpeg"/><Relationship Id="rId19" Type="http://schemas.openxmlformats.org/officeDocument/2006/relationships/image" Target="../media/image19.pn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Relationship Id="rId14" Type="http://schemas.openxmlformats.org/officeDocument/2006/relationships/image" Target="../media/image15.jpe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3505200" y="1295400"/>
            <a:ext cx="3861740" cy="3828905"/>
            <a:chOff x="3431712" y="1371600"/>
            <a:chExt cx="3861740" cy="3828905"/>
          </a:xfrm>
        </p:grpSpPr>
        <p:sp>
          <p:nvSpPr>
            <p:cNvPr id="37" name="Oval 36"/>
            <p:cNvSpPr/>
            <p:nvPr userDrawn="1"/>
          </p:nvSpPr>
          <p:spPr>
            <a:xfrm rot="19173240">
              <a:off x="3431712" y="1619105"/>
              <a:ext cx="3657600" cy="3581400"/>
            </a:xfrm>
            <a:prstGeom prst="ellipse">
              <a:avLst/>
            </a:prstGeom>
            <a:solidFill>
              <a:srgbClr val="F7AC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/>
            <p:cNvSpPr/>
            <p:nvPr userDrawn="1"/>
          </p:nvSpPr>
          <p:spPr>
            <a:xfrm rot="19173240">
              <a:off x="3940652" y="1371600"/>
              <a:ext cx="3352800" cy="32829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 userDrawn="1"/>
          </p:nvSpPr>
          <p:spPr>
            <a:xfrm rot="19173240">
              <a:off x="4240993" y="1665685"/>
              <a:ext cx="2752117" cy="2694781"/>
            </a:xfrm>
            <a:prstGeom prst="ellipse">
              <a:avLst/>
            </a:prstGeom>
            <a:solidFill>
              <a:srgbClr val="ABC3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Oval 15"/>
          <p:cNvSpPr/>
          <p:nvPr userDrawn="1"/>
        </p:nvSpPr>
        <p:spPr>
          <a:xfrm rot="8556243">
            <a:off x="424403" y="2749558"/>
            <a:ext cx="3657600" cy="3581400"/>
          </a:xfrm>
          <a:prstGeom prst="ellipse">
            <a:avLst/>
          </a:prstGeom>
          <a:solidFill>
            <a:srgbClr val="A8E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 userDrawn="1"/>
        </p:nvSpPr>
        <p:spPr>
          <a:xfrm rot="19173240">
            <a:off x="3505200" y="1542905"/>
            <a:ext cx="3657600" cy="3581400"/>
          </a:xfrm>
          <a:prstGeom prst="ellipse">
            <a:avLst/>
          </a:prstGeom>
          <a:solidFill>
            <a:srgbClr val="F9B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 userDrawn="1"/>
        </p:nvSpPr>
        <p:spPr>
          <a:xfrm rot="19173240">
            <a:off x="4014140" y="1295400"/>
            <a:ext cx="3352800" cy="32829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 userDrawn="1"/>
        </p:nvSpPr>
        <p:spPr>
          <a:xfrm rot="19173240">
            <a:off x="4348741" y="1623030"/>
            <a:ext cx="2683600" cy="2627694"/>
          </a:xfrm>
          <a:prstGeom prst="ellipse">
            <a:avLst/>
          </a:prstGeom>
          <a:solidFill>
            <a:srgbClr val="ABC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 userDrawn="1"/>
        </p:nvSpPr>
        <p:spPr>
          <a:xfrm rot="8556243">
            <a:off x="153040" y="3222727"/>
            <a:ext cx="3352800" cy="32829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 userDrawn="1"/>
        </p:nvSpPr>
        <p:spPr>
          <a:xfrm rot="8556243">
            <a:off x="453382" y="3516812"/>
            <a:ext cx="2752117" cy="2694781"/>
          </a:xfrm>
          <a:prstGeom prst="ellipse">
            <a:avLst/>
          </a:prstGeom>
          <a:solidFill>
            <a:srgbClr val="FFC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 userDrawn="1"/>
        </p:nvSpPr>
        <p:spPr>
          <a:xfrm rot="8556243">
            <a:off x="423763" y="2749558"/>
            <a:ext cx="3657600" cy="3581400"/>
          </a:xfrm>
          <a:prstGeom prst="ellipse">
            <a:avLst/>
          </a:prstGeom>
          <a:solidFill>
            <a:srgbClr val="803D06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 userDrawn="1"/>
        </p:nvSpPr>
        <p:spPr>
          <a:xfrm rot="8556243">
            <a:off x="152400" y="3222727"/>
            <a:ext cx="3352800" cy="32829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/>
          <p:cNvSpPr/>
          <p:nvPr userDrawn="1"/>
        </p:nvSpPr>
        <p:spPr>
          <a:xfrm rot="8556243">
            <a:off x="502861" y="3551375"/>
            <a:ext cx="2682000" cy="2628000"/>
          </a:xfrm>
          <a:prstGeom prst="ellipse">
            <a:avLst/>
          </a:prstGeom>
          <a:solidFill>
            <a:srgbClr val="F9B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4038600" y="478792"/>
            <a:ext cx="5105400" cy="1045207"/>
            <a:chOff x="1981201" y="152400"/>
            <a:chExt cx="7162800" cy="914400"/>
          </a:xfrm>
        </p:grpSpPr>
        <p:sp>
          <p:nvSpPr>
            <p:cNvPr id="7" name="Rectangle 6"/>
            <p:cNvSpPr/>
            <p:nvPr userDrawn="1"/>
          </p:nvSpPr>
          <p:spPr>
            <a:xfrm>
              <a:off x="2093756" y="254000"/>
              <a:ext cx="7050245" cy="7112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1981201" y="152400"/>
              <a:ext cx="229898" cy="914400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1181100" y="2740594"/>
            <a:ext cx="6781800" cy="1526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Global Monitoring for Environment and Security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9"/>
          <a:stretch/>
        </p:blipFill>
        <p:spPr>
          <a:xfrm>
            <a:off x="0" y="0"/>
            <a:ext cx="4138245" cy="1633214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3936998" y="4432827"/>
            <a:ext cx="5166667" cy="2098957"/>
            <a:chOff x="3936998" y="4432827"/>
            <a:chExt cx="5166667" cy="2098957"/>
          </a:xfrm>
        </p:grpSpPr>
        <p:pic>
          <p:nvPicPr>
            <p:cNvPr id="26" name="Picture 20" descr="http://www.isprambiente.gov.it/img/imgHeaderLeft.jp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31185" y="6042322"/>
              <a:ext cx="639349" cy="456678"/>
            </a:xfrm>
            <a:prstGeom prst="rect">
              <a:avLst/>
            </a:prstGeom>
            <a:noFill/>
          </p:spPr>
        </p:pic>
        <p:pic>
          <p:nvPicPr>
            <p:cNvPr id="27" name="Picture 6" descr="http://www-lsceorchidee.cea.fr/LOGOS/FMILogo.png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69742" y="6045552"/>
              <a:ext cx="448655" cy="448655"/>
            </a:xfrm>
            <a:prstGeom prst="rect">
              <a:avLst/>
            </a:prstGeom>
            <a:noFill/>
          </p:spPr>
        </p:pic>
        <p:pic>
          <p:nvPicPr>
            <p:cNvPr id="28" name="Picture 27" descr="Logo_GAF.jpg"/>
            <p:cNvPicPr>
              <a:picLocks noChangeAspect="1"/>
            </p:cNvPicPr>
            <p:nvPr userDrawn="1"/>
          </p:nvPicPr>
          <p:blipFill>
            <a:blip r:embed="rId6" cstate="print"/>
            <a:stretch>
              <a:fillRect/>
            </a:stretch>
          </p:blipFill>
          <p:spPr>
            <a:xfrm>
              <a:off x="4876800" y="5472717"/>
              <a:ext cx="888050" cy="26866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6844" y="6007975"/>
              <a:ext cx="414565" cy="523809"/>
            </a:xfrm>
            <a:prstGeom prst="rect">
              <a:avLst/>
            </a:prstGeom>
          </p:spPr>
        </p:pic>
        <p:pic>
          <p:nvPicPr>
            <p:cNvPr id="30" name="Picture 29" descr="http://www.telespazio.it/img/eGEOS180.jpg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36998" y="5194304"/>
              <a:ext cx="825496" cy="825496"/>
            </a:xfrm>
            <a:prstGeom prst="rect">
              <a:avLst/>
            </a:prstGeom>
            <a:noFill/>
          </p:spPr>
        </p:pic>
        <p:pic>
          <p:nvPicPr>
            <p:cNvPr id="31" name="Picture 22" descr="http://www.protezionecivilearchiabruzzo.org/web/stemma-protezione-civile.jpg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186852" y="6020580"/>
              <a:ext cx="491246" cy="500161"/>
            </a:xfrm>
            <a:prstGeom prst="rect">
              <a:avLst/>
            </a:prstGeom>
            <a:noFill/>
          </p:spPr>
        </p:pic>
        <p:pic>
          <p:nvPicPr>
            <p:cNvPr id="32" name="Picture 2" descr="C:\Users\ANorthrop\Desktop\Telespazio_Vega.JPG"/>
            <p:cNvPicPr>
              <a:picLocks noChangeAspect="1" noChangeArrowheads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7325" y="5285940"/>
              <a:ext cx="1916340" cy="657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TPZ_logo_800px.gif"/>
            <p:cNvPicPr>
              <a:picLocks noChangeAspect="1"/>
            </p:cNvPicPr>
            <p:nvPr userDrawn="1"/>
          </p:nvPicPr>
          <p:blipFill>
            <a:blip r:embed="rId11" cstate="print"/>
            <a:stretch>
              <a:fillRect/>
            </a:stretch>
          </p:blipFill>
          <p:spPr>
            <a:xfrm>
              <a:off x="5889782" y="5334000"/>
              <a:ext cx="1303254" cy="41867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6072" y="4432827"/>
              <a:ext cx="1404812" cy="103989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/>
            <p:cNvPicPr/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6329" y="6019800"/>
              <a:ext cx="1001868" cy="50673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800" b="1" kern="1200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093756" y="254000"/>
            <a:ext cx="7050245" cy="711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 userDrawn="1"/>
        </p:nvSpPr>
        <p:spPr>
          <a:xfrm>
            <a:off x="1981201" y="152400"/>
            <a:ext cx="229898" cy="914400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9"/>
          <a:stretch/>
        </p:blipFill>
        <p:spPr>
          <a:xfrm>
            <a:off x="0" y="119386"/>
            <a:ext cx="2143125" cy="845813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 userDrawn="1"/>
        </p:nvSpPr>
        <p:spPr>
          <a:xfrm>
            <a:off x="2362200" y="342900"/>
            <a:ext cx="6705600" cy="533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1" name="Title Placeholder 1"/>
          <p:cNvSpPr txBox="1">
            <a:spLocks/>
          </p:cNvSpPr>
          <p:nvPr userDrawn="1"/>
        </p:nvSpPr>
        <p:spPr>
          <a:xfrm>
            <a:off x="2492852" y="327251"/>
            <a:ext cx="6705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152400" y="1295400"/>
            <a:ext cx="7214540" cy="5210277"/>
            <a:chOff x="152400" y="1295400"/>
            <a:chExt cx="7214540" cy="5210277"/>
          </a:xfrm>
        </p:grpSpPr>
        <p:sp>
          <p:nvSpPr>
            <p:cNvPr id="36" name="Oval 35"/>
            <p:cNvSpPr/>
            <p:nvPr userDrawn="1"/>
          </p:nvSpPr>
          <p:spPr>
            <a:xfrm rot="8556243">
              <a:off x="424403" y="2749558"/>
              <a:ext cx="3657600" cy="3581400"/>
            </a:xfrm>
            <a:prstGeom prst="ellipse">
              <a:avLst/>
            </a:prstGeom>
            <a:solidFill>
              <a:srgbClr val="84B238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/>
            <p:cNvSpPr/>
            <p:nvPr userDrawn="1"/>
          </p:nvSpPr>
          <p:spPr>
            <a:xfrm rot="19173240">
              <a:off x="3505200" y="1542905"/>
              <a:ext cx="3657600" cy="3581400"/>
            </a:xfrm>
            <a:prstGeom prst="ellipse">
              <a:avLst/>
            </a:prstGeom>
            <a:solidFill>
              <a:srgbClr val="F9B945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5" name="Group 34"/>
            <p:cNvGrpSpPr/>
            <p:nvPr userDrawn="1"/>
          </p:nvGrpSpPr>
          <p:grpSpPr>
            <a:xfrm>
              <a:off x="4014140" y="1295400"/>
              <a:ext cx="3352800" cy="3282950"/>
              <a:chOff x="3940652" y="1371600"/>
              <a:chExt cx="3352800" cy="3282950"/>
            </a:xfrm>
          </p:grpSpPr>
          <p:sp>
            <p:nvSpPr>
              <p:cNvPr id="46" name="Oval 45"/>
              <p:cNvSpPr/>
              <p:nvPr userDrawn="1"/>
            </p:nvSpPr>
            <p:spPr>
              <a:xfrm rot="19173240">
                <a:off x="3940652" y="1371600"/>
                <a:ext cx="3352800" cy="32829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/>
              <p:cNvSpPr/>
              <p:nvPr userDrawn="1"/>
            </p:nvSpPr>
            <p:spPr>
              <a:xfrm rot="19173240">
                <a:off x="4240993" y="1665685"/>
                <a:ext cx="2752117" cy="2694781"/>
              </a:xfrm>
              <a:prstGeom prst="ellipse">
                <a:avLst/>
              </a:prstGeom>
              <a:solidFill>
                <a:srgbClr val="ABC3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8" name="Oval 37"/>
            <p:cNvSpPr/>
            <p:nvPr userDrawn="1"/>
          </p:nvSpPr>
          <p:spPr>
            <a:xfrm rot="19173240">
              <a:off x="4014140" y="1295400"/>
              <a:ext cx="3352800" cy="32829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 userDrawn="1"/>
          </p:nvSpPr>
          <p:spPr>
            <a:xfrm rot="19173240">
              <a:off x="4348741" y="1623030"/>
              <a:ext cx="2683600" cy="2627694"/>
            </a:xfrm>
            <a:prstGeom prst="ellipse">
              <a:avLst/>
            </a:prstGeom>
            <a:solidFill>
              <a:srgbClr val="ABC3D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/>
            <p:cNvSpPr/>
            <p:nvPr userDrawn="1"/>
          </p:nvSpPr>
          <p:spPr>
            <a:xfrm rot="8556243">
              <a:off x="153040" y="3222727"/>
              <a:ext cx="3352800" cy="32829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/>
            <p:cNvSpPr/>
            <p:nvPr userDrawn="1"/>
          </p:nvSpPr>
          <p:spPr>
            <a:xfrm rot="8556243">
              <a:off x="453382" y="3516812"/>
              <a:ext cx="2752117" cy="2694781"/>
            </a:xfrm>
            <a:prstGeom prst="ellipse">
              <a:avLst/>
            </a:prstGeom>
            <a:solidFill>
              <a:srgbClr val="FFCB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/>
            <p:cNvSpPr/>
            <p:nvPr userDrawn="1"/>
          </p:nvSpPr>
          <p:spPr>
            <a:xfrm rot="8556243">
              <a:off x="152400" y="3222727"/>
              <a:ext cx="3352800" cy="32829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/>
            <p:cNvSpPr/>
            <p:nvPr userDrawn="1"/>
          </p:nvSpPr>
          <p:spPr>
            <a:xfrm rot="8556243">
              <a:off x="502861" y="3551375"/>
              <a:ext cx="2682000" cy="2628000"/>
            </a:xfrm>
            <a:prstGeom prst="ellipse">
              <a:avLst/>
            </a:prstGeom>
            <a:solidFill>
              <a:srgbClr val="F9B945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" name="Group 29"/>
          <p:cNvGrpSpPr/>
          <p:nvPr userDrawn="1"/>
        </p:nvGrpSpPr>
        <p:grpSpPr>
          <a:xfrm>
            <a:off x="35496" y="6235054"/>
            <a:ext cx="6573869" cy="577959"/>
            <a:chOff x="2253203" y="6235054"/>
            <a:chExt cx="6573869" cy="577959"/>
          </a:xfrm>
        </p:grpSpPr>
        <p:pic>
          <p:nvPicPr>
            <p:cNvPr id="31" name="Picture 20" descr="http://www.isprambiente.gov.it/img/imgHeaderLeft.jpg"/>
            <p:cNvPicPr>
              <a:picLocks noChangeAspect="1" noChangeArrowheads="1"/>
            </p:cNvPicPr>
            <p:nvPr userDrawn="1"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471729" y="6457140"/>
              <a:ext cx="355343" cy="253816"/>
            </a:xfrm>
            <a:prstGeom prst="rect">
              <a:avLst/>
            </a:prstGeom>
            <a:noFill/>
          </p:spPr>
        </p:pic>
        <p:pic>
          <p:nvPicPr>
            <p:cNvPr id="32" name="Picture 6" descr="http://www-lsceorchidee.cea.fr/LOGOS/FMILogo.png"/>
            <p:cNvPicPr>
              <a:picLocks noChangeAspect="1" noChangeArrowheads="1"/>
            </p:cNvPicPr>
            <p:nvPr userDrawn="1"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937370" y="6458935"/>
              <a:ext cx="249357" cy="249357"/>
            </a:xfrm>
            <a:prstGeom prst="rect">
              <a:avLst/>
            </a:prstGeom>
            <a:noFill/>
          </p:spPr>
        </p:pic>
        <p:pic>
          <p:nvPicPr>
            <p:cNvPr id="33" name="Picture 32" descr="Logo_GAF.jpg"/>
            <p:cNvPicPr>
              <a:picLocks noChangeAspect="1"/>
            </p:cNvPicPr>
            <p:nvPr userDrawn="1"/>
          </p:nvPicPr>
          <p:blipFill>
            <a:blip r:embed="rId13" cstate="print"/>
            <a:stretch>
              <a:fillRect/>
            </a:stretch>
          </p:blipFill>
          <p:spPr>
            <a:xfrm>
              <a:off x="5661236" y="6510777"/>
              <a:ext cx="493568" cy="149323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3318" y="6438050"/>
              <a:ext cx="230410" cy="291127"/>
            </a:xfrm>
            <a:prstGeom prst="rect">
              <a:avLst/>
            </a:prstGeom>
          </p:spPr>
        </p:pic>
        <p:pic>
          <p:nvPicPr>
            <p:cNvPr id="45" name="Picture 44" descr="http://www.telespazio.it/img/eGEOS180.jpg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273439" y="6354212"/>
              <a:ext cx="458801" cy="458801"/>
            </a:xfrm>
            <a:prstGeom prst="rect">
              <a:avLst/>
            </a:prstGeom>
            <a:noFill/>
          </p:spPr>
        </p:pic>
        <p:pic>
          <p:nvPicPr>
            <p:cNvPr id="57" name="Picture 22" descr="http://www.protezionecivilearchiabruzzo.org/web/stemma-protezione-civile.jpg"/>
            <p:cNvPicPr>
              <a:picLocks noChangeAspect="1" noChangeArrowheads="1"/>
            </p:cNvPicPr>
            <p:nvPr userDrawn="1"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890881" y="6445056"/>
              <a:ext cx="273029" cy="277984"/>
            </a:xfrm>
            <a:prstGeom prst="rect">
              <a:avLst/>
            </a:prstGeom>
            <a:noFill/>
          </p:spPr>
        </p:pic>
        <p:pic>
          <p:nvPicPr>
            <p:cNvPr id="58" name="Picture 2" descr="C:\Users\ANorthrop\Desktop\Telespazio_Vega.JPG"/>
            <p:cNvPicPr>
              <a:picLocks noChangeAspect="1" noChangeArrowheads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6397081"/>
              <a:ext cx="1065080" cy="365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58" descr="TPZ_logo_800px.gif"/>
            <p:cNvPicPr>
              <a:picLocks noChangeAspect="1"/>
            </p:cNvPicPr>
            <p:nvPr userDrawn="1"/>
          </p:nvPicPr>
          <p:blipFill>
            <a:blip r:embed="rId18" cstate="print"/>
            <a:stretch>
              <a:fillRect/>
            </a:stretch>
          </p:blipFill>
          <p:spPr>
            <a:xfrm>
              <a:off x="4793635" y="6438050"/>
              <a:ext cx="724334" cy="232692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 userDrawn="1"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3203" y="6235054"/>
              <a:ext cx="780778" cy="57795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/>
            <p:cNvPicPr/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6457140"/>
              <a:ext cx="556827" cy="28163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2487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3" r:id="rId3"/>
    <p:sldLayoutId id="2147483676" r:id="rId4"/>
    <p:sldLayoutId id="2147483677" r:id="rId5"/>
    <p:sldLayoutId id="2147483678" r:id="rId6"/>
    <p:sldLayoutId id="2147483687" r:id="rId7"/>
    <p:sldLayoutId id="2147483688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13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gif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3.mersea.eu.org/" TargetMode="External"/><Relationship Id="rId7" Type="http://schemas.openxmlformats.org/officeDocument/2006/relationships/hyperlink" Target="http://www.myocean.eu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olarview.org/" TargetMode="External"/><Relationship Id="rId5" Type="http://schemas.openxmlformats.org/officeDocument/2006/relationships/hyperlink" Target="http://www.marcoast.eu/" TargetMode="External"/><Relationship Id="rId4" Type="http://schemas.openxmlformats.org/officeDocument/2006/relationships/hyperlink" Target="http://www.boss4gmes.e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diagramQuickStyle" Target="../diagrams/quickStyle1.xml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12" Type="http://schemas.openxmlformats.org/officeDocument/2006/relationships/diagramLayout" Target="../diagrams/layou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diagramData" Target="../diagrams/data1.xml"/><Relationship Id="rId5" Type="http://schemas.openxmlformats.org/officeDocument/2006/relationships/image" Target="../media/image37.jpeg"/><Relationship Id="rId15" Type="http://schemas.microsoft.com/office/2007/relationships/diagramDrawing" Target="../diagrams/drawing1.xml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diagramColors" Target="../diagrams/colors1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9" Type="http://schemas.openxmlformats.org/officeDocument/2006/relationships/image" Target="../media/image79.png"/><Relationship Id="rId21" Type="http://schemas.openxmlformats.org/officeDocument/2006/relationships/image" Target="../media/image61.png"/><Relationship Id="rId34" Type="http://schemas.openxmlformats.org/officeDocument/2006/relationships/image" Target="../media/image74.png"/><Relationship Id="rId42" Type="http://schemas.openxmlformats.org/officeDocument/2006/relationships/image" Target="../media/image82.png"/><Relationship Id="rId47" Type="http://schemas.openxmlformats.org/officeDocument/2006/relationships/image" Target="../media/image87.png"/><Relationship Id="rId50" Type="http://schemas.openxmlformats.org/officeDocument/2006/relationships/image" Target="../media/image90.png"/><Relationship Id="rId55" Type="http://schemas.openxmlformats.org/officeDocument/2006/relationships/image" Target="../media/image95.png"/><Relationship Id="rId63" Type="http://schemas.openxmlformats.org/officeDocument/2006/relationships/image" Target="../media/image103.png"/><Relationship Id="rId68" Type="http://schemas.openxmlformats.org/officeDocument/2006/relationships/image" Target="../media/image108.jpeg"/><Relationship Id="rId7" Type="http://schemas.openxmlformats.org/officeDocument/2006/relationships/image" Target="../media/image47.png"/><Relationship Id="rId71" Type="http://schemas.openxmlformats.org/officeDocument/2006/relationships/image" Target="../media/image111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6.png"/><Relationship Id="rId29" Type="http://schemas.openxmlformats.org/officeDocument/2006/relationships/image" Target="../media/image69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32" Type="http://schemas.openxmlformats.org/officeDocument/2006/relationships/image" Target="../media/image72.png"/><Relationship Id="rId37" Type="http://schemas.openxmlformats.org/officeDocument/2006/relationships/image" Target="../media/image77.png"/><Relationship Id="rId40" Type="http://schemas.openxmlformats.org/officeDocument/2006/relationships/image" Target="../media/image80.png"/><Relationship Id="rId45" Type="http://schemas.openxmlformats.org/officeDocument/2006/relationships/image" Target="../media/image85.png"/><Relationship Id="rId53" Type="http://schemas.openxmlformats.org/officeDocument/2006/relationships/image" Target="../media/image93.png"/><Relationship Id="rId58" Type="http://schemas.openxmlformats.org/officeDocument/2006/relationships/image" Target="../media/image98.png"/><Relationship Id="rId66" Type="http://schemas.openxmlformats.org/officeDocument/2006/relationships/image" Target="../media/image106.png"/><Relationship Id="rId74" Type="http://schemas.openxmlformats.org/officeDocument/2006/relationships/image" Target="../media/image114.jpe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36" Type="http://schemas.openxmlformats.org/officeDocument/2006/relationships/image" Target="../media/image76.png"/><Relationship Id="rId49" Type="http://schemas.openxmlformats.org/officeDocument/2006/relationships/image" Target="../media/image89.png"/><Relationship Id="rId57" Type="http://schemas.openxmlformats.org/officeDocument/2006/relationships/image" Target="../media/image97.png"/><Relationship Id="rId61" Type="http://schemas.openxmlformats.org/officeDocument/2006/relationships/image" Target="../media/image101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31" Type="http://schemas.openxmlformats.org/officeDocument/2006/relationships/image" Target="../media/image71.png"/><Relationship Id="rId44" Type="http://schemas.openxmlformats.org/officeDocument/2006/relationships/image" Target="../media/image84.png"/><Relationship Id="rId52" Type="http://schemas.openxmlformats.org/officeDocument/2006/relationships/image" Target="../media/image92.png"/><Relationship Id="rId60" Type="http://schemas.openxmlformats.org/officeDocument/2006/relationships/image" Target="../media/image100.png"/><Relationship Id="rId65" Type="http://schemas.openxmlformats.org/officeDocument/2006/relationships/image" Target="../media/image105.gif"/><Relationship Id="rId73" Type="http://schemas.openxmlformats.org/officeDocument/2006/relationships/image" Target="../media/image113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7.png"/><Relationship Id="rId30" Type="http://schemas.openxmlformats.org/officeDocument/2006/relationships/image" Target="../media/image70.png"/><Relationship Id="rId35" Type="http://schemas.openxmlformats.org/officeDocument/2006/relationships/image" Target="../media/image75.png"/><Relationship Id="rId43" Type="http://schemas.openxmlformats.org/officeDocument/2006/relationships/image" Target="../media/image83.png"/><Relationship Id="rId48" Type="http://schemas.openxmlformats.org/officeDocument/2006/relationships/image" Target="../media/image88.png"/><Relationship Id="rId56" Type="http://schemas.openxmlformats.org/officeDocument/2006/relationships/image" Target="../media/image96.png"/><Relationship Id="rId64" Type="http://schemas.openxmlformats.org/officeDocument/2006/relationships/image" Target="../media/image104.jpeg"/><Relationship Id="rId69" Type="http://schemas.openxmlformats.org/officeDocument/2006/relationships/image" Target="../media/image109.jpeg"/><Relationship Id="rId8" Type="http://schemas.openxmlformats.org/officeDocument/2006/relationships/image" Target="../media/image48.png"/><Relationship Id="rId51" Type="http://schemas.openxmlformats.org/officeDocument/2006/relationships/image" Target="../media/image91.png"/><Relationship Id="rId72" Type="http://schemas.openxmlformats.org/officeDocument/2006/relationships/image" Target="../media/image112.png"/><Relationship Id="rId3" Type="http://schemas.openxmlformats.org/officeDocument/2006/relationships/image" Target="../media/image43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33" Type="http://schemas.openxmlformats.org/officeDocument/2006/relationships/image" Target="../media/image73.png"/><Relationship Id="rId38" Type="http://schemas.openxmlformats.org/officeDocument/2006/relationships/image" Target="../media/image78.png"/><Relationship Id="rId46" Type="http://schemas.openxmlformats.org/officeDocument/2006/relationships/image" Target="../media/image86.png"/><Relationship Id="rId59" Type="http://schemas.openxmlformats.org/officeDocument/2006/relationships/image" Target="../media/image99.png"/><Relationship Id="rId67" Type="http://schemas.openxmlformats.org/officeDocument/2006/relationships/image" Target="../media/image107.png"/><Relationship Id="rId20" Type="http://schemas.openxmlformats.org/officeDocument/2006/relationships/image" Target="../media/image60.png"/><Relationship Id="rId41" Type="http://schemas.openxmlformats.org/officeDocument/2006/relationships/image" Target="../media/image81.png"/><Relationship Id="rId54" Type="http://schemas.openxmlformats.org/officeDocument/2006/relationships/image" Target="../media/image94.png"/><Relationship Id="rId62" Type="http://schemas.openxmlformats.org/officeDocument/2006/relationships/image" Target="../media/image102.png"/><Relationship Id="rId70" Type="http://schemas.openxmlformats.org/officeDocument/2006/relationships/image" Target="../media/image11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685800" y="2152471"/>
            <a:ext cx="7772400" cy="1470025"/>
          </a:xfrm>
        </p:spPr>
        <p:txBody>
          <a:bodyPr/>
          <a:lstStyle/>
          <a:p>
            <a:r>
              <a:rPr lang="it-IT" dirty="0" smtClean="0"/>
              <a:t>Marine </a:t>
            </a:r>
            <a:r>
              <a:rPr lang="it-IT" dirty="0" err="1" smtClean="0"/>
              <a:t>Core</a:t>
            </a:r>
            <a:r>
              <a:rPr lang="it-IT" dirty="0" smtClean="0"/>
              <a:t> Service </a:t>
            </a:r>
            <a:r>
              <a:rPr lang="it-IT" dirty="0" err="1" smtClean="0"/>
              <a:t>Overview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914400" y="3295471"/>
            <a:ext cx="7315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Antonio Guarnieri </a:t>
            </a:r>
            <a:r>
              <a:rPr lang="it-IT" sz="2000" dirty="0" smtClean="0"/>
              <a:t>(Istituto Nazionale di Geofisica e Vulcanologia, </a:t>
            </a:r>
            <a:r>
              <a:rPr lang="it-IT" sz="2000" dirty="0" err="1" smtClean="0"/>
              <a:t>It</a:t>
            </a:r>
            <a:r>
              <a:rPr lang="it-IT" sz="2000" dirty="0" smtClean="0"/>
              <a:t>)</a:t>
            </a:r>
          </a:p>
          <a:p>
            <a:pPr algn="ctr"/>
            <a:r>
              <a:rPr lang="it-IT" b="1" dirty="0" smtClean="0"/>
              <a:t>Glenn </a:t>
            </a:r>
            <a:r>
              <a:rPr lang="it-IT" b="1" dirty="0" err="1" smtClean="0"/>
              <a:t>Nolan</a:t>
            </a:r>
            <a:r>
              <a:rPr lang="it-IT" b="1" dirty="0" smtClean="0"/>
              <a:t> </a:t>
            </a:r>
            <a:r>
              <a:rPr lang="it-IT" dirty="0" smtClean="0"/>
              <a:t>(Marine </a:t>
            </a:r>
            <a:r>
              <a:rPr lang="it-IT" dirty="0" err="1" smtClean="0"/>
              <a:t>Institute</a:t>
            </a:r>
            <a:r>
              <a:rPr lang="it-IT" dirty="0" smtClean="0"/>
              <a:t>, </a:t>
            </a:r>
            <a:r>
              <a:rPr lang="it-IT" dirty="0" err="1" smtClean="0"/>
              <a:t>Ir</a:t>
            </a:r>
            <a:r>
              <a:rPr lang="it-IT" dirty="0" smtClean="0"/>
              <a:t>)</a:t>
            </a:r>
          </a:p>
          <a:p>
            <a:pPr algn="ctr"/>
            <a:r>
              <a:rPr lang="it-IT" b="1" dirty="0" smtClean="0"/>
              <a:t>Pierre </a:t>
            </a:r>
            <a:r>
              <a:rPr lang="it-IT" b="1" dirty="0" err="1" smtClean="0"/>
              <a:t>Bahurel</a:t>
            </a:r>
            <a:r>
              <a:rPr lang="it-IT" b="1" dirty="0" smtClean="0"/>
              <a:t> </a:t>
            </a:r>
            <a:r>
              <a:rPr lang="it-IT" dirty="0" smtClean="0"/>
              <a:t>(</a:t>
            </a:r>
            <a:r>
              <a:rPr lang="it-IT" dirty="0" err="1" smtClean="0"/>
              <a:t>Mercator</a:t>
            </a:r>
            <a:r>
              <a:rPr lang="it-IT" dirty="0" smtClean="0"/>
              <a:t> </a:t>
            </a:r>
            <a:r>
              <a:rPr lang="it-IT" dirty="0" err="1" smtClean="0"/>
              <a:t>Ocean</a:t>
            </a:r>
            <a:r>
              <a:rPr lang="it-IT" dirty="0" smtClean="0"/>
              <a:t>, Fr)</a:t>
            </a:r>
          </a:p>
          <a:p>
            <a:pPr algn="ctr"/>
            <a:r>
              <a:rPr lang="it-IT" b="1" dirty="0" smtClean="0"/>
              <a:t>Nadia </a:t>
            </a:r>
            <a:r>
              <a:rPr lang="it-IT" b="1" dirty="0" err="1" smtClean="0"/>
              <a:t>Pinardi</a:t>
            </a:r>
            <a:r>
              <a:rPr lang="it-IT" b="1" dirty="0" smtClean="0"/>
              <a:t> </a:t>
            </a:r>
            <a:r>
              <a:rPr lang="it-IT" dirty="0" smtClean="0"/>
              <a:t>(Istituto Nazionale di Geofisica e Vulcanologia, </a:t>
            </a:r>
            <a:r>
              <a:rPr lang="it-IT" dirty="0" err="1" smtClean="0"/>
              <a:t>It</a:t>
            </a:r>
            <a:r>
              <a:rPr lang="it-IT" dirty="0" smtClean="0"/>
              <a:t>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0739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e 13"/>
          <p:cNvSpPr/>
          <p:nvPr/>
        </p:nvSpPr>
        <p:spPr>
          <a:xfrm>
            <a:off x="3457073" y="3256548"/>
            <a:ext cx="2490538" cy="2205789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6083967" y="4752474"/>
            <a:ext cx="2955759" cy="16563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200"/>
          </a:p>
        </p:txBody>
      </p:sp>
      <p:sp>
        <p:nvSpPr>
          <p:cNvPr id="11" name="Ovale 10"/>
          <p:cNvSpPr/>
          <p:nvPr/>
        </p:nvSpPr>
        <p:spPr>
          <a:xfrm>
            <a:off x="6019800" y="2466474"/>
            <a:ext cx="3048000" cy="16563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200"/>
          </a:p>
        </p:txBody>
      </p:sp>
      <p:sp>
        <p:nvSpPr>
          <p:cNvPr id="10" name="Ovale 9"/>
          <p:cNvSpPr/>
          <p:nvPr/>
        </p:nvSpPr>
        <p:spPr>
          <a:xfrm>
            <a:off x="20052" y="4724400"/>
            <a:ext cx="3336759" cy="16563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200"/>
          </a:p>
        </p:txBody>
      </p:sp>
      <p:sp>
        <p:nvSpPr>
          <p:cNvPr id="4" name="CasellaDiTesto 3"/>
          <p:cNvSpPr txBox="1"/>
          <p:nvPr/>
        </p:nvSpPr>
        <p:spPr>
          <a:xfrm>
            <a:off x="1066800" y="1066800"/>
            <a:ext cx="716280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it-IT" sz="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it-IT" sz="3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Information on the  service </a:t>
            </a:r>
            <a:r>
              <a:rPr lang="it-IT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</a:t>
            </a:r>
            <a:r>
              <a:rPr lang="it-IT" sz="3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it-IT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available</a:t>
            </a:r>
            <a:r>
              <a:rPr lang="it-IT" sz="3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it-IT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many</a:t>
            </a:r>
            <a:r>
              <a:rPr lang="it-IT" sz="3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it-IT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different</a:t>
            </a:r>
            <a:r>
              <a:rPr lang="it-IT" sz="3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it-IT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ways</a:t>
            </a:r>
            <a:endParaRPr lang="it-IT" sz="3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it-IT" sz="500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96069" y="4728411"/>
            <a:ext cx="2811148" cy="1785104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200" dirty="0" err="1" smtClean="0"/>
              <a:t>Specific</a:t>
            </a:r>
            <a:r>
              <a:rPr lang="it-IT" sz="2200" dirty="0" smtClean="0"/>
              <a:t> </a:t>
            </a:r>
            <a:r>
              <a:rPr lang="it-IT" sz="2200" dirty="0" err="1" smtClean="0"/>
              <a:t>documentation</a:t>
            </a:r>
            <a:r>
              <a:rPr lang="it-IT" sz="2200" dirty="0" smtClean="0"/>
              <a:t> </a:t>
            </a:r>
            <a:r>
              <a:rPr lang="it-IT" sz="2200" dirty="0" err="1" smtClean="0"/>
              <a:t>from</a:t>
            </a:r>
            <a:r>
              <a:rPr lang="it-IT" sz="2200" dirty="0" smtClean="0"/>
              <a:t> </a:t>
            </a:r>
            <a:r>
              <a:rPr lang="it-IT" sz="2200" dirty="0" err="1" smtClean="0"/>
              <a:t>scientifical</a:t>
            </a:r>
            <a:r>
              <a:rPr lang="it-IT" sz="2200" dirty="0" smtClean="0"/>
              <a:t>, </a:t>
            </a:r>
            <a:r>
              <a:rPr lang="it-IT" sz="2200" dirty="0" err="1" smtClean="0"/>
              <a:t>technical</a:t>
            </a:r>
            <a:r>
              <a:rPr lang="it-IT" sz="2200" dirty="0" smtClean="0"/>
              <a:t> and </a:t>
            </a:r>
            <a:r>
              <a:rPr lang="it-IT" sz="2200" dirty="0" err="1" smtClean="0"/>
              <a:t>quality</a:t>
            </a:r>
            <a:r>
              <a:rPr lang="it-IT" sz="2200" dirty="0" smtClean="0"/>
              <a:t>  </a:t>
            </a:r>
            <a:r>
              <a:rPr lang="it-IT" sz="2200" dirty="0" err="1" smtClean="0"/>
              <a:t>point</a:t>
            </a:r>
            <a:r>
              <a:rPr lang="it-IT" sz="2200" dirty="0" smtClean="0"/>
              <a:t> </a:t>
            </a:r>
            <a:r>
              <a:rPr lang="it-IT" sz="2200" dirty="0" err="1" smtClean="0"/>
              <a:t>of</a:t>
            </a:r>
            <a:r>
              <a:rPr lang="it-IT" sz="2200" dirty="0" smtClean="0"/>
              <a:t> </a:t>
            </a:r>
            <a:r>
              <a:rPr lang="it-IT" sz="2200" dirty="0" err="1" smtClean="0"/>
              <a:t>view</a:t>
            </a:r>
            <a:endParaRPr lang="it-IT" sz="2200" dirty="0" smtClean="0"/>
          </a:p>
        </p:txBody>
      </p:sp>
      <p:sp>
        <p:nvSpPr>
          <p:cNvPr id="7" name="CasellaDiTesto 6"/>
          <p:cNvSpPr txBox="1"/>
          <p:nvPr/>
        </p:nvSpPr>
        <p:spPr>
          <a:xfrm>
            <a:off x="6454942" y="2603834"/>
            <a:ext cx="2177715" cy="1446550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200" dirty="0" err="1" smtClean="0"/>
              <a:t>Direct</a:t>
            </a:r>
            <a:r>
              <a:rPr lang="it-IT" sz="2200" dirty="0" smtClean="0"/>
              <a:t> </a:t>
            </a:r>
            <a:r>
              <a:rPr lang="it-IT" sz="2200" dirty="0" err="1" smtClean="0"/>
              <a:t>human</a:t>
            </a:r>
            <a:r>
              <a:rPr lang="it-IT" sz="2200" dirty="0" smtClean="0"/>
              <a:t> </a:t>
            </a:r>
            <a:r>
              <a:rPr lang="it-IT" sz="2200" dirty="0" err="1" smtClean="0"/>
              <a:t>assistance</a:t>
            </a:r>
            <a:r>
              <a:rPr lang="it-IT" sz="2200" dirty="0" smtClean="0"/>
              <a:t> </a:t>
            </a:r>
            <a:r>
              <a:rPr lang="it-IT" sz="2200" dirty="0" err="1" smtClean="0"/>
              <a:t>through</a:t>
            </a:r>
            <a:r>
              <a:rPr lang="it-IT" sz="2200" dirty="0" smtClean="0"/>
              <a:t> a service desk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275354" y="5073486"/>
            <a:ext cx="2536890" cy="1107996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200" dirty="0" err="1" smtClean="0"/>
              <a:t>New-generation</a:t>
            </a:r>
            <a:r>
              <a:rPr lang="it-IT" sz="2200" dirty="0" smtClean="0"/>
              <a:t> </a:t>
            </a:r>
            <a:r>
              <a:rPr lang="it-IT" sz="2200" dirty="0" err="1" smtClean="0"/>
              <a:t>like</a:t>
            </a:r>
            <a:r>
              <a:rPr lang="it-IT" sz="2200" dirty="0" smtClean="0"/>
              <a:t> </a:t>
            </a:r>
            <a:r>
              <a:rPr lang="it-IT" sz="2200" dirty="0" err="1" smtClean="0"/>
              <a:t>applications</a:t>
            </a:r>
            <a:r>
              <a:rPr lang="it-IT" sz="2200" dirty="0" smtClean="0"/>
              <a:t> (IPHONE APPS)</a:t>
            </a:r>
          </a:p>
        </p:txBody>
      </p:sp>
      <p:sp>
        <p:nvSpPr>
          <p:cNvPr id="9" name="Ovale 8"/>
          <p:cNvSpPr/>
          <p:nvPr/>
        </p:nvSpPr>
        <p:spPr>
          <a:xfrm>
            <a:off x="56148" y="2438400"/>
            <a:ext cx="3200400" cy="16563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200"/>
          </a:p>
        </p:txBody>
      </p:sp>
      <p:sp>
        <p:nvSpPr>
          <p:cNvPr id="5" name="CasellaDiTesto 4"/>
          <p:cNvSpPr txBox="1"/>
          <p:nvPr/>
        </p:nvSpPr>
        <p:spPr>
          <a:xfrm>
            <a:off x="40107" y="2773111"/>
            <a:ext cx="3223076" cy="1107996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200" dirty="0" smtClean="0"/>
              <a:t>Network </a:t>
            </a:r>
            <a:r>
              <a:rPr lang="it-IT" sz="2200" dirty="0" err="1" smtClean="0"/>
              <a:t>of</a:t>
            </a:r>
            <a:r>
              <a:rPr lang="it-IT" sz="2200" dirty="0" smtClean="0"/>
              <a:t> </a:t>
            </a:r>
            <a:r>
              <a:rPr lang="it-IT" sz="2200" dirty="0" err="1" smtClean="0"/>
              <a:t>experts</a:t>
            </a:r>
            <a:r>
              <a:rPr lang="it-IT" sz="2200" dirty="0" smtClean="0"/>
              <a:t> </a:t>
            </a:r>
            <a:r>
              <a:rPr lang="it-IT" sz="2200" dirty="0" err="1" smtClean="0"/>
              <a:t>of</a:t>
            </a:r>
            <a:r>
              <a:rPr lang="it-IT" sz="2200" dirty="0" smtClean="0"/>
              <a:t> </a:t>
            </a:r>
            <a:r>
              <a:rPr lang="it-IT" sz="2200" dirty="0" err="1" smtClean="0"/>
              <a:t>each</a:t>
            </a:r>
            <a:r>
              <a:rPr lang="it-IT" sz="2200" dirty="0" smtClean="0"/>
              <a:t> single </a:t>
            </a:r>
            <a:r>
              <a:rPr lang="it-IT" sz="2200" dirty="0" err="1" smtClean="0"/>
              <a:t>product</a:t>
            </a:r>
            <a:r>
              <a:rPr lang="it-IT" sz="2200" dirty="0" smtClean="0"/>
              <a:t> </a:t>
            </a:r>
            <a:r>
              <a:rPr lang="it-IT" sz="2200" dirty="0" err="1" smtClean="0"/>
              <a:t>provided</a:t>
            </a:r>
            <a:endParaRPr lang="it-IT" sz="2200" dirty="0" smtClean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 l="22474" t="8127" r="22474" b="9229"/>
          <a:stretch>
            <a:fillRect/>
          </a:stretch>
        </p:blipFill>
        <p:spPr bwMode="auto">
          <a:xfrm>
            <a:off x="3781926" y="3633537"/>
            <a:ext cx="1804737" cy="1439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sellaDiTesto 14"/>
          <p:cNvSpPr txBox="1"/>
          <p:nvPr/>
        </p:nvSpPr>
        <p:spPr>
          <a:xfrm>
            <a:off x="3681663" y="3276597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FF0000"/>
                </a:solidFill>
              </a:rPr>
              <a:t>Central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Portal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8" name="Freccia a destra 17"/>
          <p:cNvSpPr/>
          <p:nvPr/>
        </p:nvSpPr>
        <p:spPr>
          <a:xfrm rot="2332481">
            <a:off x="5666874" y="5009148"/>
            <a:ext cx="685800" cy="304800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a destra 18"/>
          <p:cNvSpPr/>
          <p:nvPr/>
        </p:nvSpPr>
        <p:spPr>
          <a:xfrm rot="20067933">
            <a:off x="5658504" y="3561923"/>
            <a:ext cx="685800" cy="304800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a destra 19"/>
          <p:cNvSpPr/>
          <p:nvPr/>
        </p:nvSpPr>
        <p:spPr>
          <a:xfrm rot="12573336">
            <a:off x="3034441" y="3537860"/>
            <a:ext cx="685800" cy="304800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reccia a destra 20"/>
          <p:cNvSpPr/>
          <p:nvPr/>
        </p:nvSpPr>
        <p:spPr>
          <a:xfrm rot="8613448">
            <a:off x="3102619" y="5027765"/>
            <a:ext cx="685800" cy="304800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362200" y="304800"/>
            <a:ext cx="6553200" cy="533400"/>
          </a:xfrm>
        </p:spPr>
        <p:txBody>
          <a:bodyPr/>
          <a:lstStyle/>
          <a:p>
            <a:r>
              <a:rPr lang="en-GB" b="1" dirty="0" smtClean="0">
                <a:solidFill>
                  <a:schemeClr val="tx2">
                    <a:lumMod val="50000"/>
                  </a:schemeClr>
                </a:solidFill>
              </a:rPr>
              <a:t>Propose Information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802804"/>
      </p:ext>
    </p:extLst>
  </p:cSld>
  <p:clrMapOvr>
    <a:masterClrMapping/>
  </p:clrMapOvr>
  <p:transition advTm="393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phique 1"/>
          <p:cNvGraphicFramePr/>
          <p:nvPr>
            <p:extLst>
              <p:ext uri="{D42A27DB-BD31-4B8C-83A1-F6EECF244321}">
                <p14:modId xmlns:p14="http://schemas.microsoft.com/office/powerpoint/2010/main" val="4039871071"/>
              </p:ext>
            </p:extLst>
          </p:nvPr>
        </p:nvGraphicFramePr>
        <p:xfrm>
          <a:off x="467544" y="1268760"/>
          <a:ext cx="7848872" cy="4820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2133601" y="304800"/>
            <a:ext cx="7010400" cy="762000"/>
          </a:xfrm>
        </p:spPr>
        <p:txBody>
          <a:bodyPr/>
          <a:lstStyle/>
          <a:p>
            <a:r>
              <a:rPr lang="en-IE" sz="3200" dirty="0" smtClean="0"/>
              <a:t>Results of the service </a:t>
            </a:r>
            <a:r>
              <a:rPr lang="en-IE" sz="2000" dirty="0" smtClean="0"/>
              <a:t>(status and evolution)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Espace réservé du contenu 2"/>
          <p:cNvSpPr>
            <a:spLocks noGrp="1"/>
          </p:cNvSpPr>
          <p:nvPr>
            <p:ph idx="1"/>
          </p:nvPr>
        </p:nvSpPr>
        <p:spPr>
          <a:xfrm>
            <a:off x="468313" y="1412875"/>
            <a:ext cx="8229600" cy="4525963"/>
          </a:xfrm>
        </p:spPr>
        <p:txBody>
          <a:bodyPr/>
          <a:lstStyle/>
          <a:p>
            <a:r>
              <a:rPr lang="en-GB" dirty="0" smtClean="0"/>
              <a:t>Types of users, areas of benefit</a:t>
            </a:r>
          </a:p>
          <a:p>
            <a:endParaRPr lang="en-GB" dirty="0" smtClean="0"/>
          </a:p>
        </p:txBody>
      </p:sp>
      <p:pic>
        <p:nvPicPr>
          <p:cNvPr id="33796" name="Image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4775" y="2001838"/>
            <a:ext cx="4067175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/>
          <p:cNvPicPr>
            <a:picLocks noChangeAspect="1" noChangeArrowheads="1"/>
          </p:cNvPicPr>
          <p:nvPr/>
        </p:nvPicPr>
        <p:blipFill>
          <a:blip r:embed="rId3" cstate="print"/>
          <a:srcRect l="9718" t="8684" r="14487" b="9230"/>
          <a:stretch>
            <a:fillRect/>
          </a:stretch>
        </p:blipFill>
        <p:spPr bwMode="auto">
          <a:xfrm>
            <a:off x="34925" y="2492375"/>
            <a:ext cx="5005388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33601" y="304800"/>
            <a:ext cx="7010400" cy="762000"/>
          </a:xfrm>
        </p:spPr>
        <p:txBody>
          <a:bodyPr/>
          <a:lstStyle/>
          <a:p>
            <a:r>
              <a:rPr lang="en-IE" sz="3200" dirty="0" smtClean="0"/>
              <a:t>Results of the service </a:t>
            </a:r>
            <a:r>
              <a:rPr lang="en-IE" sz="2000" dirty="0" smtClean="0"/>
              <a:t>(status and evolution)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341438"/>
            <a:ext cx="2960688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7380288" y="5445125"/>
            <a:ext cx="1262062" cy="1077218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r-FR" sz="1600" i="1" dirty="0" err="1">
                <a:solidFill>
                  <a:schemeClr val="tx2">
                    <a:lumMod val="50000"/>
                  </a:schemeClr>
                </a:solidFill>
              </a:rPr>
              <a:t>courtesy</a:t>
            </a:r>
            <a:r>
              <a:rPr lang="fr-FR" sz="1600" i="1" dirty="0">
                <a:solidFill>
                  <a:schemeClr val="tx2">
                    <a:lumMod val="50000"/>
                  </a:schemeClr>
                </a:solidFill>
              </a:rPr>
              <a:t>: </a:t>
            </a:r>
          </a:p>
          <a:p>
            <a:pPr algn="r"/>
            <a:r>
              <a:rPr lang="fr-FR" sz="1600" b="1" dirty="0" err="1">
                <a:solidFill>
                  <a:schemeClr val="tx2">
                    <a:lumMod val="50000"/>
                  </a:schemeClr>
                </a:solidFill>
              </a:rPr>
              <a:t>Uldis</a:t>
            </a:r>
            <a:r>
              <a:rPr lang="fr-FR" sz="1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fr-FR" sz="1600" b="1" dirty="0" err="1">
                <a:solidFill>
                  <a:schemeClr val="tx2">
                    <a:lumMod val="50000"/>
                  </a:schemeClr>
                </a:solidFill>
              </a:rPr>
              <a:t>Bethers</a:t>
            </a:r>
            <a:r>
              <a:rPr lang="fr-FR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r"/>
            <a:r>
              <a:rPr lang="fr-FR" sz="1600" dirty="0">
                <a:solidFill>
                  <a:schemeClr val="tx2">
                    <a:lumMod val="50000"/>
                  </a:schemeClr>
                </a:solidFill>
              </a:rPr>
              <a:t>(UL, Riga</a:t>
            </a:r>
            <a:r>
              <a:rPr lang="fr-FR" sz="1600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fr-FR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403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2708275"/>
            <a:ext cx="595153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788" y="1268413"/>
            <a:ext cx="2381250" cy="35528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403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6550" y="4149725"/>
            <a:ext cx="952500" cy="9525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4040" name="AutoShape 10"/>
          <p:cNvSpPr>
            <a:spLocks noChangeArrowheads="1"/>
          </p:cNvSpPr>
          <p:nvPr/>
        </p:nvSpPr>
        <p:spPr bwMode="auto">
          <a:xfrm rot="1862144">
            <a:off x="2771775" y="2276475"/>
            <a:ext cx="2555875" cy="469900"/>
          </a:xfrm>
          <a:prstGeom prst="curvedDownArrow">
            <a:avLst>
              <a:gd name="adj1" fmla="val 108784"/>
              <a:gd name="adj2" fmla="val 217568"/>
              <a:gd name="adj3" fmla="val 33333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Text Box 11"/>
          <p:cNvSpPr txBox="1">
            <a:spLocks noChangeArrowheads="1"/>
          </p:cNvSpPr>
          <p:nvPr/>
        </p:nvSpPr>
        <p:spPr bwMode="auto">
          <a:xfrm>
            <a:off x="1738313" y="1268413"/>
            <a:ext cx="1749425" cy="37623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003399"/>
                </a:solidFill>
              </a:rPr>
              <a:t>MyOcean</a:t>
            </a:r>
            <a:r>
              <a:rPr lang="fr-FR"/>
              <a:t> Baltic</a:t>
            </a:r>
          </a:p>
        </p:txBody>
      </p:sp>
      <p:sp>
        <p:nvSpPr>
          <p:cNvPr id="44042" name="Text Box 12"/>
          <p:cNvSpPr txBox="1">
            <a:spLocks noChangeArrowheads="1"/>
          </p:cNvSpPr>
          <p:nvPr/>
        </p:nvSpPr>
        <p:spPr bwMode="auto">
          <a:xfrm>
            <a:off x="4067175" y="3284538"/>
            <a:ext cx="2162175" cy="37623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Local Model (Latvia)</a:t>
            </a:r>
          </a:p>
        </p:txBody>
      </p:sp>
      <p:sp>
        <p:nvSpPr>
          <p:cNvPr id="44043" name="Rectangle 4"/>
          <p:cNvSpPr>
            <a:spLocks noGrp="1" noChangeArrowheads="1"/>
          </p:cNvSpPr>
          <p:nvPr>
            <p:ph type="title"/>
          </p:nvPr>
        </p:nvSpPr>
        <p:spPr>
          <a:xfrm>
            <a:off x="1847196" y="304800"/>
            <a:ext cx="7315200" cy="533400"/>
          </a:xfrm>
        </p:spPr>
        <p:txBody>
          <a:bodyPr/>
          <a:lstStyle/>
          <a:p>
            <a:pPr algn="r"/>
            <a:r>
              <a:rPr lang="fr-FR" dirty="0" err="1" smtClean="0"/>
              <a:t>Some</a:t>
            </a:r>
            <a:r>
              <a:rPr lang="fr-FR" dirty="0" smtClean="0"/>
              <a:t> Applications: </a:t>
            </a:r>
            <a:r>
              <a:rPr lang="fr-FR" dirty="0" err="1" smtClean="0"/>
              <a:t>Baltic</a:t>
            </a:r>
            <a:r>
              <a:rPr lang="fr-FR" dirty="0" smtClean="0"/>
              <a:t> </a:t>
            </a:r>
            <a:r>
              <a:rPr lang="fr-FR" sz="2400" dirty="0" smtClean="0">
                <a:latin typeface="Courier New" pitchFamily="49" charset="0"/>
                <a:sym typeface="Wingdings" pitchFamily="2" charset="2"/>
              </a:rPr>
              <a:t> </a:t>
            </a:r>
            <a:r>
              <a:rPr lang="fr-FR" dirty="0" err="1" smtClean="0">
                <a:solidFill>
                  <a:srgbClr val="FF6600"/>
                </a:solidFill>
              </a:rPr>
              <a:t>Latvia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err="1" smtClean="0"/>
              <a:t>search</a:t>
            </a:r>
            <a:r>
              <a:rPr lang="fr-FR" sz="2400" dirty="0" smtClean="0"/>
              <a:t> &amp; </a:t>
            </a:r>
            <a:r>
              <a:rPr lang="fr-FR" sz="2400" dirty="0" err="1" smtClean="0"/>
              <a:t>rescue</a:t>
            </a:r>
            <a:r>
              <a:rPr lang="fr-FR" sz="2400" dirty="0" smtClean="0"/>
              <a:t>, </a:t>
            </a:r>
            <a:r>
              <a:rPr lang="fr-FR" sz="2400" dirty="0" err="1" smtClean="0"/>
              <a:t>navy</a:t>
            </a:r>
            <a:r>
              <a:rPr lang="fr-FR" sz="2400" dirty="0" smtClean="0"/>
              <a:t>, hydro&amp;meteo </a:t>
            </a:r>
          </a:p>
        </p:txBody>
      </p:sp>
    </p:spTree>
  </p:cSld>
  <p:clrMapOvr>
    <a:masterClrMapping/>
  </p:clrMapOvr>
  <p:transition advTm="32208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09600" y="4191000"/>
            <a:ext cx="6116638" cy="2133600"/>
            <a:chOff x="1292" y="1162"/>
            <a:chExt cx="3709" cy="1381"/>
          </a:xfrm>
        </p:grpSpPr>
        <p:pic>
          <p:nvPicPr>
            <p:cNvPr id="56333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92" y="1162"/>
              <a:ext cx="1860" cy="1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34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41" y="1162"/>
              <a:ext cx="1860" cy="1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6323" name="Rectangle 7"/>
          <p:cNvSpPr>
            <a:spLocks noChangeArrowheads="1"/>
          </p:cNvSpPr>
          <p:nvPr/>
        </p:nvSpPr>
        <p:spPr bwMode="auto">
          <a:xfrm>
            <a:off x="6991350" y="6491288"/>
            <a:ext cx="1868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tx2">
                    <a:lumMod val="50000"/>
                  </a:schemeClr>
                </a:solidFill>
              </a:rPr>
              <a:t>(2) </a:t>
            </a:r>
            <a:r>
              <a:rPr lang="en-GB" sz="1400" dirty="0" err="1">
                <a:solidFill>
                  <a:schemeClr val="tx2">
                    <a:lumMod val="50000"/>
                  </a:schemeClr>
                </a:solidFill>
              </a:rPr>
              <a:t>Mateus</a:t>
            </a:r>
            <a:r>
              <a:rPr lang="en-GB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1400" i="1" dirty="0">
                <a:solidFill>
                  <a:schemeClr val="tx2">
                    <a:lumMod val="50000"/>
                  </a:schemeClr>
                </a:solidFill>
              </a:rPr>
              <a:t>et al.</a:t>
            </a:r>
            <a:r>
              <a:rPr lang="en-GB" sz="1400" dirty="0">
                <a:solidFill>
                  <a:schemeClr val="tx2">
                    <a:lumMod val="50000"/>
                  </a:schemeClr>
                </a:solidFill>
              </a:rPr>
              <a:t> 2013  </a:t>
            </a:r>
          </a:p>
        </p:txBody>
      </p:sp>
      <p:sp>
        <p:nvSpPr>
          <p:cNvPr id="56325" name="Rectangle 11"/>
          <p:cNvSpPr>
            <a:spLocks noChangeArrowheads="1"/>
          </p:cNvSpPr>
          <p:nvPr/>
        </p:nvSpPr>
        <p:spPr bwMode="auto">
          <a:xfrm>
            <a:off x="6969125" y="6185616"/>
            <a:ext cx="1727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tx2">
                    <a:lumMod val="50000"/>
                  </a:schemeClr>
                </a:solidFill>
              </a:rPr>
              <a:t>(1) David </a:t>
            </a:r>
            <a:r>
              <a:rPr lang="en-GB" sz="1400" i="1" dirty="0">
                <a:solidFill>
                  <a:schemeClr val="tx2">
                    <a:lumMod val="50000"/>
                  </a:schemeClr>
                </a:solidFill>
              </a:rPr>
              <a:t>et al</a:t>
            </a:r>
            <a:r>
              <a:rPr lang="en-GB" sz="1400" dirty="0">
                <a:solidFill>
                  <a:schemeClr val="tx2">
                    <a:lumMod val="50000"/>
                  </a:schemeClr>
                </a:solidFill>
              </a:rPr>
              <a:t>. 2012  </a:t>
            </a:r>
          </a:p>
        </p:txBody>
      </p:sp>
      <p:sp>
        <p:nvSpPr>
          <p:cNvPr id="56326" name="Text Box 13"/>
          <p:cNvSpPr txBox="1">
            <a:spLocks noChangeArrowheads="1"/>
          </p:cNvSpPr>
          <p:nvPr/>
        </p:nvSpPr>
        <p:spPr bwMode="auto">
          <a:xfrm>
            <a:off x="2895600" y="2057400"/>
            <a:ext cx="6248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GB" sz="1600" dirty="0">
                <a:solidFill>
                  <a:schemeClr val="tx2">
                    <a:lumMod val="50000"/>
                  </a:schemeClr>
                </a:solidFill>
              </a:rPr>
              <a:t> Genetic identification of the species.  Sequences revealed 99% similarity with Mediterranean strains (1).</a:t>
            </a:r>
          </a:p>
        </p:txBody>
      </p:sp>
      <p:sp>
        <p:nvSpPr>
          <p:cNvPr id="56327" name="Text Box 14"/>
          <p:cNvSpPr txBox="1">
            <a:spLocks noChangeArrowheads="1"/>
          </p:cNvSpPr>
          <p:nvPr/>
        </p:nvSpPr>
        <p:spPr bwMode="auto">
          <a:xfrm>
            <a:off x="2900362" y="2647950"/>
            <a:ext cx="60912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Tx/>
              <a:buChar char="•"/>
            </a:pPr>
            <a:r>
              <a:rPr lang="en-GB" sz="1600" dirty="0">
                <a:solidFill>
                  <a:schemeClr val="tx2">
                    <a:lumMod val="50000"/>
                  </a:schemeClr>
                </a:solidFill>
              </a:rPr>
              <a:t> Bloom transport and aggregation/dispersion were forecasted by the MOHID hydrodynamic model developed for the south Portuguese Coast (2). Management decisions were based on model  predictions.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684213" y="2133599"/>
            <a:ext cx="1830387" cy="1444625"/>
            <a:chOff x="431" y="709"/>
            <a:chExt cx="1542" cy="1128"/>
          </a:xfrm>
        </p:grpSpPr>
        <p:pic>
          <p:nvPicPr>
            <p:cNvPr id="56331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1" y="709"/>
              <a:ext cx="1542" cy="1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332" name="Text Box 15"/>
            <p:cNvSpPr txBox="1">
              <a:spLocks noChangeArrowheads="1"/>
            </p:cNvSpPr>
            <p:nvPr/>
          </p:nvSpPr>
          <p:spPr bwMode="auto">
            <a:xfrm>
              <a:off x="1047" y="1539"/>
              <a:ext cx="86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3300"/>
                  </a:solidFill>
                </a:rPr>
                <a:t>Bloom epicentre</a:t>
              </a:r>
            </a:p>
            <a:p>
              <a:pPr algn="ctr"/>
              <a:r>
                <a:rPr lang="en-GB" sz="1200" b="1" dirty="0" err="1">
                  <a:solidFill>
                    <a:srgbClr val="FF3300"/>
                  </a:solidFill>
                </a:rPr>
                <a:t>D.Ana</a:t>
              </a:r>
              <a:r>
                <a:rPr lang="en-GB" sz="1200" b="1" dirty="0">
                  <a:solidFill>
                    <a:srgbClr val="FF3300"/>
                  </a:solidFill>
                </a:rPr>
                <a:t> beach</a:t>
              </a:r>
            </a:p>
          </p:txBody>
        </p:sp>
      </p:grpSp>
      <p:sp>
        <p:nvSpPr>
          <p:cNvPr id="56329" name="Text Box 18"/>
          <p:cNvSpPr txBox="1">
            <a:spLocks noChangeArrowheads="1"/>
          </p:cNvSpPr>
          <p:nvPr/>
        </p:nvSpPr>
        <p:spPr bwMode="auto">
          <a:xfrm>
            <a:off x="2590800" y="4297362"/>
            <a:ext cx="7229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>
                <a:solidFill>
                  <a:schemeClr val="tx2">
                    <a:lumMod val="50000"/>
                  </a:schemeClr>
                </a:solidFill>
              </a:rPr>
              <a:t>Portugal</a:t>
            </a:r>
          </a:p>
        </p:txBody>
      </p:sp>
      <p:sp>
        <p:nvSpPr>
          <p:cNvPr id="56330" name="Text Box 20"/>
          <p:cNvSpPr txBox="1">
            <a:spLocks noChangeArrowheads="1"/>
          </p:cNvSpPr>
          <p:nvPr/>
        </p:nvSpPr>
        <p:spPr bwMode="auto">
          <a:xfrm>
            <a:off x="2976562" y="1676400"/>
            <a:ext cx="2614114" cy="338554"/>
          </a:xfrm>
          <a:prstGeom prst="rect">
            <a:avLst/>
          </a:prstGeom>
          <a:solidFill>
            <a:srgbClr val="FFFFCC"/>
          </a:solidFill>
          <a:ln w="25400">
            <a:solidFill>
              <a:srgbClr val="99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tx2">
                    <a:lumMod val="50000"/>
                  </a:schemeClr>
                </a:solidFill>
              </a:rPr>
              <a:t>Nowcasting </a:t>
            </a:r>
            <a:r>
              <a:rPr lang="en-GB" sz="1600" b="1" dirty="0" smtClean="0">
                <a:solidFill>
                  <a:schemeClr val="tx2">
                    <a:lumMod val="50000"/>
                  </a:schemeClr>
                </a:solidFill>
              </a:rPr>
              <a:t>bloom </a:t>
            </a:r>
            <a:r>
              <a:rPr lang="en-GB" sz="1600" b="1" dirty="0">
                <a:solidFill>
                  <a:schemeClr val="tx2">
                    <a:lumMod val="50000"/>
                  </a:schemeClr>
                </a:solidFill>
              </a:rPr>
              <a:t>transport</a:t>
            </a: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1676400" y="260132"/>
            <a:ext cx="73152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 err="1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Some</a:t>
            </a:r>
            <a:r>
              <a:rPr lang="fr-FR" sz="36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Applications: IBI</a:t>
            </a:r>
            <a:r>
              <a:rPr lang="fr-FR" sz="36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  <a:sym typeface="Wingdings" pitchFamily="2" charset="2"/>
              </a:rPr>
              <a:t>  </a:t>
            </a:r>
            <a:r>
              <a:rPr lang="fr-FR" sz="3600" b="1" dirty="0" err="1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Portugal</a:t>
            </a:r>
            <a:r>
              <a:rPr lang="fr-FR" sz="3600" b="1" dirty="0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/>
            </a:r>
            <a:br>
              <a:rPr lang="fr-FR" sz="3600" b="1" dirty="0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</a:br>
            <a:r>
              <a:rPr lang="fr-FR" sz="2400" b="1" dirty="0" err="1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integrated</a:t>
            </a:r>
            <a:r>
              <a:rPr lang="fr-FR" sz="24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2400" b="1" dirty="0" err="1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coastal</a:t>
            </a:r>
            <a:r>
              <a:rPr lang="fr-FR" sz="24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management </a:t>
            </a: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5715000" y="4267200"/>
            <a:ext cx="7229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>
                <a:solidFill>
                  <a:schemeClr val="tx2">
                    <a:lumMod val="50000"/>
                  </a:schemeClr>
                </a:solidFill>
              </a:rPr>
              <a:t>Portugal</a:t>
            </a: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457200" y="1323459"/>
            <a:ext cx="84248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First bloom of </a:t>
            </a:r>
            <a:r>
              <a:rPr lang="en-US" b="1" i="1" dirty="0" err="1">
                <a:solidFill>
                  <a:schemeClr val="tx2">
                    <a:lumMod val="50000"/>
                  </a:schemeClr>
                </a:solidFill>
              </a:rPr>
              <a:t>Ostreopsis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cf. </a:t>
            </a:r>
            <a:r>
              <a:rPr lang="en-US" b="1" i="1" dirty="0" err="1">
                <a:solidFill>
                  <a:schemeClr val="tx2">
                    <a:lumMod val="50000"/>
                  </a:schemeClr>
                </a:solidFill>
              </a:rPr>
              <a:t>ovata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in the Iberian Upwelling system (south Portugal)</a:t>
            </a: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7010400" y="3886200"/>
            <a:ext cx="1676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GB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1600" dirty="0" smtClean="0">
                <a:solidFill>
                  <a:schemeClr val="tx2">
                    <a:lumMod val="50000"/>
                  </a:schemeClr>
                </a:solidFill>
              </a:rPr>
              <a:t>The factor mainly favouring  this algal bloom is the presence of nutrients coming from the rivers</a:t>
            </a:r>
            <a:endParaRPr lang="en-GB" sz="16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666750" y="1143000"/>
            <a:ext cx="7932738" cy="1066800"/>
          </a:xfrm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</a:pPr>
            <a:endParaRPr lang="it-IT" sz="1600" dirty="0" smtClean="0"/>
          </a:p>
          <a:p>
            <a:pPr marL="0" indent="19050" algn="just">
              <a:lnSpc>
                <a:spcPct val="90000"/>
              </a:lnSpc>
              <a:buNone/>
            </a:pPr>
            <a:r>
              <a:rPr lang="it-IT" sz="2400" b="1" dirty="0" smtClean="0"/>
              <a:t>The </a:t>
            </a:r>
            <a:r>
              <a:rPr lang="it-IT" sz="2400" b="1" dirty="0" err="1" smtClean="0"/>
              <a:t>stream-flow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of</a:t>
            </a:r>
            <a:r>
              <a:rPr lang="it-IT" sz="2400" b="1" dirty="0" smtClean="0"/>
              <a:t> the </a:t>
            </a:r>
            <a:r>
              <a:rPr lang="it-IT" sz="2400" b="1" dirty="0" err="1" smtClean="0"/>
              <a:t>systems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from</a:t>
            </a:r>
            <a:r>
              <a:rPr lang="it-IT" sz="2400" b="1" dirty="0" smtClean="0"/>
              <a:t> the </a:t>
            </a:r>
            <a:r>
              <a:rPr lang="it-IT" sz="2400" b="1" dirty="0" err="1" smtClean="0"/>
              <a:t>Eropean</a:t>
            </a:r>
            <a:r>
              <a:rPr lang="it-IT" sz="2400" b="1" dirty="0" smtClean="0"/>
              <a:t> Marine </a:t>
            </a:r>
            <a:r>
              <a:rPr lang="it-IT" sz="2400" b="1" dirty="0" err="1" smtClean="0"/>
              <a:t>Core</a:t>
            </a:r>
            <a:r>
              <a:rPr lang="it-IT" sz="2400" b="1" dirty="0" smtClean="0"/>
              <a:t> Service </a:t>
            </a:r>
            <a:r>
              <a:rPr lang="it-IT" sz="2400" b="1" dirty="0" err="1" smtClean="0"/>
              <a:t>to</a:t>
            </a:r>
            <a:r>
              <a:rPr lang="it-IT" sz="2400" b="1" dirty="0" smtClean="0"/>
              <a:t> the </a:t>
            </a:r>
            <a:r>
              <a:rPr lang="it-IT" sz="2400" b="1" dirty="0" err="1" smtClean="0"/>
              <a:t>local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Italian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Coast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Guard</a:t>
            </a:r>
            <a:r>
              <a:rPr lang="it-IT" sz="2400" b="1" dirty="0" smtClean="0"/>
              <a:t>.</a:t>
            </a:r>
            <a:endParaRPr lang="en-US" sz="2400" b="1" dirty="0" smtClean="0"/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438400"/>
            <a:ext cx="56515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2438400"/>
            <a:ext cx="550863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325" y="2330450"/>
            <a:ext cx="785813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entagone 9"/>
          <p:cNvSpPr>
            <a:spLocks noChangeArrowheads="1"/>
          </p:cNvSpPr>
          <p:nvPr/>
        </p:nvSpPr>
        <p:spPr bwMode="auto">
          <a:xfrm>
            <a:off x="381000" y="3162300"/>
            <a:ext cx="1949450" cy="928688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 w="25400">
            <a:solidFill>
              <a:srgbClr val="232395"/>
            </a:solidFill>
            <a:miter lim="800000"/>
            <a:headEnd/>
            <a:tailEnd/>
          </a:ln>
          <a:effectLst>
            <a:outerShdw dist="38100" dir="18900000" algn="bl" rotWithShape="0">
              <a:srgbClr val="808080">
                <a:alpha val="39999"/>
              </a:srgbClr>
            </a:outerShdw>
          </a:effectLst>
        </p:spPr>
        <p:txBody>
          <a:bodyPr/>
          <a:lstStyle/>
          <a:p>
            <a:pPr marL="0" lvl="1">
              <a:defRPr/>
            </a:pPr>
            <a:r>
              <a:rPr lang="it-IT" sz="1600" dirty="0">
                <a:solidFill>
                  <a:schemeClr val="lt1"/>
                </a:solidFill>
                <a:ea typeface="+mn-ea"/>
                <a:cs typeface="Arial" pitchFamily="34" charset="0"/>
              </a:rPr>
              <a:t>Currents forecasted in the area</a:t>
            </a:r>
          </a:p>
        </p:txBody>
      </p:sp>
      <p:sp>
        <p:nvSpPr>
          <p:cNvPr id="15" name="Pentagone 14"/>
          <p:cNvSpPr>
            <a:spLocks noChangeArrowheads="1"/>
          </p:cNvSpPr>
          <p:nvPr/>
        </p:nvSpPr>
        <p:spPr bwMode="auto">
          <a:xfrm>
            <a:off x="2362200" y="3200400"/>
            <a:ext cx="1949450" cy="928688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 w="25400">
            <a:solidFill>
              <a:srgbClr val="232395"/>
            </a:solidFill>
            <a:miter lim="800000"/>
            <a:headEnd/>
            <a:tailEnd/>
          </a:ln>
          <a:effectLst>
            <a:outerShdw dist="38100" dir="18900000" algn="bl" rotWithShape="0">
              <a:srgbClr val="80808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it-IT" sz="1600" dirty="0">
                <a:solidFill>
                  <a:srgbClr val="FFFFFF"/>
                </a:solidFill>
                <a:ea typeface="Arial" charset="0"/>
                <a:cs typeface="Arial" charset="0"/>
              </a:rPr>
              <a:t>Oil spill scenario</a:t>
            </a:r>
          </a:p>
          <a:p>
            <a:pPr>
              <a:defRPr/>
            </a:pPr>
            <a:r>
              <a:rPr lang="it-IT" sz="1600" dirty="0">
                <a:solidFill>
                  <a:srgbClr val="FFFFFF"/>
                </a:solidFill>
                <a:ea typeface="Arial" charset="0"/>
                <a:cs typeface="Arial" charset="0"/>
              </a:rPr>
              <a:t>derived locally</a:t>
            </a:r>
            <a:r>
              <a:rPr lang="it-IT" sz="1600" dirty="0">
                <a:solidFill>
                  <a:srgbClr val="FFFFFF"/>
                </a:solidFill>
              </a:rPr>
              <a:t> </a:t>
            </a:r>
            <a:r>
              <a:rPr lang="it-IT" sz="1600" dirty="0">
                <a:solidFill>
                  <a:srgbClr val="FFFFFF"/>
                </a:solidFill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Pentagone 15"/>
          <p:cNvSpPr>
            <a:spLocks noChangeArrowheads="1"/>
          </p:cNvSpPr>
          <p:nvPr/>
        </p:nvSpPr>
        <p:spPr bwMode="auto">
          <a:xfrm>
            <a:off x="4343400" y="3200400"/>
            <a:ext cx="1949450" cy="928688"/>
          </a:xfrm>
          <a:prstGeom prst="homePlate">
            <a:avLst>
              <a:gd name="adj" fmla="val 50000"/>
            </a:avLst>
          </a:prstGeom>
          <a:solidFill>
            <a:srgbClr val="A6A6A6"/>
          </a:solidFill>
          <a:ln w="25400">
            <a:solidFill>
              <a:srgbClr val="232395"/>
            </a:solidFill>
            <a:miter lim="800000"/>
            <a:headEnd/>
            <a:tailEnd/>
          </a:ln>
          <a:effectLst>
            <a:outerShdw dist="38100" dir="18900000" algn="bl" rotWithShape="0">
              <a:srgbClr val="80808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it-IT" sz="1600" dirty="0">
                <a:ea typeface="+mn-ea"/>
                <a:cs typeface="Arial" pitchFamily="34" charset="0"/>
              </a:rPr>
              <a:t>Decision support for operations</a:t>
            </a:r>
          </a:p>
        </p:txBody>
      </p:sp>
      <p:sp>
        <p:nvSpPr>
          <p:cNvPr id="29705" name="Rectangle 10"/>
          <p:cNvSpPr>
            <a:spLocks noChangeArrowheads="1"/>
          </p:cNvSpPr>
          <p:nvPr/>
        </p:nvSpPr>
        <p:spPr bwMode="auto">
          <a:xfrm>
            <a:off x="533400" y="1295400"/>
            <a:ext cx="8077200" cy="914400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ct val="0"/>
              </a:spcBef>
            </a:pPr>
            <a:endParaRPr lang="fr-FR" sz="1800" b="0">
              <a:latin typeface="Times New Roman" pitchFamily="18" charset="0"/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4343400"/>
            <a:ext cx="3697288" cy="23002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29707" name="Rectangle 19"/>
          <p:cNvSpPr>
            <a:spLocks noChangeArrowheads="1"/>
          </p:cNvSpPr>
          <p:nvPr/>
        </p:nvSpPr>
        <p:spPr bwMode="auto">
          <a:xfrm>
            <a:off x="152400" y="4876800"/>
            <a:ext cx="12923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tx2">
                    <a:lumMod val="50000"/>
                  </a:schemeClr>
                </a:solidFill>
              </a:rPr>
              <a:t>13</a:t>
            </a:r>
            <a:r>
              <a:rPr lang="en-GB" sz="1600" baseline="30000" dirty="0">
                <a:solidFill>
                  <a:schemeClr val="tx2">
                    <a:lumMod val="50000"/>
                  </a:schemeClr>
                </a:solidFill>
              </a:rPr>
              <a:t>th</a:t>
            </a:r>
            <a:r>
              <a:rPr lang="en-GB" sz="1600" dirty="0">
                <a:solidFill>
                  <a:schemeClr val="tx2">
                    <a:lumMod val="50000"/>
                  </a:schemeClr>
                </a:solidFill>
              </a:rPr>
              <a:t> Jan 2012</a:t>
            </a:r>
            <a:endParaRPr lang="en-US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9708" name="Picture 17"/>
          <p:cNvPicPr>
            <a:picLocks noChangeAspect="1" noChangeArrowheads="1"/>
          </p:cNvPicPr>
          <p:nvPr/>
        </p:nvPicPr>
        <p:blipFill>
          <a:blip r:embed="rId6" cstate="print"/>
          <a:srcRect b="48877"/>
          <a:stretch>
            <a:fillRect/>
          </a:stretch>
        </p:blipFill>
        <p:spPr bwMode="auto">
          <a:xfrm>
            <a:off x="5486400" y="5715000"/>
            <a:ext cx="327660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0" name="Immagine 5" descr="oil_animation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600" y="2438400"/>
            <a:ext cx="2681288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4"/>
          <p:cNvSpPr txBox="1">
            <a:spLocks noChangeArrowheads="1"/>
          </p:cNvSpPr>
          <p:nvPr/>
        </p:nvSpPr>
        <p:spPr>
          <a:xfrm>
            <a:off x="1676400" y="260132"/>
            <a:ext cx="73152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 err="1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Some</a:t>
            </a:r>
            <a:r>
              <a:rPr lang="fr-FR" sz="36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Applications: Med </a:t>
            </a:r>
            <a:r>
              <a:rPr lang="fr-FR" sz="36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  <a:sym typeface="Wingdings" pitchFamily="2" charset="2"/>
              </a:rPr>
              <a:t>  </a:t>
            </a:r>
            <a:r>
              <a:rPr lang="fr-FR" sz="3600" b="1" dirty="0" err="1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Italy</a:t>
            </a:r>
            <a:r>
              <a:rPr lang="fr-FR" sz="3600" b="1" dirty="0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/>
            </a:r>
            <a:br>
              <a:rPr lang="fr-FR" sz="3600" b="1" dirty="0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</a:br>
            <a:r>
              <a:rPr lang="fr-FR" sz="24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marine service for emergency management</a:t>
            </a: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CONCLUSIONS</a:t>
            </a:r>
            <a:endParaRPr lang="it-IT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96000"/>
            <a:ext cx="8382000" cy="5105400"/>
          </a:xfrm>
        </p:spPr>
        <p:txBody>
          <a:bodyPr>
            <a:normAutofit fontScale="77500" lnSpcReduction="20000"/>
          </a:bodyPr>
          <a:lstStyle/>
          <a:p>
            <a:pPr marL="487363" indent="-446088"/>
            <a:r>
              <a:rPr lang="en-GB" sz="3000" dirty="0" smtClean="0"/>
              <a:t>In recent years, the </a:t>
            </a:r>
            <a:r>
              <a:rPr lang="en-GB" sz="3000" b="1" dirty="0" smtClean="0"/>
              <a:t>COPERNICUS programme </a:t>
            </a:r>
            <a:r>
              <a:rPr lang="en-GB" sz="3000" dirty="0" smtClean="0"/>
              <a:t>has developed a </a:t>
            </a:r>
            <a:r>
              <a:rPr lang="en-GB" sz="3000" b="1" dirty="0" smtClean="0"/>
              <a:t>robust and reliable </a:t>
            </a:r>
            <a:r>
              <a:rPr lang="en-GB" sz="3000" dirty="0" smtClean="0"/>
              <a:t>service in the domain of </a:t>
            </a:r>
            <a:r>
              <a:rPr lang="en-GB" sz="3000" b="1" dirty="0" smtClean="0"/>
              <a:t>Marine</a:t>
            </a:r>
            <a:r>
              <a:rPr lang="en-GB" sz="3000" dirty="0" smtClean="0"/>
              <a:t>; </a:t>
            </a:r>
            <a:r>
              <a:rPr lang="en-GB" sz="3000" dirty="0" smtClean="0"/>
              <a:t>consolidating </a:t>
            </a:r>
            <a:r>
              <a:rPr lang="en-GB" sz="3000" dirty="0" smtClean="0"/>
              <a:t>and continuing precursor activities and </a:t>
            </a:r>
            <a:r>
              <a:rPr lang="en-GB" sz="3000" dirty="0" smtClean="0"/>
              <a:t>projects;</a:t>
            </a:r>
            <a:endParaRPr lang="en-GB" sz="3000" dirty="0" smtClean="0"/>
          </a:p>
          <a:p>
            <a:pPr marL="487363" indent="-446088"/>
            <a:r>
              <a:rPr lang="en-GB" sz="3000" b="1" dirty="0" smtClean="0">
                <a:solidFill>
                  <a:schemeClr val="tx2">
                    <a:lumMod val="50000"/>
                  </a:schemeClr>
                </a:solidFill>
              </a:rPr>
              <a:t>The Service </a:t>
            </a:r>
            <a:r>
              <a:rPr lang="en-GB" sz="3000" dirty="0" smtClean="0">
                <a:solidFill>
                  <a:schemeClr val="tx2">
                    <a:lumMod val="50000"/>
                  </a:schemeClr>
                </a:solidFill>
              </a:rPr>
              <a:t>is now</a:t>
            </a:r>
            <a:r>
              <a:rPr lang="en-GB" sz="3000" b="1" dirty="0" smtClean="0">
                <a:solidFill>
                  <a:schemeClr val="tx2">
                    <a:lumMod val="50000"/>
                  </a:schemeClr>
                </a:solidFill>
              </a:rPr>
              <a:t> alive and operational </a:t>
            </a:r>
            <a:r>
              <a:rPr lang="en-GB" sz="3000" dirty="0" smtClean="0">
                <a:solidFill>
                  <a:schemeClr val="tx2">
                    <a:lumMod val="50000"/>
                  </a:schemeClr>
                </a:solidFill>
              </a:rPr>
              <a:t>through the </a:t>
            </a:r>
            <a:r>
              <a:rPr lang="en-GB" sz="3000" b="1" dirty="0" smtClean="0">
                <a:solidFill>
                  <a:schemeClr val="tx2">
                    <a:lumMod val="50000"/>
                  </a:schemeClr>
                </a:solidFill>
              </a:rPr>
              <a:t>MyOCEAN2</a:t>
            </a:r>
            <a:r>
              <a:rPr lang="en-GB" sz="3000" dirty="0" smtClean="0">
                <a:solidFill>
                  <a:schemeClr val="tx2">
                    <a:lumMod val="50000"/>
                  </a:schemeClr>
                </a:solidFill>
              </a:rPr>
              <a:t> project, producing and delivering information on the state of the </a:t>
            </a:r>
            <a:r>
              <a:rPr lang="en-GB" sz="3000" dirty="0" smtClean="0">
                <a:solidFill>
                  <a:schemeClr val="tx2">
                    <a:lumMod val="50000"/>
                  </a:schemeClr>
                </a:solidFill>
              </a:rPr>
              <a:t>oceans;</a:t>
            </a:r>
            <a:endParaRPr lang="en-GB" sz="30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487363" indent="-446088"/>
            <a:r>
              <a:rPr lang="en-GB" sz="3000" dirty="0" smtClean="0"/>
              <a:t>The constant increase of the number of users suggests a </a:t>
            </a:r>
            <a:r>
              <a:rPr lang="en-GB" sz="3000" b="1" dirty="0" smtClean="0"/>
              <a:t>continuous growth </a:t>
            </a:r>
            <a:r>
              <a:rPr lang="en-GB" sz="3000" dirty="0" smtClean="0"/>
              <a:t>of the </a:t>
            </a:r>
            <a:r>
              <a:rPr lang="en-GB" sz="3000" b="1" dirty="0" smtClean="0"/>
              <a:t>efficiency of the service </a:t>
            </a:r>
            <a:r>
              <a:rPr lang="en-GB" sz="3000" dirty="0" smtClean="0"/>
              <a:t>and of the </a:t>
            </a:r>
            <a:r>
              <a:rPr lang="en-GB" sz="3000" b="1" dirty="0" smtClean="0"/>
              <a:t>interest of users</a:t>
            </a:r>
            <a:r>
              <a:rPr lang="en-GB" sz="3000" dirty="0" smtClean="0"/>
              <a:t>;</a:t>
            </a:r>
          </a:p>
          <a:p>
            <a:pPr marL="487363" indent="-446088"/>
            <a:r>
              <a:rPr lang="en-GB" sz="3000" dirty="0" smtClean="0"/>
              <a:t>Through the production and delivery of its products the European Marine Service </a:t>
            </a:r>
            <a:r>
              <a:rPr lang="en-GB" sz="3000" b="1" dirty="0" smtClean="0"/>
              <a:t>supports</a:t>
            </a:r>
            <a:r>
              <a:rPr lang="en-GB" sz="3000" dirty="0" smtClean="0"/>
              <a:t> many </a:t>
            </a:r>
            <a:r>
              <a:rPr lang="en-GB" sz="3000" b="1" dirty="0" smtClean="0"/>
              <a:t>organizations</a:t>
            </a:r>
            <a:r>
              <a:rPr lang="en-GB" sz="3000" dirty="0" smtClean="0"/>
              <a:t> and </a:t>
            </a:r>
            <a:r>
              <a:rPr lang="en-GB" sz="3000" b="1" dirty="0" smtClean="0"/>
              <a:t>Institutions</a:t>
            </a:r>
            <a:r>
              <a:rPr lang="en-GB" sz="3000" dirty="0" smtClean="0"/>
              <a:t> in </a:t>
            </a:r>
            <a:r>
              <a:rPr lang="en-GB" sz="3000" b="1" dirty="0" smtClean="0"/>
              <a:t>the public and private sectors </a:t>
            </a:r>
            <a:r>
              <a:rPr lang="en-GB" sz="3000" dirty="0" smtClean="0"/>
              <a:t>in all activities related to the sea (</a:t>
            </a:r>
            <a:r>
              <a:rPr lang="en-GB" sz="3000" b="1" dirty="0" smtClean="0"/>
              <a:t>S&amp;R, management of the marine emergencies, support to MSFD, oil spill, support to fishery and </a:t>
            </a:r>
            <a:r>
              <a:rPr lang="en-GB" sz="3000" b="1" dirty="0" smtClean="0"/>
              <a:t>aquaculture</a:t>
            </a:r>
            <a:r>
              <a:rPr lang="en-GB" sz="3000" b="1" dirty="0" smtClean="0"/>
              <a:t>, ICZM, and many other domains</a:t>
            </a:r>
            <a:r>
              <a:rPr lang="en-GB" sz="3000" dirty="0" smtClean="0"/>
              <a:t>)</a:t>
            </a:r>
          </a:p>
          <a:p>
            <a:pPr marL="887413" lvl="1" indent="-446088"/>
            <a:endParaRPr lang="en-GB" sz="26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887413" lvl="1" indent="-446088">
              <a:buNone/>
            </a:pPr>
            <a:endParaRPr lang="en-GB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>
                    <a:lumMod val="50000"/>
                  </a:schemeClr>
                </a:solidFill>
              </a:rPr>
              <a:t>Contents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6000"/>
            <a:ext cx="8229600" cy="4800600"/>
          </a:xfrm>
        </p:spPr>
        <p:txBody>
          <a:bodyPr>
            <a:normAutofit/>
          </a:bodyPr>
          <a:lstStyle/>
          <a:p>
            <a:pPr marL="887413" lvl="1" indent="-446088"/>
            <a:r>
              <a:rPr lang="en-GB" sz="3200" dirty="0" smtClean="0"/>
              <a:t>Brief History of the Service Genesis</a:t>
            </a:r>
          </a:p>
          <a:p>
            <a:pPr marL="887413" lvl="1" indent="-446088"/>
            <a:r>
              <a:rPr lang="en-GB" sz="3200" dirty="0" smtClean="0"/>
              <a:t>The Core Service</a:t>
            </a:r>
          </a:p>
          <a:p>
            <a:pPr marL="1249363" lvl="2" indent="-446088"/>
            <a:r>
              <a:rPr lang="en-GB" sz="2800" dirty="0" smtClean="0"/>
              <a:t>Describe the ocean</a:t>
            </a:r>
          </a:p>
          <a:p>
            <a:pPr marL="1249363" lvl="2" indent="-446088"/>
            <a:r>
              <a:rPr lang="en-GB" sz="2800" dirty="0" smtClean="0">
                <a:solidFill>
                  <a:schemeClr val="tx2">
                    <a:lumMod val="50000"/>
                  </a:schemeClr>
                </a:solidFill>
              </a:rPr>
              <a:t>Deliver the Data</a:t>
            </a:r>
          </a:p>
          <a:p>
            <a:pPr marL="1249363" lvl="2" indent="-446088"/>
            <a:r>
              <a:rPr lang="en-GB" sz="2800" dirty="0" smtClean="0"/>
              <a:t>Propose Information</a:t>
            </a:r>
          </a:p>
          <a:p>
            <a:pPr marL="887413" lvl="1" indent="-446088"/>
            <a:r>
              <a:rPr lang="en-GB" sz="3200" dirty="0" smtClean="0"/>
              <a:t>Examples of applications</a:t>
            </a:r>
          </a:p>
          <a:p>
            <a:pPr marL="887413" lvl="1" indent="-446088"/>
            <a:r>
              <a:rPr lang="en-GB" sz="3200" dirty="0" smtClean="0"/>
              <a:t>Conclusions</a:t>
            </a:r>
            <a:endParaRPr lang="en-GB" sz="32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887413" lvl="1" indent="-446088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87530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Context and brief history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6000"/>
            <a:ext cx="8229600" cy="4952400"/>
          </a:xfrm>
        </p:spPr>
        <p:txBody>
          <a:bodyPr/>
          <a:lstStyle/>
          <a:p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What is the COPERNICUS Marine Service?</a:t>
            </a:r>
          </a:p>
          <a:p>
            <a:pPr lvl="1" algn="just"/>
            <a:r>
              <a:rPr lang="en-US" dirty="0" smtClean="0"/>
              <a:t>It is a service providing information on the state of the physical oceans and regional seas</a:t>
            </a:r>
          </a:p>
          <a:p>
            <a:pPr lvl="1" algn="just">
              <a:buNone/>
            </a:pPr>
            <a:endParaRPr lang="en-US" sz="700" dirty="0" smtClean="0"/>
          </a:p>
          <a:p>
            <a:pPr marL="450850" lvl="1" indent="-355600" algn="just"/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Why?</a:t>
            </a:r>
          </a:p>
          <a:p>
            <a:pPr marL="812800" lvl="2" indent="-355600" algn="just"/>
            <a:r>
              <a:rPr lang="en-US" sz="2400" dirty="0" smtClean="0"/>
              <a:t>To sustain and allow the development of a whole set of activities at sea in the domains of 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marine resources, marine safety, </a:t>
            </a:r>
            <a:r>
              <a:rPr lang="it-IT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coastal</a:t>
            </a:r>
            <a:r>
              <a:rPr lang="it-IT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and marine </a:t>
            </a:r>
            <a:r>
              <a:rPr lang="it-IT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environment</a:t>
            </a:r>
            <a:r>
              <a:rPr lang="it-IT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weather, climate and seasonal forecasting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812800" lvl="2" indent="-355600" algn="just">
              <a:buNone/>
            </a:pPr>
            <a:endParaRPr lang="en-US" sz="700" dirty="0" smtClean="0"/>
          </a:p>
          <a:p>
            <a:pPr marL="450850" lvl="1" indent="-355600" algn="just"/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How?</a:t>
            </a:r>
          </a:p>
          <a:p>
            <a:pPr marL="812800" lvl="2" indent="-355600" algn="just"/>
            <a:r>
              <a:rPr lang="en-US" sz="2400" dirty="0" smtClean="0"/>
              <a:t>Through the infrastructure built and provided by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MyOCEAN</a:t>
            </a:r>
            <a:r>
              <a:rPr lang="en-US" sz="2400" b="1" dirty="0" smtClean="0"/>
              <a:t> and MyOCEAN2 </a:t>
            </a:r>
            <a:r>
              <a:rPr lang="en-US" sz="2400" dirty="0" smtClean="0"/>
              <a:t>EU funded Projects</a:t>
            </a:r>
          </a:p>
        </p:txBody>
      </p:sp>
    </p:spTree>
    <p:extLst>
      <p:ext uri="{BB962C8B-B14F-4D97-AF65-F5344CB8AC3E}">
        <p14:creationId xmlns:p14="http://schemas.microsoft.com/office/powerpoint/2010/main" val="409463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Service </a:t>
            </a:r>
            <a:r>
              <a:rPr lang="en-GB" dirty="0"/>
              <a:t>T</a:t>
            </a:r>
            <a:r>
              <a:rPr lang="en-GB" dirty="0" smtClean="0"/>
              <a:t>oday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2438" lvl="1" indent="-431800" algn="just">
              <a:buSzPct val="90000"/>
            </a:pPr>
            <a:r>
              <a:rPr lang="en-US" sz="2600" dirty="0" smtClean="0"/>
              <a:t>Within Copernicus and its </a:t>
            </a:r>
            <a:r>
              <a:rPr lang="en-US" sz="2600" b="1" dirty="0" smtClean="0"/>
              <a:t>Marine Service Fast Track</a:t>
            </a:r>
            <a:r>
              <a:rPr lang="en-US" sz="2600" dirty="0" smtClean="0"/>
              <a:t>, the EU consolidated  past experiences and expertise in pre-operational ocean monitoring and forecasting capacity in Europe developed through precursor European projects: </a:t>
            </a:r>
          </a:p>
          <a:p>
            <a:pPr marL="814388" lvl="2" indent="-431800" algn="just">
              <a:buSzPct val="90000"/>
            </a:pPr>
            <a:r>
              <a:rPr lang="en-US" sz="2400" dirty="0" smtClean="0"/>
              <a:t>MERSEA  (</a:t>
            </a:r>
            <a:r>
              <a:rPr lang="it-IT" sz="2400" dirty="0" smtClean="0">
                <a:hlinkClick r:id="rId3"/>
              </a:rPr>
              <a:t>http://w3.mersea.eu.org/</a:t>
            </a:r>
            <a:r>
              <a:rPr lang="it-IT" sz="2400" dirty="0" smtClean="0"/>
              <a:t>)</a:t>
            </a:r>
            <a:endParaRPr lang="en-US" sz="2400" dirty="0" smtClean="0"/>
          </a:p>
          <a:p>
            <a:pPr marL="814388" lvl="2" indent="-431800" algn="just">
              <a:buSzPct val="90000"/>
            </a:pPr>
            <a:r>
              <a:rPr lang="en-US" sz="2400" dirty="0" smtClean="0"/>
              <a:t>BOSS4GMES (</a:t>
            </a:r>
            <a:r>
              <a:rPr lang="it-IT" sz="2400" dirty="0" smtClean="0">
                <a:hlinkClick r:id="rId4"/>
              </a:rPr>
              <a:t>http://www.boss4gmes.eu/</a:t>
            </a:r>
            <a:r>
              <a:rPr lang="it-IT" sz="2400" dirty="0" smtClean="0"/>
              <a:t>)</a:t>
            </a:r>
            <a:endParaRPr lang="en-US" sz="2400" dirty="0" smtClean="0"/>
          </a:p>
          <a:p>
            <a:pPr marL="814388" lvl="2" indent="-431800" algn="just">
              <a:buSzPct val="90000"/>
            </a:pPr>
            <a:r>
              <a:rPr lang="en-US" sz="2400" dirty="0" smtClean="0"/>
              <a:t>GSE MARCOAST (</a:t>
            </a:r>
            <a:r>
              <a:rPr lang="it-IT" sz="2400" dirty="0" smtClean="0">
                <a:hlinkClick r:id="rId5"/>
              </a:rPr>
              <a:t>http://www.marcoast.eu/</a:t>
            </a:r>
            <a:r>
              <a:rPr lang="it-IT" sz="2400" dirty="0" smtClean="0"/>
              <a:t>)</a:t>
            </a:r>
            <a:endParaRPr lang="en-US" sz="2400" dirty="0" smtClean="0"/>
          </a:p>
          <a:p>
            <a:pPr marL="814388" lvl="2" indent="-431800" algn="just">
              <a:buSzPct val="90000"/>
            </a:pPr>
            <a:r>
              <a:rPr lang="en-US" sz="2400" dirty="0" smtClean="0"/>
              <a:t>POLAR VIEW (</a:t>
            </a:r>
            <a:r>
              <a:rPr lang="it-IT" sz="2400" dirty="0" smtClean="0">
                <a:hlinkClick r:id="rId6"/>
              </a:rPr>
              <a:t>http://www.polarview.org/</a:t>
            </a:r>
            <a:r>
              <a:rPr lang="it-IT" sz="2400" dirty="0" smtClean="0"/>
              <a:t>)</a:t>
            </a:r>
            <a:endParaRPr lang="en-US" sz="2400" dirty="0" smtClean="0"/>
          </a:p>
          <a:p>
            <a:pPr marL="814388" lvl="2" indent="-431800" algn="just">
              <a:buSzPct val="90000"/>
            </a:pPr>
            <a:r>
              <a:rPr lang="en-US" sz="2400" b="1" dirty="0" err="1" smtClean="0"/>
              <a:t>MyOCEAN</a:t>
            </a:r>
            <a:r>
              <a:rPr lang="en-US" sz="2400" b="1" dirty="0" smtClean="0"/>
              <a:t> and MyOCEAN2</a:t>
            </a:r>
            <a:r>
              <a:rPr lang="en-US" sz="2400" dirty="0" smtClean="0"/>
              <a:t> (</a:t>
            </a:r>
            <a:r>
              <a:rPr lang="it-IT" sz="2400" dirty="0" smtClean="0">
                <a:hlinkClick r:id="rId7"/>
              </a:rPr>
              <a:t>http://www.myocean.eu</a:t>
            </a:r>
            <a:r>
              <a:rPr lang="it-IT" sz="2400" dirty="0" smtClean="0"/>
              <a:t>)</a:t>
            </a:r>
            <a:endParaRPr lang="en-US" sz="2400" dirty="0" smtClean="0"/>
          </a:p>
          <a:p>
            <a:pPr algn="just"/>
            <a:endParaRPr lang="en-GB" sz="3200" dirty="0" smtClean="0">
              <a:solidFill>
                <a:srgbClr val="C00000"/>
              </a:solidFill>
            </a:endParaRPr>
          </a:p>
          <a:p>
            <a:pPr marL="20638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09463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Service Today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2438" lvl="1" indent="-431800" algn="just">
              <a:buSzPct val="90000"/>
            </a:pPr>
            <a:r>
              <a:rPr lang="it-IT" sz="2600" dirty="0" smtClean="0"/>
              <a:t>The </a:t>
            </a:r>
            <a:r>
              <a:rPr lang="it-IT" sz="2600" dirty="0" err="1" smtClean="0"/>
              <a:t>need</a:t>
            </a:r>
            <a:r>
              <a:rPr lang="it-IT" sz="2600" dirty="0" smtClean="0"/>
              <a:t> </a:t>
            </a:r>
            <a:r>
              <a:rPr lang="it-IT" sz="2600" dirty="0" err="1" smtClean="0"/>
              <a:t>for</a:t>
            </a:r>
            <a:r>
              <a:rPr lang="it-IT" sz="2600" dirty="0" smtClean="0"/>
              <a:t> </a:t>
            </a:r>
            <a:r>
              <a:rPr lang="it-IT" sz="2600" dirty="0" err="1" smtClean="0"/>
              <a:t>synthesis</a:t>
            </a:r>
            <a:r>
              <a:rPr lang="it-IT" sz="2600" dirty="0" smtClean="0"/>
              <a:t>, </a:t>
            </a:r>
            <a:r>
              <a:rPr lang="it-IT" sz="2600" dirty="0" err="1" smtClean="0"/>
              <a:t>continuation</a:t>
            </a:r>
            <a:r>
              <a:rPr lang="it-IT" sz="2600" dirty="0" smtClean="0"/>
              <a:t> and consolidation of all these </a:t>
            </a:r>
            <a:r>
              <a:rPr lang="it-IT" sz="2600" dirty="0" err="1" smtClean="0"/>
              <a:t>precursor</a:t>
            </a:r>
            <a:r>
              <a:rPr lang="it-IT" sz="2600" dirty="0" smtClean="0"/>
              <a:t> </a:t>
            </a:r>
            <a:r>
              <a:rPr lang="it-IT" sz="2600" dirty="0" err="1" smtClean="0"/>
              <a:t>activities</a:t>
            </a:r>
            <a:r>
              <a:rPr lang="it-IT" sz="2600" dirty="0" smtClean="0"/>
              <a:t> </a:t>
            </a:r>
            <a:r>
              <a:rPr lang="it-IT" sz="2600" dirty="0" err="1" smtClean="0"/>
              <a:t>has</a:t>
            </a:r>
            <a:r>
              <a:rPr lang="it-IT" sz="2600" dirty="0" smtClean="0"/>
              <a:t> </a:t>
            </a:r>
            <a:r>
              <a:rPr lang="it-IT" sz="2600" dirty="0" err="1" smtClean="0"/>
              <a:t>arisen</a:t>
            </a:r>
            <a:r>
              <a:rPr lang="it-IT" sz="2600" dirty="0" smtClean="0"/>
              <a:t> in </a:t>
            </a:r>
            <a:r>
              <a:rPr lang="it-IT" sz="2600" dirty="0" err="1" smtClean="0"/>
              <a:t>order</a:t>
            </a:r>
            <a:r>
              <a:rPr lang="it-IT" sz="2600" dirty="0" smtClean="0"/>
              <a:t> </a:t>
            </a:r>
            <a:r>
              <a:rPr lang="it-IT" sz="2600" dirty="0" err="1" smtClean="0"/>
              <a:t>to</a:t>
            </a:r>
            <a:r>
              <a:rPr lang="it-IT" sz="2600" dirty="0" smtClean="0"/>
              <a:t>:</a:t>
            </a:r>
          </a:p>
          <a:p>
            <a:pPr marL="452438" lvl="1" indent="-431800" algn="just">
              <a:buSzPct val="90000"/>
              <a:buNone/>
            </a:pPr>
            <a:r>
              <a:rPr lang="en-GB" sz="3000" b="1" dirty="0" smtClean="0">
                <a:solidFill>
                  <a:srgbClr val="C00000"/>
                </a:solidFill>
              </a:rPr>
              <a:t>				</a:t>
            </a:r>
          </a:p>
          <a:p>
            <a:pPr marL="452438" lvl="1" indent="-431800" algn="just">
              <a:buSzPct val="90000"/>
            </a:pPr>
            <a:endParaRPr lang="en-US" sz="2400" b="1" dirty="0" smtClean="0"/>
          </a:p>
          <a:p>
            <a:pPr algn="just"/>
            <a:endParaRPr lang="en-GB" sz="3200" dirty="0" smtClean="0">
              <a:solidFill>
                <a:srgbClr val="C00000"/>
              </a:solidFill>
            </a:endParaRPr>
          </a:p>
          <a:p>
            <a:pPr marL="20638" indent="0">
              <a:buNone/>
            </a:pPr>
            <a:endParaRPr lang="en-GB" dirty="0" smtClean="0"/>
          </a:p>
        </p:txBody>
      </p:sp>
      <p:sp>
        <p:nvSpPr>
          <p:cNvPr id="11" name="CasellaDiTesto 10"/>
          <p:cNvSpPr txBox="1"/>
          <p:nvPr/>
        </p:nvSpPr>
        <p:spPr>
          <a:xfrm>
            <a:off x="762000" y="2915960"/>
            <a:ext cx="2438400" cy="156966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it-IT" sz="500" dirty="0" smtClean="0"/>
          </a:p>
          <a:p>
            <a:pPr algn="ctr"/>
            <a:endParaRPr lang="it-IT" sz="1000" dirty="0" smtClean="0"/>
          </a:p>
          <a:p>
            <a:pPr algn="ctr"/>
            <a:r>
              <a:rPr lang="it-IT" sz="2600" dirty="0" err="1" smtClean="0"/>
              <a:t>Describe</a:t>
            </a:r>
            <a:r>
              <a:rPr lang="it-IT" sz="2600" dirty="0" smtClean="0"/>
              <a:t> the </a:t>
            </a:r>
            <a:r>
              <a:rPr lang="it-IT" sz="2600" dirty="0" err="1" smtClean="0"/>
              <a:t>Ocean</a:t>
            </a:r>
            <a:endParaRPr lang="it-IT" sz="1000" dirty="0" smtClean="0"/>
          </a:p>
          <a:p>
            <a:pPr algn="ctr"/>
            <a:endParaRPr lang="it-IT" sz="1300" dirty="0" smtClean="0"/>
          </a:p>
          <a:p>
            <a:pPr algn="ctr"/>
            <a:endParaRPr lang="it-IT" sz="13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3600450" y="2971800"/>
            <a:ext cx="2286000" cy="15081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it-IT" sz="500" dirty="0" smtClean="0"/>
          </a:p>
          <a:p>
            <a:pPr algn="ctr"/>
            <a:endParaRPr lang="it-IT" sz="1000" dirty="0" smtClean="0"/>
          </a:p>
          <a:p>
            <a:pPr algn="ctr"/>
            <a:r>
              <a:rPr lang="it-IT" sz="2600" dirty="0" err="1" smtClean="0"/>
              <a:t>Deliver</a:t>
            </a:r>
            <a:r>
              <a:rPr lang="it-IT" sz="2600" dirty="0" smtClean="0"/>
              <a:t> the </a:t>
            </a:r>
            <a:r>
              <a:rPr lang="it-IT" sz="2600" dirty="0" err="1" smtClean="0"/>
              <a:t>Products</a:t>
            </a:r>
            <a:endParaRPr lang="it-IT" sz="2600" dirty="0" smtClean="0"/>
          </a:p>
          <a:p>
            <a:pPr algn="ctr"/>
            <a:endParaRPr lang="it-IT" sz="1000" dirty="0" smtClean="0"/>
          </a:p>
          <a:p>
            <a:pPr algn="ctr"/>
            <a:endParaRPr lang="it-IT" sz="1000" dirty="0" smtClean="0"/>
          </a:p>
          <a:p>
            <a:pPr algn="ctr"/>
            <a:endParaRPr lang="it-IT" sz="5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6324600" y="2973110"/>
            <a:ext cx="2362200" cy="14465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it-IT" sz="500" dirty="0" smtClean="0"/>
          </a:p>
          <a:p>
            <a:pPr algn="ctr"/>
            <a:r>
              <a:rPr lang="it-IT" sz="2600" dirty="0" smtClean="0"/>
              <a:t>Propose Information on the </a:t>
            </a:r>
            <a:r>
              <a:rPr lang="it-IT" sz="2600" dirty="0" err="1" smtClean="0"/>
              <a:t>products</a:t>
            </a:r>
            <a:endParaRPr lang="it-IT" sz="2600" dirty="0" smtClean="0"/>
          </a:p>
          <a:p>
            <a:pPr algn="ctr"/>
            <a:endParaRPr lang="it-IT" sz="500" dirty="0"/>
          </a:p>
        </p:txBody>
      </p:sp>
      <p:pic>
        <p:nvPicPr>
          <p:cNvPr id="8" name="Immagine 7" descr="r25_9_papillon_my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123950"/>
            <a:ext cx="83058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3903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Approach</a:t>
            </a:r>
            <a:endParaRPr lang="en-GB" dirty="0"/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00600"/>
          </a:xfrm>
        </p:spPr>
        <p:txBody>
          <a:bodyPr/>
          <a:lstStyle/>
          <a:p>
            <a:pPr marL="452438" lvl="1" indent="-431800">
              <a:spcAft>
                <a:spcPts val="1200"/>
              </a:spcAft>
              <a:buSzPct val="90000"/>
            </a:pPr>
            <a:r>
              <a:rPr lang="en-GB" sz="3000" b="1" dirty="0" smtClean="0"/>
              <a:t>Integrated </a:t>
            </a:r>
            <a:r>
              <a:rPr lang="en-GB" sz="3000" dirty="0" smtClean="0"/>
              <a:t>– system of systems</a:t>
            </a:r>
          </a:p>
          <a:p>
            <a:pPr marL="452438" lvl="1" indent="-431800">
              <a:spcAft>
                <a:spcPts val="1200"/>
              </a:spcAft>
              <a:buSzPct val="90000"/>
            </a:pPr>
            <a:r>
              <a:rPr lang="it-IT" sz="3000" b="1" dirty="0" smtClean="0"/>
              <a:t>Open and Free </a:t>
            </a:r>
            <a:r>
              <a:rPr lang="it-IT" sz="3000" dirty="0" smtClean="0"/>
              <a:t>– username and password</a:t>
            </a:r>
          </a:p>
          <a:p>
            <a:pPr marL="452438" lvl="1" indent="-431800">
              <a:spcAft>
                <a:spcPts val="1200"/>
              </a:spcAft>
              <a:buSzPct val="90000"/>
            </a:pPr>
            <a:r>
              <a:rPr lang="en-GB" sz="3000" b="1" dirty="0" smtClean="0"/>
              <a:t>Reliable</a:t>
            </a:r>
            <a:r>
              <a:rPr lang="en-GB" sz="3000" dirty="0" smtClean="0"/>
              <a:t> – quality and availability</a:t>
            </a:r>
          </a:p>
          <a:p>
            <a:pPr marL="452438" lvl="1" indent="-431800">
              <a:spcAft>
                <a:spcPts val="1200"/>
              </a:spcAft>
              <a:buSzPct val="90000"/>
            </a:pPr>
            <a:r>
              <a:rPr lang="en-GB" sz="3000" b="1" dirty="0" smtClean="0"/>
              <a:t>Direct access </a:t>
            </a:r>
            <a:r>
              <a:rPr lang="en-GB" sz="3000" dirty="0" smtClean="0"/>
              <a:t>– direct request of account, direct response</a:t>
            </a:r>
            <a:endParaRPr lang="it-IT" sz="3000" dirty="0" smtClean="0"/>
          </a:p>
          <a:p>
            <a:pPr marL="452438" lvl="1" indent="-431800">
              <a:spcAft>
                <a:spcPts val="1200"/>
              </a:spcAft>
              <a:buSzPct val="90000"/>
            </a:pPr>
            <a:r>
              <a:rPr lang="it-IT" sz="3000" b="1" dirty="0" smtClean="0"/>
              <a:t>User-Driven</a:t>
            </a:r>
            <a:r>
              <a:rPr lang="it-IT" sz="3000" dirty="0" smtClean="0"/>
              <a:t> – fact sheets, questionnaires, workshops, dedicated WPs for User requirements</a:t>
            </a:r>
          </a:p>
          <a:p>
            <a:pPr marL="452438" lvl="1" indent="-431800" algn="just">
              <a:spcAft>
                <a:spcPts val="1200"/>
              </a:spcAft>
              <a:buSzPct val="90000"/>
            </a:pPr>
            <a:endParaRPr lang="en-US" sz="2600" dirty="0" smtClean="0"/>
          </a:p>
          <a:p>
            <a:pPr marL="452438" lvl="1" indent="-431800" algn="just">
              <a:spcAft>
                <a:spcPts val="1200"/>
              </a:spcAft>
              <a:buSzPct val="90000"/>
              <a:buNone/>
            </a:pPr>
            <a:r>
              <a:rPr lang="en-GB" sz="3000" b="1" dirty="0" smtClean="0">
                <a:solidFill>
                  <a:srgbClr val="C00000"/>
                </a:solidFill>
              </a:rPr>
              <a:t>				</a:t>
            </a:r>
          </a:p>
          <a:p>
            <a:pPr marL="452438" lvl="1" indent="-431800" algn="just">
              <a:buSzPct val="90000"/>
            </a:pPr>
            <a:endParaRPr lang="en-US" sz="2400" b="1" dirty="0" smtClean="0"/>
          </a:p>
          <a:p>
            <a:pPr algn="just"/>
            <a:endParaRPr lang="en-GB" sz="3200" dirty="0" smtClean="0">
              <a:solidFill>
                <a:srgbClr val="C00000"/>
              </a:solidFill>
            </a:endParaRPr>
          </a:p>
          <a:p>
            <a:pPr marL="20638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09463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domains of Activity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2403134" y="1371600"/>
            <a:ext cx="2057400" cy="4800600"/>
            <a:chOff x="2391102" y="1752600"/>
            <a:chExt cx="2057400" cy="4800600"/>
          </a:xfrm>
        </p:grpSpPr>
        <p:sp>
          <p:nvSpPr>
            <p:cNvPr id="16" name="Rettangolo 15"/>
            <p:cNvSpPr/>
            <p:nvPr/>
          </p:nvSpPr>
          <p:spPr>
            <a:xfrm>
              <a:off x="2391102" y="1752600"/>
              <a:ext cx="2057400" cy="480060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6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pic>
          <p:nvPicPr>
            <p:cNvPr id="3078" name="Picture 6" descr="http://broadlyrisks.firetrench.com/wp-content/uploads/2012/05/medsinking2-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20268" y="2707481"/>
              <a:ext cx="1728537" cy="1026319"/>
            </a:xfrm>
            <a:prstGeom prst="rect">
              <a:avLst/>
            </a:prstGeom>
            <a:noFill/>
          </p:spPr>
        </p:pic>
        <p:pic>
          <p:nvPicPr>
            <p:cNvPr id="3080" name="Picture 8" descr="http://ec.europa.eu/transport/modes/maritime/safety/images/logo_2009_third_maritime_packag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67303" y="3917732"/>
              <a:ext cx="1885950" cy="1257300"/>
            </a:xfrm>
            <a:prstGeom prst="rect">
              <a:avLst/>
            </a:prstGeom>
            <a:noFill/>
          </p:spPr>
        </p:pic>
        <p:pic>
          <p:nvPicPr>
            <p:cNvPr id="3082" name="Picture 10" descr="https://encrypted-tbn1.gstatic.com/images?q=tbn:ANd9GcRLoDH2CH1B0dCzscjjbmFA9yOmtYl6K1EozKZ_jfDijVuCr5N5A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98836" y="5242034"/>
              <a:ext cx="1860332" cy="1234966"/>
            </a:xfrm>
            <a:prstGeom prst="rect">
              <a:avLst/>
            </a:prstGeom>
            <a:noFill/>
          </p:spPr>
        </p:pic>
        <p:sp>
          <p:nvSpPr>
            <p:cNvPr id="11" name="Rettangolo 10"/>
            <p:cNvSpPr/>
            <p:nvPr/>
          </p:nvSpPr>
          <p:spPr>
            <a:xfrm>
              <a:off x="2646229" y="1828800"/>
              <a:ext cx="154477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100" b="1" dirty="0" smtClean="0">
                  <a:solidFill>
                    <a:schemeClr val="tx2">
                      <a:lumMod val="50000"/>
                    </a:schemeClr>
                  </a:solidFill>
                </a:rPr>
                <a:t>Marine Safety</a:t>
              </a:r>
              <a:endParaRPr lang="it-IT" sz="21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2400" y="1371600"/>
            <a:ext cx="2057400" cy="4800600"/>
            <a:chOff x="152399" y="1752600"/>
            <a:chExt cx="2057400" cy="4800600"/>
          </a:xfrm>
        </p:grpSpPr>
        <p:sp>
          <p:nvSpPr>
            <p:cNvPr id="15" name="Rettangolo 14"/>
            <p:cNvSpPr/>
            <p:nvPr/>
          </p:nvSpPr>
          <p:spPr>
            <a:xfrm>
              <a:off x="152399" y="1752600"/>
              <a:ext cx="2057400" cy="480060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6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8" name="Rettangolo 7"/>
            <p:cNvSpPr/>
            <p:nvPr/>
          </p:nvSpPr>
          <p:spPr>
            <a:xfrm>
              <a:off x="381000" y="1828800"/>
              <a:ext cx="154477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100" b="1" dirty="0" smtClean="0">
                  <a:solidFill>
                    <a:schemeClr val="tx2">
                      <a:lumMod val="50000"/>
                    </a:schemeClr>
                  </a:solidFill>
                </a:rPr>
                <a:t>Marine Resources</a:t>
              </a:r>
              <a:endParaRPr lang="it-IT" sz="21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pic>
          <p:nvPicPr>
            <p:cNvPr id="3085" name="Picture 13" descr="http://whc.unesco.org/uploads/thumbs/news_941-600--20121004110236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9468" y="3962400"/>
              <a:ext cx="1718797" cy="1143000"/>
            </a:xfrm>
            <a:prstGeom prst="rect">
              <a:avLst/>
            </a:prstGeom>
            <a:noFill/>
          </p:spPr>
        </p:pic>
        <p:pic>
          <p:nvPicPr>
            <p:cNvPr id="3086" name="Picture 14"/>
            <p:cNvPicPr>
              <a:picLocks noChangeAspect="1" noChangeArrowheads="1"/>
            </p:cNvPicPr>
            <p:nvPr/>
          </p:nvPicPr>
          <p:blipFill>
            <a:blip r:embed="rId7" cstate="print"/>
            <a:srcRect l="29502" t="31267" r="50000" b="30165"/>
            <a:stretch>
              <a:fillRect/>
            </a:stretch>
          </p:blipFill>
          <p:spPr bwMode="auto">
            <a:xfrm>
              <a:off x="367864" y="5226268"/>
              <a:ext cx="1676400" cy="125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9" name="Picture 17" descr="http://news.cdn.solomon-times.com/images/news/2caa6db0-e678-4aa7-a577-442bcf35ac9c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2900" y="2667000"/>
              <a:ext cx="1714500" cy="1143000"/>
            </a:xfrm>
            <a:prstGeom prst="rect">
              <a:avLst/>
            </a:prstGeom>
            <a:noFill/>
          </p:spPr>
        </p:pic>
      </p:grpSp>
      <p:grpSp>
        <p:nvGrpSpPr>
          <p:cNvPr id="5" name="Group 4"/>
          <p:cNvGrpSpPr/>
          <p:nvPr/>
        </p:nvGrpSpPr>
        <p:grpSpPr>
          <a:xfrm>
            <a:off x="4495801" y="1295400"/>
            <a:ext cx="2285999" cy="4876800"/>
            <a:chOff x="4495801" y="1676400"/>
            <a:chExt cx="2285999" cy="4876800"/>
          </a:xfrm>
        </p:grpSpPr>
        <p:sp>
          <p:nvSpPr>
            <p:cNvPr id="17" name="Rettangolo 16"/>
            <p:cNvSpPr/>
            <p:nvPr/>
          </p:nvSpPr>
          <p:spPr>
            <a:xfrm>
              <a:off x="4648200" y="1752600"/>
              <a:ext cx="2057400" cy="480060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6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4495801" y="1676400"/>
              <a:ext cx="2285999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100" b="1" dirty="0" smtClean="0">
                  <a:solidFill>
                    <a:schemeClr val="tx2">
                      <a:lumMod val="50000"/>
                    </a:schemeClr>
                  </a:solidFill>
                </a:rPr>
                <a:t>Coastal and Marine Environment</a:t>
              </a:r>
              <a:endParaRPr lang="it-IT" sz="21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pic>
          <p:nvPicPr>
            <p:cNvPr id="3092" name="Picture 20" descr="http://upload.wikimedia.org/wikipedia/commons/thumb/9/97/Middelgrunden_wind_farm_2009-07-01_edit_filtered.jpg/280px-Middelgrunden_wind_farm_2009-07-01_edit_filtered.jpg"/>
            <p:cNvPicPr>
              <a:picLocks noChangeAspect="1" noChangeArrowheads="1"/>
            </p:cNvPicPr>
            <p:nvPr/>
          </p:nvPicPr>
          <p:blipFill>
            <a:blip r:embed="rId9" cstate="print"/>
            <a:srcRect t="9466" b="10074"/>
            <a:stretch>
              <a:fillRect/>
            </a:stretch>
          </p:blipFill>
          <p:spPr bwMode="auto">
            <a:xfrm>
              <a:off x="4740166" y="2758966"/>
              <a:ext cx="1828800" cy="1072055"/>
            </a:xfrm>
            <a:prstGeom prst="rect">
              <a:avLst/>
            </a:prstGeom>
            <a:noFill/>
          </p:spPr>
        </p:pic>
        <p:pic>
          <p:nvPicPr>
            <p:cNvPr id="3094" name="Picture 22" descr="http://www.stacey.peak-media.co.uk/holderness/Holderness/800-03270048.jpg"/>
            <p:cNvPicPr>
              <a:picLocks noChangeAspect="1" noChangeArrowheads="1"/>
            </p:cNvPicPr>
            <p:nvPr/>
          </p:nvPicPr>
          <p:blipFill>
            <a:blip r:embed="rId10" cstate="print"/>
            <a:srcRect t="13793"/>
            <a:stretch>
              <a:fillRect/>
            </a:stretch>
          </p:blipFill>
          <p:spPr bwMode="auto">
            <a:xfrm>
              <a:off x="4692868" y="3957140"/>
              <a:ext cx="1905000" cy="1215259"/>
            </a:xfrm>
            <a:prstGeom prst="rect">
              <a:avLst/>
            </a:prstGeom>
            <a:noFill/>
          </p:spPr>
        </p:pic>
        <p:pic>
          <p:nvPicPr>
            <p:cNvPr id="3101" name="Picture 29" descr="http://campam.gcfi.org/CaribbeanChallenge/MidGrants/A&amp;B%20Cades%20Bay%20Marine%20Reserve%20SIRRM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724400" y="5266556"/>
              <a:ext cx="1844566" cy="1229711"/>
            </a:xfrm>
            <a:prstGeom prst="rect">
              <a:avLst/>
            </a:prstGeom>
            <a:noFill/>
          </p:spPr>
        </p:pic>
      </p:grpSp>
      <p:grpSp>
        <p:nvGrpSpPr>
          <p:cNvPr id="7" name="Group 6"/>
          <p:cNvGrpSpPr/>
          <p:nvPr/>
        </p:nvGrpSpPr>
        <p:grpSpPr>
          <a:xfrm>
            <a:off x="6756131" y="1371600"/>
            <a:ext cx="2362201" cy="4800600"/>
            <a:chOff x="6781800" y="1752600"/>
            <a:chExt cx="2362201" cy="4800600"/>
          </a:xfrm>
        </p:grpSpPr>
        <p:sp>
          <p:nvSpPr>
            <p:cNvPr id="18" name="Rettangolo 17"/>
            <p:cNvSpPr/>
            <p:nvPr/>
          </p:nvSpPr>
          <p:spPr>
            <a:xfrm>
              <a:off x="6934199" y="1752600"/>
              <a:ext cx="2057400" cy="480060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6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0" name="Rettangolo 9"/>
            <p:cNvSpPr/>
            <p:nvPr/>
          </p:nvSpPr>
          <p:spPr>
            <a:xfrm>
              <a:off x="6781800" y="1828800"/>
              <a:ext cx="2362201" cy="76944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en-US" sz="2100" b="1" dirty="0" smtClean="0">
                  <a:solidFill>
                    <a:schemeClr val="tx2">
                      <a:lumMod val="50000"/>
                    </a:schemeClr>
                  </a:solidFill>
                </a:rPr>
                <a:t>Climate and Seasonal Forecast</a:t>
              </a:r>
              <a:endParaRPr lang="it-IT" sz="21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pic>
          <p:nvPicPr>
            <p:cNvPr id="3103" name="Picture 31" descr="http://blogs.telegraph.co.uk/news/files/2012/11/climate-change_1509200c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073464" y="2769295"/>
              <a:ext cx="1768366" cy="1107151"/>
            </a:xfrm>
            <a:prstGeom prst="rect">
              <a:avLst/>
            </a:prstGeom>
            <a:noFill/>
          </p:spPr>
        </p:pic>
        <p:pic>
          <p:nvPicPr>
            <p:cNvPr id="3105" name="Picture 33" descr="https://encrypted-tbn2.gstatic.com/images?q=tbn:ANd9GcRAlCMNnSW5Pd2a6tDHEN2fqsi9chQYjnvEHYKg0MuYOrULDC9h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070834" y="3978166"/>
              <a:ext cx="1758194" cy="1244564"/>
            </a:xfrm>
            <a:prstGeom prst="rect">
              <a:avLst/>
            </a:prstGeom>
            <a:noFill/>
          </p:spPr>
        </p:pic>
        <p:pic>
          <p:nvPicPr>
            <p:cNvPr id="3107" name="Picture 35" descr="https://encrypted-tbn3.gstatic.com/images?q=tbn:ANd9GcReYkiKEDVinCrVST-8kbgOHy8gZwEwU3WSHxiZrDDgp-yTgdQc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346732" y="5273566"/>
              <a:ext cx="1223264" cy="122872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09463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age 4"/>
          <p:cNvPicPr>
            <a:picLocks noChangeAspect="1"/>
          </p:cNvPicPr>
          <p:nvPr/>
        </p:nvPicPr>
        <p:blipFill>
          <a:blip r:embed="rId3" cstate="print"/>
          <a:srcRect l="5264" t="13824" r="5275" b="9869"/>
          <a:stretch>
            <a:fillRect/>
          </a:stretch>
        </p:blipFill>
        <p:spPr bwMode="auto">
          <a:xfrm>
            <a:off x="-9525" y="1160463"/>
            <a:ext cx="2447925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77617" y="304800"/>
            <a:ext cx="7239000" cy="533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/>
              <a:t>Describe the ocean </a:t>
            </a:r>
            <a:r>
              <a:rPr lang="en-GB" sz="2700" dirty="0" smtClean="0"/>
              <a:t>(catalogue of products)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1196975"/>
            <a:ext cx="2232025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re 1"/>
          <p:cNvSpPr txBox="1">
            <a:spLocks/>
          </p:cNvSpPr>
          <p:nvPr/>
        </p:nvSpPr>
        <p:spPr bwMode="auto">
          <a:xfrm>
            <a:off x="2771775" y="1301750"/>
            <a:ext cx="2520950" cy="938213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z="32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Currents</a:t>
            </a:r>
          </a:p>
        </p:txBody>
      </p:sp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1688" y="1125538"/>
            <a:ext cx="2578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re 1"/>
          <p:cNvSpPr txBox="1">
            <a:spLocks/>
          </p:cNvSpPr>
          <p:nvPr/>
        </p:nvSpPr>
        <p:spPr bwMode="auto">
          <a:xfrm>
            <a:off x="5940425" y="1125538"/>
            <a:ext cx="316865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z="3200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Temperature</a:t>
            </a:r>
            <a:br>
              <a:rPr lang="en-US" sz="3200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200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&amp; Salinity</a:t>
            </a:r>
          </a:p>
        </p:txBody>
      </p:sp>
      <p:pic>
        <p:nvPicPr>
          <p:cNvPr id="3072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6438" y="4365625"/>
            <a:ext cx="2052637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re 1"/>
          <p:cNvSpPr txBox="1">
            <a:spLocks/>
          </p:cNvSpPr>
          <p:nvPr/>
        </p:nvSpPr>
        <p:spPr bwMode="auto">
          <a:xfrm>
            <a:off x="7343775" y="4422775"/>
            <a:ext cx="2124075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Sea Ice</a:t>
            </a:r>
          </a:p>
        </p:txBody>
      </p:sp>
      <p:pic>
        <p:nvPicPr>
          <p:cNvPr id="3073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99288" y="2997200"/>
            <a:ext cx="210978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re 1"/>
          <p:cNvSpPr txBox="1">
            <a:spLocks/>
          </p:cNvSpPr>
          <p:nvPr/>
        </p:nvSpPr>
        <p:spPr bwMode="auto">
          <a:xfrm>
            <a:off x="6980238" y="2917825"/>
            <a:ext cx="2128837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z="3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Sea Level</a:t>
            </a:r>
          </a:p>
        </p:txBody>
      </p:sp>
      <p:pic>
        <p:nvPicPr>
          <p:cNvPr id="307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92275" y="2997200"/>
            <a:ext cx="2735263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re 1"/>
          <p:cNvSpPr txBox="1">
            <a:spLocks/>
          </p:cNvSpPr>
          <p:nvPr/>
        </p:nvSpPr>
        <p:spPr bwMode="auto">
          <a:xfrm>
            <a:off x="1692275" y="3006725"/>
            <a:ext cx="2879725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Surface Wind</a:t>
            </a:r>
          </a:p>
        </p:txBody>
      </p:sp>
      <p:pic>
        <p:nvPicPr>
          <p:cNvPr id="3073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31913" y="4292600"/>
            <a:ext cx="31321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itre 1"/>
          <p:cNvSpPr txBox="1">
            <a:spLocks/>
          </p:cNvSpPr>
          <p:nvPr/>
        </p:nvSpPr>
        <p:spPr bwMode="auto">
          <a:xfrm>
            <a:off x="1295400" y="4403725"/>
            <a:ext cx="3276600" cy="1008063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z="32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Biogeochemistry</a:t>
            </a:r>
          </a:p>
        </p:txBody>
      </p:sp>
      <p:pic>
        <p:nvPicPr>
          <p:cNvPr id="3073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00563" y="2211388"/>
            <a:ext cx="2447925" cy="33401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graphicFrame>
        <p:nvGraphicFramePr>
          <p:cNvPr id="19" name="Diagramme 18"/>
          <p:cNvGraphicFramePr/>
          <p:nvPr/>
        </p:nvGraphicFramePr>
        <p:xfrm>
          <a:off x="2046916" y="5625244"/>
          <a:ext cx="5549420" cy="1044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uppo 64"/>
          <p:cNvGrpSpPr/>
          <p:nvPr/>
        </p:nvGrpSpPr>
        <p:grpSpPr>
          <a:xfrm>
            <a:off x="1371600" y="1295400"/>
            <a:ext cx="7585837" cy="5114926"/>
            <a:chOff x="0" y="-381000"/>
            <a:chExt cx="10584890" cy="7248526"/>
          </a:xfrm>
        </p:grpSpPr>
        <p:pic>
          <p:nvPicPr>
            <p:cNvPr id="30723" name="Imag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81000"/>
              <a:ext cx="9144000" cy="7248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4" name="Picture 3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9888" y="2476509"/>
              <a:ext cx="373660" cy="371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25" name="Picture 3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3950" y="3627942"/>
              <a:ext cx="778273" cy="337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26" name="Picture 3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7357" y="1878497"/>
              <a:ext cx="217459" cy="635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27" name="Picture 3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2590" y="3322064"/>
              <a:ext cx="855526" cy="174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28" name="Picture 3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7445" y="4300490"/>
              <a:ext cx="369109" cy="4663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29" name="Picture 3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1060" y="3959225"/>
              <a:ext cx="369107" cy="29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30" name="Picture 39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9382" y="3281088"/>
              <a:ext cx="322936" cy="3229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31" name="Picture 40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8438" y="3522977"/>
              <a:ext cx="480698" cy="480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32" name="Picture 41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368" y="4471847"/>
              <a:ext cx="944781" cy="332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33" name="Picture 4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7280" y="885901"/>
              <a:ext cx="841222" cy="420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34" name="Picture 4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9888" y="3116662"/>
              <a:ext cx="666684" cy="177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35" name="Picture 4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4362" y="2319138"/>
              <a:ext cx="386275" cy="389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36" name="Picture 45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4925" y="3806773"/>
              <a:ext cx="775412" cy="3176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37" name="Picture 46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1091" y="875544"/>
              <a:ext cx="981427" cy="2775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39" name="Picture 4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6175" y="1538335"/>
              <a:ext cx="480698" cy="203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40" name="Picture 50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82" y="5118100"/>
              <a:ext cx="629487" cy="2174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41" name="Picture 51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25" y="5880101"/>
              <a:ext cx="474976" cy="477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42" name="Picture 52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6437" y="3678277"/>
              <a:ext cx="503589" cy="449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43" name="Picture 53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943" y="5426075"/>
              <a:ext cx="433193" cy="326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44" name="Picture 54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8477" y="2384170"/>
              <a:ext cx="283269" cy="566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45" name="Picture 55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3334" y="2382086"/>
              <a:ext cx="434917" cy="29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46" name="Picture 56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6050" y="1506243"/>
              <a:ext cx="314743" cy="460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47" name="Picture 59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7287" y="1043103"/>
              <a:ext cx="389137" cy="391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48" name="Picture 60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3308" y="4503525"/>
              <a:ext cx="300642" cy="3006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49" name="Picture 61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7788" y="4624693"/>
              <a:ext cx="646653" cy="248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0" name="Picture 62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5596" y="4301495"/>
              <a:ext cx="653443" cy="170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1" name="Picture 63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663" y="4067813"/>
              <a:ext cx="589428" cy="237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2" name="Picture 64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4573" y="756800"/>
              <a:ext cx="560814" cy="329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3" name="Picture 65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9574" y="4129088"/>
              <a:ext cx="1032929" cy="203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4" name="Picture 66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0585" y="3806773"/>
              <a:ext cx="826915" cy="400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5" name="Picture 67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4620" y="4261868"/>
              <a:ext cx="351941" cy="440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6" name="Picture 68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0112" y="4732558"/>
              <a:ext cx="506449" cy="363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7" name="Picture 69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8424" y="5681594"/>
              <a:ext cx="586565" cy="346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8" name="Picture 70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452" y="1223925"/>
              <a:ext cx="506452" cy="349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9" name="Picture 71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850" y="4129088"/>
              <a:ext cx="698157" cy="326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0" name="Picture 72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603" y="5125253"/>
              <a:ext cx="723907" cy="203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1" name="Picture 73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7" y="4452856"/>
              <a:ext cx="294715" cy="59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2" name="Picture 74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6137" y="3436406"/>
              <a:ext cx="560815" cy="400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3" name="Picture 75"/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9925" y="4603789"/>
              <a:ext cx="595150" cy="326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4" name="Picture 76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8006" y="2702296"/>
              <a:ext cx="763968" cy="220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5" name="Picture 77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1197" y="2950707"/>
              <a:ext cx="892723" cy="165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6" name="Picture 78"/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6445" y="2144741"/>
              <a:ext cx="609458" cy="2174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7" name="Picture 79"/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313" y="2156756"/>
              <a:ext cx="995734" cy="254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8" name="Picture 80"/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338" y="2447213"/>
              <a:ext cx="598010" cy="288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9" name="Picture 81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282" y="2637046"/>
              <a:ext cx="420610" cy="420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0" name="Picture 82"/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555" y="2117003"/>
              <a:ext cx="706741" cy="246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1" name="Picture 83"/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6436" y="586554"/>
              <a:ext cx="629485" cy="288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2" name="Picture 84"/>
            <p:cNvPicPr>
              <a:picLocks noChangeAspect="1" noChangeArrowheads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4725" y="4480753"/>
              <a:ext cx="400582" cy="572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3" name="Picture 85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5926" y="3626669"/>
              <a:ext cx="746799" cy="226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4" name="Picture 86"/>
            <p:cNvPicPr>
              <a:picLocks noChangeAspect="1" noChangeArrowheads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478" y="1686750"/>
              <a:ext cx="609456" cy="27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5" name="Picture 87"/>
            <p:cNvPicPr>
              <a:picLocks noChangeAspect="1" noChangeArrowheads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0956" y="2382086"/>
              <a:ext cx="732494" cy="131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6" name="Picture 88"/>
            <p:cNvPicPr>
              <a:picLocks noChangeAspect="1" noChangeArrowheads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1412" y="731049"/>
              <a:ext cx="469253" cy="354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7" name="Picture 89"/>
            <p:cNvPicPr>
              <a:picLocks noChangeAspect="1" noChangeArrowheads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4275" y="1388569"/>
              <a:ext cx="371969" cy="371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8" name="Picture 90"/>
            <p:cNvPicPr>
              <a:picLocks noChangeAspect="1" noChangeArrowheads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087" y="1785464"/>
              <a:ext cx="423473" cy="357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9" name="Picture 91"/>
            <p:cNvPicPr>
              <a:picLocks noChangeAspect="1" noChangeArrowheads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6561" y="1849715"/>
              <a:ext cx="512173" cy="509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1" name="Picture 93"/>
            <p:cNvPicPr>
              <a:picLocks noChangeAspect="1" noChangeArrowheads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3629" y="2952146"/>
              <a:ext cx="184549" cy="1845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2" name="Picture 94"/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5962" y="824892"/>
              <a:ext cx="526479" cy="4578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3645" y="5125253"/>
              <a:ext cx="592393" cy="437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3564" y="4973181"/>
              <a:ext cx="356867" cy="356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312" y="2482400"/>
              <a:ext cx="630277" cy="204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ZoneTexte 1"/>
            <p:cNvSpPr txBox="1"/>
            <p:nvPr/>
          </p:nvSpPr>
          <p:spPr>
            <a:xfrm>
              <a:off x="2185169" y="2919862"/>
              <a:ext cx="8399721" cy="697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600" b="1" dirty="0" smtClean="0">
                  <a:solidFill>
                    <a:srgbClr val="FF0000"/>
                  </a:solidFill>
                  <a:latin typeface="Arial Rounded MT Bold" pitchFamily="34" charset="0"/>
                </a:rPr>
                <a:t>A NETWORK  OF  PROVIDERS</a:t>
              </a:r>
              <a:endParaRPr lang="fr-FR" sz="2600" b="1" dirty="0">
                <a:solidFill>
                  <a:srgbClr val="FF0000"/>
                </a:solidFill>
                <a:latin typeface="Arial Rounded MT Bold" pitchFamily="34" charset="0"/>
              </a:endParaRPr>
            </a:p>
          </p:txBody>
        </p:sp>
      </p:grpSp>
      <p:sp>
        <p:nvSpPr>
          <p:cNvPr id="67" name="Title 1"/>
          <p:cNvSpPr>
            <a:spLocks noGrp="1"/>
          </p:cNvSpPr>
          <p:nvPr>
            <p:ph type="title"/>
          </p:nvPr>
        </p:nvSpPr>
        <p:spPr>
          <a:xfrm>
            <a:off x="2362200" y="304800"/>
            <a:ext cx="6553200" cy="533400"/>
          </a:xfrm>
        </p:spPr>
        <p:txBody>
          <a:bodyPr/>
          <a:lstStyle/>
          <a:p>
            <a:r>
              <a:rPr lang="en-GB" b="1" dirty="0" smtClean="0">
                <a:solidFill>
                  <a:schemeClr val="tx2">
                    <a:lumMod val="50000"/>
                  </a:schemeClr>
                </a:solidFill>
              </a:rPr>
              <a:t>Deliver the data </a:t>
            </a:r>
            <a:r>
              <a:rPr lang="en-GB" sz="2400" b="1" dirty="0" smtClean="0">
                <a:solidFill>
                  <a:schemeClr val="tx2">
                    <a:lumMod val="50000"/>
                  </a:schemeClr>
                </a:solidFill>
              </a:rPr>
              <a:t>(distributed network)</a:t>
            </a:r>
            <a:endParaRPr lang="en-GB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8" name="Picture 4" descr="myO-04-map-sys-org"/>
          <p:cNvPicPr>
            <a:picLocks noChangeAspect="1" noChangeArrowheads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7682794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0" name="Gruppo 109"/>
          <p:cNvGrpSpPr/>
          <p:nvPr/>
        </p:nvGrpSpPr>
        <p:grpSpPr>
          <a:xfrm>
            <a:off x="95250" y="990600"/>
            <a:ext cx="8839200" cy="5562600"/>
            <a:chOff x="-28095" y="692696"/>
            <a:chExt cx="9172095" cy="6165304"/>
          </a:xfrm>
        </p:grpSpPr>
        <p:sp>
          <p:nvSpPr>
            <p:cNvPr id="111" name="Rettangolo 110"/>
            <p:cNvSpPr/>
            <p:nvPr/>
          </p:nvSpPr>
          <p:spPr>
            <a:xfrm>
              <a:off x="0" y="692696"/>
              <a:ext cx="9144000" cy="6165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12" name="Gruppo 111"/>
            <p:cNvGrpSpPr/>
            <p:nvPr/>
          </p:nvGrpSpPr>
          <p:grpSpPr>
            <a:xfrm>
              <a:off x="-28095" y="1270000"/>
              <a:ext cx="9019273" cy="5365750"/>
              <a:chOff x="-28095" y="1270000"/>
              <a:chExt cx="9019273" cy="5365750"/>
            </a:xfrm>
          </p:grpSpPr>
          <p:sp>
            <p:nvSpPr>
              <p:cNvPr id="113" name="AutoShape 4"/>
              <p:cNvSpPr>
                <a:spLocks noChangeArrowheads="1"/>
              </p:cNvSpPr>
              <p:nvPr/>
            </p:nvSpPr>
            <p:spPr bwMode="auto">
              <a:xfrm rot="16200000">
                <a:off x="1187109" y="2345070"/>
                <a:ext cx="4825017" cy="3403503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/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14" name="Rectangle 6"/>
              <p:cNvSpPr>
                <a:spLocks noChangeArrowheads="1"/>
              </p:cNvSpPr>
              <p:nvPr/>
            </p:nvSpPr>
            <p:spPr bwMode="auto">
              <a:xfrm>
                <a:off x="5654650" y="3451421"/>
                <a:ext cx="597297" cy="11604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  <a:extLst/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15" name="AutoShape 7"/>
              <p:cNvSpPr>
                <a:spLocks noChangeArrowheads="1"/>
              </p:cNvSpPr>
              <p:nvPr/>
            </p:nvSpPr>
            <p:spPr bwMode="auto">
              <a:xfrm>
                <a:off x="1014722" y="1557544"/>
                <a:ext cx="681989" cy="474606"/>
              </a:xfrm>
              <a:prstGeom prst="rightArrow">
                <a:avLst>
                  <a:gd name="adj1" fmla="val 50000"/>
                  <a:gd name="adj2" fmla="val 46538"/>
                </a:avLst>
              </a:prstGeom>
              <a:solidFill>
                <a:srgbClr val="000099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3366FF"/>
                </a:extrusionClr>
              </a:sp3d>
              <a:extLst/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16" name="AutoShape 8"/>
              <p:cNvSpPr>
                <a:spLocks noChangeArrowheads="1"/>
              </p:cNvSpPr>
              <p:nvPr/>
            </p:nvSpPr>
            <p:spPr bwMode="auto">
              <a:xfrm>
                <a:off x="1014722" y="2657331"/>
                <a:ext cx="681989" cy="477272"/>
              </a:xfrm>
              <a:prstGeom prst="rightArrow">
                <a:avLst>
                  <a:gd name="adj1" fmla="val 50000"/>
                  <a:gd name="adj2" fmla="val 46301"/>
                </a:avLst>
              </a:prstGeom>
              <a:solidFill>
                <a:srgbClr val="000099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3366FF"/>
                </a:extrusionClr>
              </a:sp3d>
              <a:extLst/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17" name="AutoShape 9"/>
              <p:cNvSpPr>
                <a:spLocks noChangeArrowheads="1"/>
              </p:cNvSpPr>
              <p:nvPr/>
            </p:nvSpPr>
            <p:spPr bwMode="auto">
              <a:xfrm>
                <a:off x="1014722" y="3759784"/>
                <a:ext cx="681989" cy="477272"/>
              </a:xfrm>
              <a:prstGeom prst="rightArrow">
                <a:avLst>
                  <a:gd name="adj1" fmla="val 50000"/>
                  <a:gd name="adj2" fmla="val 46301"/>
                </a:avLst>
              </a:prstGeom>
              <a:solidFill>
                <a:srgbClr val="000099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3366FF"/>
                </a:extrusionClr>
              </a:sp3d>
              <a:extLst/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18" name="AutoShape 10"/>
              <p:cNvSpPr>
                <a:spLocks noChangeArrowheads="1"/>
              </p:cNvSpPr>
              <p:nvPr/>
            </p:nvSpPr>
            <p:spPr bwMode="auto">
              <a:xfrm>
                <a:off x="1014722" y="4862237"/>
                <a:ext cx="681989" cy="474606"/>
              </a:xfrm>
              <a:prstGeom prst="rightArrow">
                <a:avLst>
                  <a:gd name="adj1" fmla="val 50000"/>
                  <a:gd name="adj2" fmla="val 46538"/>
                </a:avLst>
              </a:prstGeom>
              <a:solidFill>
                <a:srgbClr val="000099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3366FF"/>
                </a:extrusionClr>
              </a:sp3d>
              <a:extLst/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19" name="AutoShape 11"/>
              <p:cNvSpPr>
                <a:spLocks noChangeArrowheads="1"/>
              </p:cNvSpPr>
              <p:nvPr/>
            </p:nvSpPr>
            <p:spPr bwMode="auto">
              <a:xfrm>
                <a:off x="1014722" y="5962025"/>
                <a:ext cx="681989" cy="479938"/>
              </a:xfrm>
              <a:prstGeom prst="rightArrow">
                <a:avLst>
                  <a:gd name="adj1" fmla="val 50000"/>
                  <a:gd name="adj2" fmla="val 46301"/>
                </a:avLst>
              </a:prstGeom>
              <a:solidFill>
                <a:srgbClr val="000099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3366FF"/>
                </a:extrusionClr>
              </a:sp3d>
              <a:extLst/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pic>
            <p:nvPicPr>
              <p:cNvPr id="120" name="Picture 10" descr="Argo_wld"/>
              <p:cNvPicPr>
                <a:picLocks noChangeAspect="1" noChangeArrowheads="1" noCrop="1"/>
              </p:cNvPicPr>
              <p:nvPr/>
            </p:nvPicPr>
            <p:blipFill>
              <a:blip r:embed="rId6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8" y="1474780"/>
                <a:ext cx="630601" cy="628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13" descr="TOPEX1 copier"/>
              <p:cNvPicPr>
                <a:picLocks noChangeAspect="1" noChangeArrowheads="1"/>
              </p:cNvPicPr>
              <p:nvPr/>
            </p:nvPicPr>
            <p:blipFill>
              <a:blip r:embed="rId6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917" y="3180391"/>
                <a:ext cx="699792" cy="430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" name="Picture 14" descr="Jason 2"/>
              <p:cNvPicPr>
                <a:picLocks noChangeAspect="1" noChangeArrowheads="1"/>
              </p:cNvPicPr>
              <p:nvPr/>
            </p:nvPicPr>
            <p:blipFill>
              <a:blip r:embed="rId6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8" y="2342336"/>
                <a:ext cx="930328" cy="4451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3" name="Rectangle 13"/>
              <p:cNvSpPr/>
              <p:nvPr/>
            </p:nvSpPr>
            <p:spPr>
              <a:xfrm>
                <a:off x="-28095" y="3917245"/>
                <a:ext cx="1925960" cy="1348061"/>
              </a:xfrm>
              <a:prstGeom prst="rect">
                <a:avLst/>
              </a:prstGeom>
              <a:solidFill>
                <a:srgbClr val="FFFFFF">
                  <a:alpha val="50980"/>
                </a:srgbClr>
              </a:solidFill>
              <a:ln>
                <a:solidFill>
                  <a:srgbClr val="FFFFFF">
                    <a:alpha val="72157"/>
                  </a:srgbClr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fr-FR" sz="3200" b="1" dirty="0">
                    <a:solidFill>
                      <a:schemeClr val="accent2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500 000</a:t>
                </a:r>
                <a:r>
                  <a:rPr lang="fr-FR" sz="1400" dirty="0">
                    <a:solidFill>
                      <a:schemeClr val="accent2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endParaRPr lang="fr-FR" sz="1400" dirty="0" smtClean="0">
                  <a:solidFill>
                    <a:schemeClr val="accent2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fr-FR" dirty="0" smtClean="0">
                    <a:solidFill>
                      <a:schemeClr val="accent2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observations </a:t>
                </a:r>
              </a:p>
              <a:p>
                <a:pPr>
                  <a:lnSpc>
                    <a:spcPct val="120000"/>
                  </a:lnSpc>
                </a:pPr>
                <a:r>
                  <a:rPr lang="fr-FR" dirty="0" smtClean="0">
                    <a:solidFill>
                      <a:schemeClr val="accent2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per </a:t>
                </a:r>
                <a:r>
                  <a:rPr lang="fr-FR" dirty="0" err="1" smtClean="0">
                    <a:solidFill>
                      <a:schemeClr val="accent2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day</a:t>
                </a:r>
                <a:endParaRPr lang="fr-FR" dirty="0">
                  <a:solidFill>
                    <a:schemeClr val="accent2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4" name="Rectangle 15"/>
              <p:cNvSpPr/>
              <p:nvPr/>
            </p:nvSpPr>
            <p:spPr>
              <a:xfrm>
                <a:off x="1890890" y="2516658"/>
                <a:ext cx="3499099" cy="31208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fr-FR" sz="3200" b="1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46</a:t>
                </a:r>
                <a:r>
                  <a:rPr lang="fr-FR" sz="14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</a:t>
                </a:r>
                <a:r>
                  <a:rPr lang="fr-FR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</a:t>
                </a:r>
                <a:r>
                  <a:rPr lang="fr-FR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nter-</a:t>
                </a:r>
                <a:r>
                  <a:rPr lang="fr-FR" dirty="0" err="1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connected</a:t>
                </a:r>
                <a:r>
                  <a:rPr lang="fr-FR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fr-FR" dirty="0" err="1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systems</a:t>
                </a:r>
                <a:endParaRPr lang="fr-FR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l">
                  <a:lnSpc>
                    <a:spcPct val="120000"/>
                  </a:lnSpc>
                </a:pPr>
                <a:r>
                  <a:rPr lang="fr-FR" sz="3200" b="1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300 </a:t>
                </a:r>
                <a:r>
                  <a:rPr lang="fr-FR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</a:t>
                </a:r>
                <a:r>
                  <a:rPr lang="fr-FR" dirty="0" err="1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echnical</a:t>
                </a:r>
                <a:r>
                  <a:rPr lang="fr-FR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interfaces</a:t>
                </a:r>
                <a:endParaRPr lang="fr-FR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l">
                  <a:lnSpc>
                    <a:spcPct val="120000"/>
                  </a:lnSpc>
                </a:pPr>
                <a:r>
                  <a:rPr lang="fr-FR" sz="3200" b="1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700 000 </a:t>
                </a:r>
                <a:r>
                  <a:rPr lang="fr-FR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billions of </a:t>
                </a:r>
                <a:r>
                  <a:rPr lang="fr-FR" dirty="0" err="1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ops</a:t>
                </a:r>
                <a:r>
                  <a:rPr lang="fr-FR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/</a:t>
                </a:r>
                <a:r>
                  <a:rPr lang="fr-FR" dirty="0" err="1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day</a:t>
                </a:r>
                <a:r>
                  <a:rPr lang="fr-FR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on </a:t>
                </a:r>
                <a:r>
                  <a:rPr lang="fr-FR" dirty="0" err="1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supercomputers</a:t>
                </a:r>
                <a:endParaRPr lang="fr-FR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l">
                  <a:lnSpc>
                    <a:spcPct val="120000"/>
                  </a:lnSpc>
                </a:pPr>
                <a:r>
                  <a:rPr lang="fr-FR" sz="32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350 </a:t>
                </a:r>
                <a:r>
                  <a:rPr lang="fr-FR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people in </a:t>
                </a:r>
                <a:r>
                  <a:rPr lang="fr-FR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29</a:t>
                </a:r>
                <a:r>
                  <a:rPr lang="fr-FR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fr-FR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countries</a:t>
                </a:r>
                <a:endParaRPr lang="fr-FR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l">
                  <a:lnSpc>
                    <a:spcPct val="120000"/>
                  </a:lnSpc>
                </a:pPr>
                <a:endParaRPr lang="fr-FR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125" name="Picture 6" descr="discussion"/>
              <p:cNvPicPr>
                <a:picLocks noChangeAspect="1" noChangeArrowheads="1"/>
              </p:cNvPicPr>
              <p:nvPr/>
            </p:nvPicPr>
            <p:blipFill>
              <a:blip r:embed="rId6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9101" y="5508170"/>
                <a:ext cx="936625" cy="703263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3" descr="1297253893"/>
              <p:cNvPicPr>
                <a:picLocks noChangeAspect="1" noChangeArrowheads="1"/>
              </p:cNvPicPr>
              <p:nvPr/>
            </p:nvPicPr>
            <p:blipFill>
              <a:blip r:embed="rId6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7222" y="5786775"/>
                <a:ext cx="906506" cy="678213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" name="Picture 8" descr="myO-04-map-sys-org"/>
              <p:cNvPicPr>
                <a:picLocks noChangeAspect="1" noChangeArrowheads="1"/>
              </p:cNvPicPr>
              <p:nvPr/>
            </p:nvPicPr>
            <p:blipFill>
              <a:blip r:embed="rId7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2378" y="1557544"/>
                <a:ext cx="1474478" cy="936104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" name="Picture 7" descr="vEthernet_PC"/>
              <p:cNvPicPr>
                <a:picLocks noChangeAspect="1" noChangeArrowheads="1"/>
              </p:cNvPicPr>
              <p:nvPr/>
            </p:nvPicPr>
            <p:blipFill>
              <a:blip r:embed="rId7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6856" y="5373361"/>
                <a:ext cx="706351" cy="690793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" name="Picture 2"/>
              <p:cNvPicPr>
                <a:picLocks noChangeAspect="1" noChangeArrowheads="1"/>
              </p:cNvPicPr>
              <p:nvPr/>
            </p:nvPicPr>
            <p:blipFill>
              <a:blip r:embed="rId7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7768" y="3001460"/>
                <a:ext cx="1417479" cy="1993920"/>
              </a:xfrm>
              <a:prstGeom prst="rect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12" descr="logo_gmes"/>
              <p:cNvPicPr>
                <a:picLocks noChangeAspect="1" noChangeArrowheads="1"/>
              </p:cNvPicPr>
              <p:nvPr/>
            </p:nvPicPr>
            <p:blipFill>
              <a:blip r:embed="rId7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7768" y="2347555"/>
                <a:ext cx="1483716" cy="548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1" name="Picture 8" descr="Bandeau"/>
              <p:cNvPicPr>
                <a:picLocks noChangeAspect="1" noChangeArrowheads="1"/>
              </p:cNvPicPr>
              <p:nvPr/>
            </p:nvPicPr>
            <p:blipFill>
              <a:blip r:embed="rId7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1270000"/>
                <a:ext cx="1466850" cy="5365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7789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2655</TotalTime>
  <Words>717</Words>
  <Application>Microsoft Office PowerPoint</Application>
  <PresentationFormat>On-screen Show (4:3)</PresentationFormat>
  <Paragraphs>134</Paragraphs>
  <Slides>16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Office Theme</vt:lpstr>
      <vt:lpstr>Custom Design</vt:lpstr>
      <vt:lpstr>1_Custom Design</vt:lpstr>
      <vt:lpstr>Marine Core Service Overview</vt:lpstr>
      <vt:lpstr>Contents</vt:lpstr>
      <vt:lpstr>Context and brief history</vt:lpstr>
      <vt:lpstr>The Service Today</vt:lpstr>
      <vt:lpstr>The Service Today</vt:lpstr>
      <vt:lpstr>The Approach</vt:lpstr>
      <vt:lpstr>The domains of Activity</vt:lpstr>
      <vt:lpstr>Describe the ocean (catalogue of products) </vt:lpstr>
      <vt:lpstr>Deliver the data (distributed network)</vt:lpstr>
      <vt:lpstr>Propose Information</vt:lpstr>
      <vt:lpstr>Results of the service (status and evolution)</vt:lpstr>
      <vt:lpstr>Results of the service (status and evolution)</vt:lpstr>
      <vt:lpstr>Some Applications: Baltic  Latvia search &amp; rescue, navy, hydro&amp;meteo </vt:lpstr>
      <vt:lpstr>PowerPoint Presentation</vt:lpstr>
      <vt:lpstr>PowerPoint Presentation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Northrop</dc:creator>
  <cp:lastModifiedBy>Amy Northrop</cp:lastModifiedBy>
  <cp:revision>334</cp:revision>
  <dcterms:created xsi:type="dcterms:W3CDTF">2006-08-16T00:00:00Z</dcterms:created>
  <dcterms:modified xsi:type="dcterms:W3CDTF">2013-11-05T17:04:39Z</dcterms:modified>
</cp:coreProperties>
</file>