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</p:sldMasterIdLst>
  <p:notesMasterIdLst>
    <p:notesMasterId r:id="rId38"/>
  </p:notesMasterIdLst>
  <p:sldIdLst>
    <p:sldId id="264" r:id="rId4"/>
    <p:sldId id="333" r:id="rId5"/>
    <p:sldId id="350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6" r:id="rId18"/>
    <p:sldId id="345" r:id="rId19"/>
    <p:sldId id="351" r:id="rId20"/>
    <p:sldId id="352" r:id="rId21"/>
    <p:sldId id="369" r:id="rId22"/>
    <p:sldId id="355" r:id="rId23"/>
    <p:sldId id="356" r:id="rId24"/>
    <p:sldId id="353" r:id="rId25"/>
    <p:sldId id="358" r:id="rId26"/>
    <p:sldId id="359" r:id="rId27"/>
    <p:sldId id="364" r:id="rId28"/>
    <p:sldId id="363" r:id="rId29"/>
    <p:sldId id="362" r:id="rId30"/>
    <p:sldId id="361" r:id="rId31"/>
    <p:sldId id="360" r:id="rId32"/>
    <p:sldId id="365" r:id="rId33"/>
    <p:sldId id="366" r:id="rId34"/>
    <p:sldId id="367" r:id="rId35"/>
    <p:sldId id="368" r:id="rId36"/>
    <p:sldId id="26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497"/>
    <a:srgbClr val="A76D05"/>
    <a:srgbClr val="90A7CC"/>
    <a:srgbClr val="5074AE"/>
    <a:srgbClr val="764D04"/>
    <a:srgbClr val="D4ECBA"/>
    <a:srgbClr val="708444"/>
    <a:srgbClr val="839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2" autoAdjust="0"/>
    <p:restoredTop sz="91318" autoAdjust="0"/>
  </p:normalViewPr>
  <p:slideViewPr>
    <p:cSldViewPr>
      <p:cViewPr varScale="1">
        <p:scale>
          <a:sx n="96" d="100"/>
          <a:sy n="96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C56303-D02E-4DF1-9CC2-37481D2AE02C}" type="datetimeFigureOut">
              <a:rPr lang="en-GB"/>
              <a:pPr>
                <a:defRPr/>
              </a:pPr>
              <a:t>28/10/2013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DD2AA3-67F3-4B9A-9D94-E1569A970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4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DD5FA-B776-4DB4-8CD4-56657BD573A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EUMETSAT: </a:t>
            </a:r>
          </a:p>
          <a:p>
            <a:pPr eaLnBrk="1" hangingPunct="1"/>
            <a:r>
              <a:rPr lang="de-DE" smtClean="0"/>
              <a:t>1. Alternative way to access data expecially in the atmosphere / weather domain and </a:t>
            </a:r>
          </a:p>
          <a:p>
            <a:pPr eaLnBrk="1" hangingPunct="1"/>
            <a:r>
              <a:rPr lang="de-DE" smtClean="0"/>
              <a:t>2. In the future for the Sentinel 3-5.</a:t>
            </a:r>
          </a:p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614B7-875F-4A5F-BC32-7B1F7F68705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8BAAB-1F35-4E4A-9D01-495A8DB2D4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Quality Information on the Index / Parameter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D2F04-29B3-4217-ABED-7A37C2843D1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813361-C392-4E60-B891-E1843577B30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E0B54F-5CC4-4D1D-AFAB-1341C496E8B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9290C-13EC-4250-8905-14553D4AE2F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02585-1FB2-45D2-BFD4-FDC4039F1C7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FDECD-B852-45A2-9515-918777D91B6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554DB-7F0E-4567-A3B3-C9F880C29BE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8FDE9-9098-42EA-9BED-19EA69ED006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E41D2-4BA9-40B1-A121-E347F656D04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96C4-3823-4F9D-B72E-6ED0E0D62A6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108E-66EE-4C33-9450-E6F5CB4165B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21AA8-14EA-48FC-9D12-0C5C1E4D9D4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87537-0302-4B69-98EB-D89D49997F0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 include </a:t>
            </a:r>
            <a:r>
              <a:rPr lang="en-GB" i="1" smtClean="0"/>
              <a:t>detailed</a:t>
            </a:r>
            <a:r>
              <a:rPr lang="en-GB" smtClean="0"/>
              <a:t> description of demonstrations that will make up training. This is to include screenshots of portals/products/services etc as it will be presented during the training. (</a:t>
            </a:r>
            <a:r>
              <a:rPr lang="en-GB" b="1" smtClean="0"/>
              <a:t>NOTE: These slides will be deleted prior to training delivery and are intended to inform EC of training content only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Remember to keep in mind the objectives by completing the following:</a:t>
            </a:r>
          </a:p>
          <a:p>
            <a:pPr eaLnBrk="1" hangingPunct="1"/>
            <a:r>
              <a:rPr lang="en-GB" b="1" smtClean="0"/>
              <a:t>Objectives: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Targeted End Users: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Expected Outcome: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User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46C58-B231-45AF-A2B6-FFD34843F41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Feedback forms will be distributed and people will be encouraged to complete them in this time.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Open floor up to questions.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1616F-456D-4D46-B479-E2490B83B1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Copernicus Land Homepage – Entry point for the Land services and products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C6B442-FA4C-4401-A2E7-1A04065AB84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Global Land entry point to access the data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4FE41-E4F6-4A56-ADD4-90DAC2A09EE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PAN EU entry point</a:t>
            </a:r>
          </a:p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55F8A-91CE-4270-95D2-F44BC1F633C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Entry point for Local Component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A5EAB-7BEE-4822-A5F6-6B99CE93DA2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Entry point in-situ component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19611-423B-4274-A5EF-CBC424EC2BB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Global Land products overview and description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EB2C44-ADC2-4659-AF76-A59B22BE7D3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Description of technical details e.g. LAI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E7520-F2E4-45BB-AD60-49E42E06FA5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/>
          <a:lstStyle>
            <a:lvl1pPr marL="452438" indent="-4318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371600"/>
            <a:ext cx="6096000" cy="472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1828800" cy="3581400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Tx/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56000"/>
            <a:ext cx="8229600" cy="1828800"/>
          </a:xfrm>
          <a:prstGeom prst="rect">
            <a:avLst/>
          </a:prstGeom>
        </p:spPr>
        <p:txBody>
          <a:bodyPr/>
          <a:lstStyle>
            <a:lvl1pPr marL="20638" indent="0" algn="ctr">
              <a:buSzPct val="90000"/>
              <a:buFont typeface="Arial" pitchFamily="34" charset="0"/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4.jpe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Relationship Id="rId14" Type="http://schemas.openxmlformats.org/officeDocument/2006/relationships/image" Target="../media/image16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3505200" y="1295400"/>
            <a:ext cx="3862388" cy="3829050"/>
            <a:chOff x="3431712" y="1371600"/>
            <a:chExt cx="3861740" cy="3828905"/>
          </a:xfrm>
        </p:grpSpPr>
        <p:sp>
          <p:nvSpPr>
            <p:cNvPr id="37" name="Oval 36"/>
            <p:cNvSpPr/>
            <p:nvPr userDrawn="1"/>
          </p:nvSpPr>
          <p:spPr>
            <a:xfrm rot="19173240">
              <a:off x="3431712" y="1619241"/>
              <a:ext cx="3656986" cy="3581264"/>
            </a:xfrm>
            <a:prstGeom prst="ellipse">
              <a:avLst/>
            </a:prstGeom>
            <a:solidFill>
              <a:srgbClr val="F7A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 rot="19173240">
              <a:off x="3941215" y="1371600"/>
              <a:ext cx="3352237" cy="3282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241201" y="1665277"/>
              <a:ext cx="2752263" cy="2695473"/>
            </a:xfrm>
            <a:prstGeom prst="ellipse">
              <a:avLst/>
            </a:prstGeom>
            <a:solidFill>
              <a:srgbClr val="ABC3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Oval 15"/>
          <p:cNvSpPr/>
          <p:nvPr userDrawn="1"/>
        </p:nvSpPr>
        <p:spPr>
          <a:xfrm rot="8556243">
            <a:off x="423863" y="2749550"/>
            <a:ext cx="3657600" cy="3581400"/>
          </a:xfrm>
          <a:prstGeom prst="ellipse">
            <a:avLst/>
          </a:prstGeom>
          <a:solidFill>
            <a:srgbClr val="A8E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 rot="19173240">
            <a:off x="3505200" y="1543050"/>
            <a:ext cx="3657600" cy="35814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 rot="19173240">
            <a:off x="4014788" y="1295400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 rot="19173240">
            <a:off x="4348163" y="1622425"/>
            <a:ext cx="2684462" cy="2628900"/>
          </a:xfrm>
          <a:prstGeom prst="ellipse">
            <a:avLst/>
          </a:prstGeom>
          <a:solidFill>
            <a:srgbClr val="ABC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 rot="8556243">
            <a:off x="152400" y="3222625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 rot="8556243">
            <a:off x="454025" y="3516313"/>
            <a:ext cx="2751138" cy="2695575"/>
          </a:xfrm>
          <a:prstGeom prst="ellipse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Oval 35"/>
          <p:cNvSpPr/>
          <p:nvPr userDrawn="1"/>
        </p:nvSpPr>
        <p:spPr>
          <a:xfrm rot="8556243">
            <a:off x="423863" y="2749550"/>
            <a:ext cx="3657600" cy="3581400"/>
          </a:xfrm>
          <a:prstGeom prst="ellipse">
            <a:avLst/>
          </a:prstGeom>
          <a:solidFill>
            <a:srgbClr val="803D0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Oval 39"/>
          <p:cNvSpPr/>
          <p:nvPr userDrawn="1"/>
        </p:nvSpPr>
        <p:spPr>
          <a:xfrm rot="8556243">
            <a:off x="152400" y="3222625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Oval 40"/>
          <p:cNvSpPr/>
          <p:nvPr userDrawn="1"/>
        </p:nvSpPr>
        <p:spPr>
          <a:xfrm rot="8556243">
            <a:off x="503238" y="3551238"/>
            <a:ext cx="2681287" cy="26289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36" name="Group 18"/>
          <p:cNvGrpSpPr>
            <a:grpSpLocks/>
          </p:cNvGrpSpPr>
          <p:nvPr userDrawn="1"/>
        </p:nvGrpSpPr>
        <p:grpSpPr bwMode="auto">
          <a:xfrm>
            <a:off x="4038600" y="479425"/>
            <a:ext cx="5105400" cy="1044575"/>
            <a:chOff x="1981201" y="152400"/>
            <a:chExt cx="7162800" cy="914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2094791" y="253846"/>
              <a:ext cx="7049210" cy="7115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981201" y="152400"/>
              <a:ext cx="229406" cy="9144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3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181100" y="2740025"/>
            <a:ext cx="6781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Global Monitoring for Environment and Security</a:t>
            </a:r>
          </a:p>
        </p:txBody>
      </p:sp>
      <p:pic>
        <p:nvPicPr>
          <p:cNvPr id="1038" name="Picture 7"/>
          <p:cNvPicPr>
            <a:picLocks noChangeAspect="1"/>
          </p:cNvPicPr>
          <p:nvPr userDrawn="1"/>
        </p:nvPicPr>
        <p:blipFill>
          <a:blip r:embed="rId3" cstate="print"/>
          <a:srcRect r="5440"/>
          <a:stretch>
            <a:fillRect/>
          </a:stretch>
        </p:blipFill>
        <p:spPr bwMode="auto">
          <a:xfrm>
            <a:off x="0" y="0"/>
            <a:ext cx="413861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3"/>
          <p:cNvGrpSpPr>
            <a:grpSpLocks/>
          </p:cNvGrpSpPr>
          <p:nvPr userDrawn="1"/>
        </p:nvGrpSpPr>
        <p:grpSpPr bwMode="auto">
          <a:xfrm>
            <a:off x="3937000" y="4432300"/>
            <a:ext cx="5167313" cy="2100263"/>
            <a:chOff x="3936998" y="4432827"/>
            <a:chExt cx="5166667" cy="2098957"/>
          </a:xfrm>
        </p:grpSpPr>
        <p:pic>
          <p:nvPicPr>
            <p:cNvPr id="1040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31185" y="6042322"/>
              <a:ext cx="639349" cy="45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9742" y="6045552"/>
              <a:ext cx="448655" cy="44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27" descr="Logo_GAF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5472717"/>
              <a:ext cx="888050" cy="26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28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6844" y="6007975"/>
              <a:ext cx="414565" cy="523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9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6998" y="5194304"/>
              <a:ext cx="825496" cy="82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6852" y="6020580"/>
              <a:ext cx="491246" cy="500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87325" y="5285940"/>
              <a:ext cx="1916340" cy="657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32" descr="TPZ_logo_800px.gif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89782" y="5334000"/>
              <a:ext cx="1303254" cy="41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"/>
            <p:cNvPicPr>
              <a:picLocks noChangeAspect="1"/>
            </p:cNvPicPr>
            <p:nvPr userDrawn="1"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6072" y="4432827"/>
              <a:ext cx="1404812" cy="103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3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46329" y="6019800"/>
              <a:ext cx="1001868" cy="50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25406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25406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913" y="254000"/>
            <a:ext cx="7050087" cy="71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1981200" y="152400"/>
            <a:ext cx="230188" cy="9144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Picture 8"/>
          <p:cNvPicPr>
            <a:picLocks noChangeAspect="1"/>
          </p:cNvPicPr>
          <p:nvPr userDrawn="1"/>
        </p:nvPicPr>
        <p:blipFill>
          <a:blip r:embed="rId9" cstate="print"/>
          <a:srcRect r="5440"/>
          <a:stretch>
            <a:fillRect/>
          </a:stretch>
        </p:blipFill>
        <p:spPr bwMode="auto">
          <a:xfrm>
            <a:off x="0" y="119063"/>
            <a:ext cx="21431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2362200" y="342900"/>
            <a:ext cx="6705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>
            <a:off x="2492375" y="327025"/>
            <a:ext cx="6705600" cy="533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55" name="Group 33"/>
          <p:cNvGrpSpPr>
            <a:grpSpLocks/>
          </p:cNvGrpSpPr>
          <p:nvPr userDrawn="1"/>
        </p:nvGrpSpPr>
        <p:grpSpPr bwMode="auto">
          <a:xfrm>
            <a:off x="152400" y="1295400"/>
            <a:ext cx="7215188" cy="5210175"/>
            <a:chOff x="152400" y="1295400"/>
            <a:chExt cx="7214540" cy="5210277"/>
          </a:xfrm>
        </p:grpSpPr>
        <p:sp>
          <p:nvSpPr>
            <p:cNvPr id="36" name="Oval 35"/>
            <p:cNvSpPr/>
            <p:nvPr userDrawn="1"/>
          </p:nvSpPr>
          <p:spPr>
            <a:xfrm rot="8556243">
              <a:off x="423839" y="2749578"/>
              <a:ext cx="3658858" cy="3581470"/>
            </a:xfrm>
            <a:prstGeom prst="ellipse">
              <a:avLst/>
            </a:prstGeom>
            <a:solidFill>
              <a:srgbClr val="84B23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 rot="19173240">
              <a:off x="3504899" y="1543055"/>
              <a:ext cx="3657272" cy="358147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069" name="Group 34"/>
            <p:cNvGrpSpPr>
              <a:grpSpLocks/>
            </p:cNvGrpSpPr>
            <p:nvPr userDrawn="1"/>
          </p:nvGrpSpPr>
          <p:grpSpPr bwMode="auto">
            <a:xfrm>
              <a:off x="4014140" y="1295400"/>
              <a:ext cx="3352800" cy="3282950"/>
              <a:chOff x="3940652" y="1371600"/>
              <a:chExt cx="3352800" cy="3282950"/>
            </a:xfrm>
          </p:grpSpPr>
          <p:sp>
            <p:nvSpPr>
              <p:cNvPr id="46" name="Oval 45"/>
              <p:cNvSpPr/>
              <p:nvPr userDrawn="1"/>
            </p:nvSpPr>
            <p:spPr>
              <a:xfrm rot="19173240">
                <a:off x="3940953" y="1371600"/>
                <a:ext cx="3352499" cy="3283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 rot="19173240">
                <a:off x="4240963" y="1665294"/>
                <a:ext cx="2752478" cy="2695628"/>
              </a:xfrm>
              <a:prstGeom prst="ellipse">
                <a:avLst/>
              </a:prstGeom>
              <a:solidFill>
                <a:srgbClr val="ABC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8" name="Oval 37"/>
            <p:cNvSpPr/>
            <p:nvPr userDrawn="1"/>
          </p:nvSpPr>
          <p:spPr>
            <a:xfrm rot="19173240">
              <a:off x="4014441" y="1295400"/>
              <a:ext cx="3352499" cy="3283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349373" y="1622431"/>
              <a:ext cx="2682634" cy="2628951"/>
            </a:xfrm>
            <a:prstGeom prst="ellipse">
              <a:avLst/>
            </a:prstGeom>
            <a:solidFill>
              <a:srgbClr val="ABC3D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 rot="8556243">
              <a:off x="152400" y="3222663"/>
              <a:ext cx="3354087" cy="3283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 rot="8556243">
              <a:off x="453998" y="3516356"/>
              <a:ext cx="2750891" cy="2695628"/>
            </a:xfrm>
            <a:prstGeom prst="ellipse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 rot="8556243">
              <a:off x="152400" y="3222663"/>
              <a:ext cx="3352499" cy="3283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 rot="8556243">
              <a:off x="503206" y="3551282"/>
              <a:ext cx="2681046" cy="2627363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056" name="Group 29"/>
          <p:cNvGrpSpPr>
            <a:grpSpLocks/>
          </p:cNvGrpSpPr>
          <p:nvPr userDrawn="1"/>
        </p:nvGrpSpPr>
        <p:grpSpPr bwMode="auto">
          <a:xfrm>
            <a:off x="34925" y="6235700"/>
            <a:ext cx="6573838" cy="577850"/>
            <a:chOff x="2253203" y="6235054"/>
            <a:chExt cx="6573869" cy="577959"/>
          </a:xfrm>
        </p:grpSpPr>
        <p:pic>
          <p:nvPicPr>
            <p:cNvPr id="2057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471729" y="6457140"/>
              <a:ext cx="355343" cy="25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37370" y="6458935"/>
              <a:ext cx="249357" cy="249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32" descr="Logo_GAF.jpg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61236" y="6510777"/>
              <a:ext cx="493568" cy="14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41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13318" y="6438050"/>
              <a:ext cx="230410" cy="29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44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273439" y="6354212"/>
              <a:ext cx="458801" cy="45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90881" y="6445056"/>
              <a:ext cx="273029" cy="277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35896" y="6397081"/>
              <a:ext cx="1065080" cy="36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58" descr="TPZ_logo_800px.gif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93635" y="6438050"/>
              <a:ext cx="724334" cy="23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59"/>
            <p:cNvPicPr>
              <a:picLocks noChangeAspect="1"/>
            </p:cNvPicPr>
            <p:nvPr userDrawn="1"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3203" y="6235054"/>
              <a:ext cx="780778" cy="57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61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59832" y="6457140"/>
              <a:ext cx="556827" cy="28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nd.copernicus.eu/glob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nd.copernicus.eu/global/?q=/sites/default/files/g2_BIOPAR_LAI_global_2010-2011_QL_animation_fast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2667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dirty="0" smtClean="0">
                <a:solidFill>
                  <a:schemeClr val="accent1">
                    <a:lumMod val="50000"/>
                  </a:schemeClr>
                </a:solidFill>
              </a:rPr>
              <a:t>User Awareness &amp; Training:</a:t>
            </a:r>
            <a:br>
              <a:rPr lang="en-GB" sz="5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5000" dirty="0" smtClean="0">
                <a:solidFill>
                  <a:schemeClr val="tx2">
                    <a:lumMod val="50000"/>
                  </a:schemeClr>
                </a:solidFill>
              </a:rPr>
              <a:t> The COPERNICUS LAND PORTAL</a:t>
            </a:r>
            <a:br>
              <a:rPr lang="en-GB" sz="5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5000" dirty="0" smtClean="0">
                <a:solidFill>
                  <a:schemeClr val="tx2">
                    <a:lumMod val="50000"/>
                  </a:schemeClr>
                </a:solidFill>
              </a:rPr>
              <a:t>- Product Access -</a:t>
            </a:r>
            <a:r>
              <a:rPr lang="en-GB" sz="5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5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Bucharest, Romania – 8</a:t>
            </a:r>
            <a:r>
              <a:rPr lang="en-GB" sz="32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 November 2013</a:t>
            </a:r>
            <a:r>
              <a:rPr lang="en-GB" sz="5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5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3200" i="1" dirty="0" smtClean="0">
                <a:solidFill>
                  <a:schemeClr val="accent1">
                    <a:lumMod val="50000"/>
                  </a:schemeClr>
                </a:solidFill>
              </a:rPr>
              <a:t>GAF AG</a:t>
            </a:r>
            <a:endParaRPr lang="en-GB" sz="5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Portal Introduction / Access</a:t>
            </a:r>
            <a:endParaRPr lang="en-GB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7891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838200" y="5486400"/>
            <a:ext cx="10668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cxnSp>
        <p:nvCxnSpPr>
          <p:cNvPr id="7" name="Gerade Verbindung mit Pfeil 6"/>
          <p:cNvCxnSpPr>
            <a:endCxn id="8" idx="1"/>
          </p:cNvCxnSpPr>
          <p:nvPr/>
        </p:nvCxnSpPr>
        <p:spPr>
          <a:xfrm>
            <a:off x="1752600" y="5867400"/>
            <a:ext cx="228600" cy="27625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981200" y="5943600"/>
            <a:ext cx="57860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accent6"/>
                </a:solidFill>
                <a:latin typeface="+mn-lt"/>
              </a:rPr>
              <a:t>Link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further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data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or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alternative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way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access</a:t>
            </a:r>
            <a:r>
              <a:rPr lang="de-DE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  <a:latin typeface="+mn-lt"/>
              </a:rPr>
              <a:t>data</a:t>
            </a:r>
            <a:endParaRPr lang="de-DE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295" name="Textfeld 8"/>
          <p:cNvSpPr txBox="1">
            <a:spLocks noChangeArrowheads="1"/>
          </p:cNvSpPr>
          <p:nvPr/>
        </p:nvSpPr>
        <p:spPr bwMode="auto">
          <a:xfrm>
            <a:off x="2743200" y="1065600"/>
            <a:ext cx="3646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+mn-lt"/>
              </a:rPr>
              <a:t>Technical Descriptions on Parameter</a:t>
            </a:r>
            <a:endParaRPr lang="de-D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EUMETCast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lternative </a:t>
            </a:r>
            <a:r>
              <a:rPr lang="en-GB" dirty="0" smtClean="0"/>
              <a:t>Access</a:t>
            </a:r>
            <a:endParaRPr lang="en-GB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7929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mit Pfeil 4"/>
          <p:cNvCxnSpPr/>
          <p:nvPr/>
        </p:nvCxnSpPr>
        <p:spPr>
          <a:xfrm>
            <a:off x="533400" y="1371600"/>
            <a:ext cx="1066800" cy="1066800"/>
          </a:xfrm>
          <a:prstGeom prst="straightConnector1">
            <a:avLst/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0" y="990600"/>
            <a:ext cx="1066800" cy="381000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3318" name="Textfeld 6"/>
          <p:cNvSpPr txBox="1">
            <a:spLocks noChangeArrowheads="1"/>
          </p:cNvSpPr>
          <p:nvPr/>
        </p:nvSpPr>
        <p:spPr bwMode="auto">
          <a:xfrm>
            <a:off x="533400" y="5602288"/>
            <a:ext cx="807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Alternative way to access data expecially in the atmosphere / weather domain and </a:t>
            </a:r>
          </a:p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 the future for the Sentinel 3-5.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+mn-lt"/>
              </a:rPr>
              <a:t>Documentation of products</a:t>
            </a:r>
            <a:endParaRPr lang="en-GB" dirty="0">
              <a:latin typeface="+mn-lt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23950"/>
            <a:ext cx="8153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304800" y="2876550"/>
            <a:ext cx="990600" cy="6858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934200" y="4019550"/>
            <a:ext cx="990600" cy="6858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143000" y="2190750"/>
            <a:ext cx="838200" cy="5334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 rechteckige Legende 6"/>
          <p:cNvSpPr/>
          <p:nvPr/>
        </p:nvSpPr>
        <p:spPr>
          <a:xfrm>
            <a:off x="2667000" y="1657350"/>
            <a:ext cx="2514600" cy="1066800"/>
          </a:xfrm>
          <a:prstGeom prst="wedgeRoundRectCallout">
            <a:avLst>
              <a:gd name="adj1" fmla="val -77976"/>
              <a:gd name="adj2" fmla="val 230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Link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viewer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/ Free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software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access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5334000" y="2800350"/>
            <a:ext cx="2514600" cy="1066800"/>
          </a:xfrm>
          <a:prstGeom prst="wedgeRoundRectCallout">
            <a:avLst>
              <a:gd name="adj1" fmla="val 29383"/>
              <a:gd name="adj2" fmla="val 897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Link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handbooks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product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descriptions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1447800" y="4171950"/>
            <a:ext cx="2514600" cy="1066800"/>
          </a:xfrm>
          <a:prstGeom prst="wedgeRoundRectCallout">
            <a:avLst>
              <a:gd name="adj1" fmla="val -57197"/>
              <a:gd name="adj2" fmla="val -1293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Short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on all relevant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issues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Index /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Quality Information</a:t>
            </a:r>
            <a:endParaRPr lang="en-GB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447800"/>
            <a:ext cx="91154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762000" y="1447800"/>
            <a:ext cx="990600" cy="6858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239000" y="2438400"/>
            <a:ext cx="990600" cy="6858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3276600" y="5562600"/>
            <a:ext cx="2514600" cy="1066800"/>
          </a:xfrm>
          <a:prstGeom prst="wedgeRoundRectCallout">
            <a:avLst>
              <a:gd name="adj1" fmla="val 108459"/>
              <a:gd name="adj2" fmla="val -2898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Link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validation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report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7" name="Textfeld 8"/>
          <p:cNvSpPr txBox="1">
            <a:spLocks noChangeArrowheads="1"/>
          </p:cNvSpPr>
          <p:nvPr/>
        </p:nvSpPr>
        <p:spPr bwMode="auto">
          <a:xfrm>
            <a:off x="2743200" y="1065600"/>
            <a:ext cx="298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+mn-lt"/>
              </a:rPr>
              <a:t>Quality Information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Products Documentation</a:t>
            </a:r>
            <a:endParaRPr lang="en-GB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73475"/>
            <a:ext cx="2738438" cy="257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14700"/>
            <a:ext cx="272732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895600"/>
            <a:ext cx="2733675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19200" y="990600"/>
            <a:ext cx="7391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Products:</a:t>
            </a:r>
          </a:p>
          <a:p>
            <a:pPr lvl="1" eaLnBrk="1" hangingPunct="1">
              <a:defRPr/>
            </a:pPr>
            <a:r>
              <a:rPr lang="de-DE" dirty="0" smtClean="0"/>
              <a:t>Products User </a:t>
            </a:r>
            <a:r>
              <a:rPr lang="de-DE" dirty="0" smtClean="0">
                <a:solidFill>
                  <a:schemeClr val="accent1"/>
                </a:solidFill>
              </a:rPr>
              <a:t>Manual(s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smtClean="0">
                <a:solidFill>
                  <a:schemeClr val="accent1"/>
                </a:solidFill>
              </a:rPr>
              <a:t>Validation</a:t>
            </a:r>
            <a:r>
              <a:rPr lang="de-DE" dirty="0" smtClean="0"/>
              <a:t> Report(s)</a:t>
            </a:r>
          </a:p>
          <a:p>
            <a:pPr lvl="1" eaLnBrk="1" hangingPunct="1">
              <a:defRPr/>
            </a:pPr>
            <a:r>
              <a:rPr lang="de-DE" dirty="0" err="1" smtClean="0">
                <a:solidFill>
                  <a:schemeClr val="accent1"/>
                </a:solidFill>
              </a:rPr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Theoretical</a:t>
            </a:r>
            <a:r>
              <a:rPr lang="de-DE" dirty="0" smtClean="0"/>
              <a:t> Basis </a:t>
            </a:r>
            <a:r>
              <a:rPr lang="de-DE" dirty="0" err="1" smtClean="0"/>
              <a:t>Document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100" dirty="0" smtClean="0"/>
              <a:t>Default </a:t>
            </a:r>
            <a:r>
              <a:rPr lang="en-GB" sz="3100" dirty="0" smtClean="0"/>
              <a:t>deliverables </a:t>
            </a:r>
            <a:r>
              <a:rPr lang="en-GB" sz="3100" dirty="0" smtClean="0"/>
              <a:t>of </a:t>
            </a:r>
            <a:r>
              <a:rPr lang="en-GB" sz="3100" dirty="0" smtClean="0"/>
              <a:t>Global Products</a:t>
            </a:r>
            <a:endParaRPr lang="en-GB" sz="31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Continental </a:t>
            </a:r>
            <a:r>
              <a:rPr lang="de-DE" dirty="0" smtClean="0"/>
              <a:t>coverages</a:t>
            </a:r>
            <a:endParaRPr lang="de-DE" dirty="0"/>
          </a:p>
        </p:txBody>
      </p:sp>
      <p:pic>
        <p:nvPicPr>
          <p:cNvPr id="17412" name="Picture 2" descr="L3B_t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676400"/>
            <a:ext cx="8897937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7632700" y="639603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00">
                <a:solidFill>
                  <a:schemeClr val="accent1"/>
                </a:solidFill>
              </a:rPr>
              <a:t>Source. Vito / Hygeos Pres.</a:t>
            </a:r>
          </a:p>
          <a:p>
            <a:r>
              <a:rPr lang="de-DE" sz="800">
                <a:solidFill>
                  <a:schemeClr val="accent1"/>
                </a:solidFill>
              </a:rPr>
              <a:t>EARSC Workshop, Brussels,</a:t>
            </a:r>
          </a:p>
          <a:p>
            <a:r>
              <a:rPr lang="de-DE" sz="800">
                <a:solidFill>
                  <a:schemeClr val="accent1"/>
                </a:solidFill>
              </a:rPr>
              <a:t>26/09/2013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Default Product Deliverables</a:t>
            </a:r>
            <a:endParaRPr lang="en-GB" dirty="0"/>
          </a:p>
        </p:txBody>
      </p:sp>
      <p:graphicFrame>
        <p:nvGraphicFramePr>
          <p:cNvPr id="5" name="Tableau 3"/>
          <p:cNvGraphicFramePr>
            <a:graphicFrameLocks noGrp="1"/>
          </p:cNvGraphicFramePr>
          <p:nvPr/>
        </p:nvGraphicFramePr>
        <p:xfrm>
          <a:off x="288925" y="1447800"/>
          <a:ext cx="8626475" cy="4337685"/>
        </p:xfrm>
        <a:graphic>
          <a:graphicData uri="http://schemas.openxmlformats.org/drawingml/2006/table">
            <a:tbl>
              <a:tblPr/>
              <a:tblGrid>
                <a:gridCol w="1784350"/>
                <a:gridCol w="1512888"/>
                <a:gridCol w="1152525"/>
                <a:gridCol w="935037"/>
                <a:gridCol w="324167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Temporal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Temporal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Default ROI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LAI/FAPAR/</a:t>
                      </a:r>
                      <a:r>
                        <a:rPr kumimoji="0" lang="en-US" altLang="nl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FCover</a:t>
                      </a:r>
                      <a:endParaRPr kumimoji="0" lang="en-US" altLang="nl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1999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Continents, ~Countries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NDVI/VCI/VPI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1999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Continents, ~Countries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Dry Matter Productivity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Continents, ~Countries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Burnt Area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1998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Continents, ~Countries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TOC Reflectance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Surface Albedo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1999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Surface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hour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Soil Water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Water 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1999 – present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GTiff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10°Tiles, Continents, ~Countries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18503" name="Textfeld 5"/>
          <p:cNvSpPr txBox="1">
            <a:spLocks noChangeArrowheads="1"/>
          </p:cNvSpPr>
          <p:nvPr/>
        </p:nvSpPr>
        <p:spPr bwMode="auto">
          <a:xfrm>
            <a:off x="7632700" y="639603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00">
                <a:solidFill>
                  <a:schemeClr val="accent1"/>
                </a:solidFill>
              </a:rPr>
              <a:t>Source. Vito / Hygeos Pres.</a:t>
            </a:r>
          </a:p>
          <a:p>
            <a:r>
              <a:rPr lang="de-DE" sz="800">
                <a:solidFill>
                  <a:schemeClr val="accent1"/>
                </a:solidFill>
              </a:rPr>
              <a:t>EARSC Workshop, Brussels,</a:t>
            </a:r>
          </a:p>
          <a:p>
            <a:r>
              <a:rPr lang="de-DE" sz="800">
                <a:solidFill>
                  <a:schemeClr val="accent1"/>
                </a:solidFill>
              </a:rPr>
              <a:t>26/09/2013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Content of Products</a:t>
            </a:r>
            <a:endParaRPr lang="en-GB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260475"/>
            <a:ext cx="64690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990600"/>
            <a:ext cx="30622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3"/>
          <p:cNvCxnSpPr/>
          <p:nvPr/>
        </p:nvCxnSpPr>
        <p:spPr>
          <a:xfrm>
            <a:off x="1190625" y="1231900"/>
            <a:ext cx="127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2249488"/>
            <a:ext cx="179387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5"/>
          <p:cNvCxnSpPr/>
          <p:nvPr/>
        </p:nvCxnSpPr>
        <p:spPr>
          <a:xfrm>
            <a:off x="7294563" y="1666875"/>
            <a:ext cx="590550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13" y="2254250"/>
            <a:ext cx="34702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9"/>
          <p:cNvCxnSpPr/>
          <p:nvPr/>
        </p:nvCxnSpPr>
        <p:spPr>
          <a:xfrm>
            <a:off x="3514725" y="1825625"/>
            <a:ext cx="15875" cy="40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8913" y="2622550"/>
            <a:ext cx="1582737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1"/>
          <p:cNvCxnSpPr/>
          <p:nvPr/>
        </p:nvCxnSpPr>
        <p:spPr>
          <a:xfrm flipH="1">
            <a:off x="2749550" y="2039938"/>
            <a:ext cx="17463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338" y="4894263"/>
            <a:ext cx="1363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14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Tools:</a:t>
            </a:r>
          </a:p>
          <a:p>
            <a:pPr marL="285750" indent="-285750">
              <a:buBlip>
                <a:blip r:embed="rId7"/>
              </a:buBlip>
              <a:defRPr/>
            </a:pPr>
            <a:r>
              <a:rPr lang="nl-BE" sz="1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hdf</a:t>
            </a:r>
            <a:endParaRPr lang="nl-BE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Blip>
                <a:blip r:embed="rId7"/>
              </a:buBlip>
              <a:defRPr/>
            </a:pPr>
            <a:r>
              <a:rPr lang="nl-BE" sz="1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gdal</a:t>
            </a:r>
            <a:endParaRPr lang="nl-BE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Blip>
                <a:blip r:embed="rId7"/>
              </a:buBlip>
              <a:defRPr/>
            </a:pPr>
            <a:r>
              <a:rPr lang="nl-BE" sz="1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vgtExtract</a:t>
            </a:r>
            <a:endParaRPr lang="nl-BE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69" name="Textfeld 18"/>
          <p:cNvSpPr txBox="1">
            <a:spLocks noChangeArrowheads="1"/>
          </p:cNvSpPr>
          <p:nvPr/>
        </p:nvSpPr>
        <p:spPr bwMode="auto">
          <a:xfrm>
            <a:off x="7375607" y="6144094"/>
            <a:ext cx="16001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accent1"/>
                </a:solidFill>
                <a:latin typeface="+mn-lt"/>
              </a:rPr>
              <a:t>Source. Vito / Hygeos Pres.</a:t>
            </a:r>
          </a:p>
          <a:p>
            <a:r>
              <a:rPr lang="de-DE" sz="1000" dirty="0">
                <a:solidFill>
                  <a:schemeClr val="accent1"/>
                </a:solidFill>
                <a:latin typeface="+mn-lt"/>
              </a:rPr>
              <a:t>EARSC Workshop, Brussels,</a:t>
            </a:r>
          </a:p>
          <a:p>
            <a:r>
              <a:rPr lang="de-DE" sz="1000" dirty="0">
                <a:solidFill>
                  <a:schemeClr val="accent1"/>
                </a:solidFill>
                <a:latin typeface="+mn-lt"/>
              </a:rPr>
              <a:t>26/09/2013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/>
              <a:t>GL: FTP download (intermediate solution)</a:t>
            </a:r>
            <a:endParaRPr lang="en-GB" sz="2900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524000"/>
            <a:ext cx="8566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141663" y="5965825"/>
            <a:ext cx="27231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Continental Tiles and 10°x10° Tiles</a:t>
            </a:r>
          </a:p>
        </p:txBody>
      </p:sp>
      <p:sp>
        <p:nvSpPr>
          <p:cNvPr id="20485" name="Textfeld 6"/>
          <p:cNvSpPr txBox="1">
            <a:spLocks noChangeArrowheads="1"/>
          </p:cNvSpPr>
          <p:nvPr/>
        </p:nvSpPr>
        <p:spPr bwMode="auto">
          <a:xfrm>
            <a:off x="7376400" y="6145200"/>
            <a:ext cx="16001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accent1"/>
                </a:solidFill>
                <a:latin typeface="+mn-lt"/>
              </a:rPr>
              <a:t>Source. Vito / Hygeos Pres.</a:t>
            </a:r>
          </a:p>
          <a:p>
            <a:r>
              <a:rPr lang="de-DE" sz="1000" dirty="0">
                <a:solidFill>
                  <a:schemeClr val="accent1"/>
                </a:solidFill>
                <a:latin typeface="+mn-lt"/>
              </a:rPr>
              <a:t>EARSC Workshop, Brussels,</a:t>
            </a:r>
          </a:p>
          <a:p>
            <a:r>
              <a:rPr lang="de-DE" sz="1000" dirty="0">
                <a:solidFill>
                  <a:schemeClr val="accent1"/>
                </a:solidFill>
                <a:latin typeface="+mn-lt"/>
              </a:rPr>
              <a:t>26/09/2013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GL Application Fields</a:t>
            </a:r>
            <a:endParaRPr lang="en-GB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371600"/>
            <a:ext cx="8229600" cy="48164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2438" indent="-431800" eaLnBrk="0" hangingPunct="0"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Weather forecast &amp; Climate change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Carbon flux forecast</a:t>
            </a:r>
          </a:p>
          <a:p>
            <a:pPr marL="452438" indent="-431800" eaLnBrk="0" hangingPunct="0"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Agriculture: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Crop monitoring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Yield forecasting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Health conditions</a:t>
            </a:r>
          </a:p>
          <a:p>
            <a:pPr marL="452438" indent="-431800" eaLnBrk="0" hangingPunct="0"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Monitoring extreme events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Flooding and droughts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Frost conditions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Heat waves</a:t>
            </a:r>
          </a:p>
          <a:p>
            <a:pPr marL="452438" indent="-431800" eaLnBrk="0" hangingPunct="0"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Hydrology 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Water management</a:t>
            </a:r>
          </a:p>
          <a:p>
            <a:pPr marL="893763" lvl="1" indent="-436563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River 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 eaLnBrk="1" hangingPunct="1">
              <a:defRPr/>
            </a:pPr>
            <a:r>
              <a:rPr lang="en-GB" dirty="0" smtClean="0"/>
              <a:t>Overview of LAND.COPERNICUS.EU</a:t>
            </a:r>
          </a:p>
          <a:p>
            <a:pPr marL="446088" indent="-446088" eaLnBrk="1" hangingPunct="1">
              <a:defRPr/>
            </a:pPr>
            <a:r>
              <a:rPr lang="en-GB" dirty="0" smtClean="0"/>
              <a:t>Demonstration – Use of the Global LAND Portal</a:t>
            </a:r>
          </a:p>
          <a:p>
            <a:pPr marL="446088" indent="-446088" eaLnBrk="1" hangingPunct="1">
              <a:defRPr/>
            </a:pPr>
            <a:r>
              <a:rPr lang="en-GB" dirty="0" smtClean="0"/>
              <a:t>Demonstration – Use of the PAN-EU LAND Portal</a:t>
            </a:r>
          </a:p>
          <a:p>
            <a:pPr marL="446088" indent="-446088" eaLnBrk="1" hangingPunct="1">
              <a:defRPr/>
            </a:pPr>
            <a:r>
              <a:rPr lang="en-GB" dirty="0" smtClean="0"/>
              <a:t>Demonstration – Use of the Local LAND Portal</a:t>
            </a:r>
          </a:p>
          <a:p>
            <a:pPr marL="446088" indent="-446088" eaLnBrk="1" hangingPunct="1">
              <a:defRPr/>
            </a:pPr>
            <a:r>
              <a:rPr lang="en-GB" dirty="0" smtClean="0"/>
              <a:t>Summary &amp; Questions</a:t>
            </a:r>
            <a:endParaRPr lang="en-GB" dirty="0"/>
          </a:p>
          <a:p>
            <a:pPr marL="887413" lvl="1" indent="-446088"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Pan-European Products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9423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1524000" y="2209800"/>
            <a:ext cx="1066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66800"/>
            <a:ext cx="85915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Pan-Europea</a:t>
            </a:r>
            <a:r>
              <a:rPr lang="en-GB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n: Image Products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de-DE" sz="2000" dirty="0" smtClean="0"/>
              <a:t>Image 2012: Data Access (</a:t>
            </a:r>
            <a:r>
              <a:rPr lang="de-DE" sz="2000" dirty="0" smtClean="0"/>
              <a:t>password required </a:t>
            </a:r>
            <a:r>
              <a:rPr lang="de-DE" sz="2000" dirty="0" smtClean="0"/>
              <a:t>due to licenses)</a:t>
            </a:r>
            <a:endParaRPr lang="de-DE" sz="20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600200"/>
            <a:ext cx="698182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Pan European: </a:t>
            </a:r>
            <a:r>
              <a:rPr lang="en-GB" dirty="0" smtClean="0"/>
              <a:t>Image </a:t>
            </a:r>
            <a:r>
              <a:rPr lang="en-GB" dirty="0" smtClean="0"/>
              <a:t>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1219200"/>
            <a:ext cx="7472362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</a:t>
            </a:r>
            <a:r>
              <a:rPr lang="en-GB" sz="3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Image 2012 </a:t>
            </a:r>
            <a:r>
              <a:rPr lang="en-GB" sz="3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Metadata</a:t>
            </a:r>
            <a:endParaRPr lang="de-DE" sz="34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</a:t>
            </a:r>
            <a:r>
              <a:rPr lang="en-GB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NDVI</a:t>
            </a:r>
            <a:endParaRPr lang="de-DE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74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</a:t>
            </a:r>
            <a:r>
              <a:rPr lang="en-GB" sz="35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CORINE LAND </a:t>
            </a:r>
            <a:r>
              <a:rPr lang="en-GB" sz="3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COVER</a:t>
            </a:r>
            <a:endParaRPr lang="de-DE" sz="35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087438"/>
            <a:ext cx="763905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</a:t>
            </a:r>
            <a:r>
              <a:rPr lang="en-GB" sz="35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CORINE LAND </a:t>
            </a:r>
            <a:r>
              <a:rPr lang="en-GB" sz="3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COVER</a:t>
            </a:r>
            <a:endParaRPr lang="de-DE" sz="35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5314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uppieren 6"/>
          <p:cNvGrpSpPr>
            <a:grpSpLocks/>
          </p:cNvGrpSpPr>
          <p:nvPr/>
        </p:nvGrpSpPr>
        <p:grpSpPr bwMode="auto">
          <a:xfrm>
            <a:off x="5486400" y="1219200"/>
            <a:ext cx="3671888" cy="4953000"/>
            <a:chOff x="5472899" y="1219200"/>
            <a:chExt cx="3671102" cy="4953000"/>
          </a:xfrm>
        </p:grpSpPr>
        <p:pic>
          <p:nvPicPr>
            <p:cNvPr id="2867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2899" y="1219200"/>
              <a:ext cx="3671101" cy="33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1" y="3962400"/>
              <a:ext cx="3657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</a:t>
            </a:r>
            <a:r>
              <a:rPr lang="en-GB" sz="3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 Resolution </a:t>
            </a:r>
            <a:r>
              <a:rPr lang="en-GB" sz="3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Layers</a:t>
            </a:r>
            <a:endParaRPr lang="de-DE" sz="34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71550"/>
            <a:ext cx="7288213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HR Forest </a:t>
            </a:r>
            <a:r>
              <a:rPr lang="en-GB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Layers</a:t>
            </a:r>
            <a:endParaRPr lang="de-DE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8867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HR 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Forest </a:t>
            </a:r>
            <a:r>
              <a:rPr lang="en-GB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Type</a:t>
            </a:r>
            <a:endParaRPr lang="de-DE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77716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Principles for Access</a:t>
            </a:r>
            <a:endParaRPr lang="en-GB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nl-BE" dirty="0" smtClean="0"/>
              <a:t>A single entry point to access products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nl-BE" sz="1800" dirty="0" smtClean="0"/>
              <a:t>Internet access:  </a:t>
            </a:r>
            <a:r>
              <a:rPr lang="en-US" altLang="nl-BE" sz="1600" dirty="0" smtClean="0">
                <a:hlinkClick r:id="rId3"/>
              </a:rPr>
              <a:t>http://land.copernicus.eu/global</a:t>
            </a:r>
            <a:endParaRPr lang="en-US" altLang="nl-BE" sz="2000" dirty="0" smtClean="0"/>
          </a:p>
          <a:p>
            <a:pPr>
              <a:spcBef>
                <a:spcPts val="600"/>
              </a:spcBef>
              <a:defRPr/>
            </a:pPr>
            <a:r>
              <a:rPr lang="en-US" altLang="nl-BE" dirty="0" smtClean="0"/>
              <a:t>P</a:t>
            </a:r>
            <a:r>
              <a:rPr lang="en-US" altLang="nl-BE" dirty="0" smtClean="0"/>
              <a:t>roduct </a:t>
            </a:r>
            <a:r>
              <a:rPr lang="en-US" altLang="nl-BE" dirty="0" smtClean="0"/>
              <a:t>download through two channels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nl-BE" sz="1800" dirty="0" smtClean="0"/>
              <a:t>Internet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nl-BE" sz="1600" dirty="0" smtClean="0"/>
              <a:t>Access to the full archive and near real time products/services (NRT)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nl-BE" sz="1600" dirty="0" smtClean="0"/>
              <a:t>Intermediate use of ‘Geoland2</a:t>
            </a:r>
            <a:r>
              <a:rPr lang="en-US" altLang="nl-BE" sz="1600" dirty="0" smtClean="0"/>
              <a:t>’ (</a:t>
            </a:r>
            <a:r>
              <a:rPr lang="en-US" altLang="nl-BE" sz="1600" dirty="0" smtClean="0"/>
              <a:t>FP7) </a:t>
            </a:r>
            <a:r>
              <a:rPr lang="en-US" altLang="nl-BE" sz="1600" dirty="0" smtClean="0"/>
              <a:t>portal </a:t>
            </a:r>
            <a:r>
              <a:rPr lang="en-US" altLang="nl-BE" sz="1600" dirty="0" smtClean="0"/>
              <a:t>+ </a:t>
            </a:r>
            <a:r>
              <a:rPr lang="en-US" altLang="nl-BE" sz="1600" dirty="0" smtClean="0"/>
              <a:t>‘</a:t>
            </a:r>
            <a:r>
              <a:rPr lang="en-US" altLang="nl-BE" sz="1600" dirty="0" err="1" smtClean="0"/>
              <a:t>DevCoCast</a:t>
            </a:r>
            <a:r>
              <a:rPr lang="en-US" altLang="nl-BE" sz="1600" dirty="0" smtClean="0"/>
              <a:t>’ </a:t>
            </a:r>
            <a:r>
              <a:rPr lang="en-US" altLang="nl-BE" sz="1600" dirty="0" smtClean="0"/>
              <a:t>website 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nl-BE" sz="1600" dirty="0" smtClean="0"/>
              <a:t>Planned for 2014: dedicated COPERNICUS Global Land portal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nl-BE" sz="1800" dirty="0" smtClean="0"/>
              <a:t>Broadcast</a:t>
            </a:r>
            <a:r>
              <a:rPr lang="en-US" altLang="nl-BE" sz="1600" dirty="0" smtClean="0"/>
              <a:t> (</a:t>
            </a:r>
            <a:r>
              <a:rPr lang="en-US" altLang="nl-BE" sz="1600" dirty="0" err="1" smtClean="0"/>
              <a:t>EUMETCast</a:t>
            </a:r>
            <a:r>
              <a:rPr lang="en-US" altLang="nl-BE" sz="1600" dirty="0" smtClean="0"/>
              <a:t>  for Africa and  South-America)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nl-BE" sz="1600" dirty="0" smtClean="0"/>
              <a:t>Near Real Time products/services</a:t>
            </a:r>
          </a:p>
          <a:p>
            <a:pPr>
              <a:spcBef>
                <a:spcPts val="600"/>
              </a:spcBef>
              <a:defRPr/>
            </a:pPr>
            <a:r>
              <a:rPr lang="en-US" altLang="nl-BE" dirty="0" smtClean="0"/>
              <a:t>Data Policy: Free full and open product access</a:t>
            </a:r>
          </a:p>
          <a:p>
            <a:pPr lvl="1">
              <a:defRPr/>
            </a:pPr>
            <a:r>
              <a:rPr lang="en-US" altLang="nl-BE" sz="1800" dirty="0" smtClean="0"/>
              <a:t>Anonymous query</a:t>
            </a:r>
          </a:p>
          <a:p>
            <a:pPr lvl="1">
              <a:defRPr/>
            </a:pPr>
            <a:r>
              <a:rPr lang="en-US" altLang="nl-BE" sz="1800" dirty="0" smtClean="0"/>
              <a:t>Easy and simple registration form for access (automated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 European: HR 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Forest </a:t>
            </a:r>
            <a:r>
              <a:rPr lang="en-GB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Type</a:t>
            </a:r>
            <a:endParaRPr lang="de-DE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73138"/>
            <a:ext cx="70104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de-DE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Local: Urban </a:t>
            </a: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Atlas</a:t>
            </a:r>
            <a:endParaRPr lang="de-DE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371600"/>
            <a:ext cx="90551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de-DE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Local: Urban </a:t>
            </a: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Atlas</a:t>
            </a:r>
            <a:endParaRPr lang="de-DE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188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219200"/>
            <a:ext cx="90439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6"/>
          <p:cNvSpPr txBox="1">
            <a:spLocks/>
          </p:cNvSpPr>
          <p:nvPr/>
        </p:nvSpPr>
        <p:spPr>
          <a:xfrm>
            <a:off x="22098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de-DE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 Situ: EU DEM (30m)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dirty="0" smtClean="0"/>
              <a:t>Feedback Forms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dirty="0" smtClean="0"/>
              <a:t>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dirty="0" smtClean="0"/>
              <a:t>Questions</a:t>
            </a:r>
            <a:endParaRPr lang="en-GB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Portal Introduction http://land.copernicus.eu/</a:t>
            </a:r>
            <a:endParaRPr lang="en-GB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4740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1981200" y="2514600"/>
            <a:ext cx="914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http://land.copernicus.eu/global</a:t>
            </a:r>
            <a:endParaRPr lang="en-GB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6705600" y="6019800"/>
            <a:ext cx="24384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>
                <a:latin typeface="+mn-lt"/>
                <a:hlinkClick r:id="rId4"/>
              </a:rPr>
              <a:t>http://land.copernicus.eu/global/?q=/sites/default/files/g2_BIOPAR_LAI_global_2010-2011_QL_animation_fast.gif</a:t>
            </a:r>
            <a:endParaRPr lang="de-DE" sz="1050" dirty="0">
              <a:latin typeface="+mn-lt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71600" y="2362200"/>
            <a:ext cx="10668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land.copernicus.eu/paneuropean</a:t>
            </a:r>
            <a:r>
              <a:rPr lang="en-GB" dirty="0" smtClean="0"/>
              <a:t>/</a:t>
            </a:r>
            <a:endParaRPr lang="en-GB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16050"/>
            <a:ext cx="79343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90800" y="2057400"/>
            <a:ext cx="10668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land.copernicus.eu</a:t>
            </a:r>
            <a:r>
              <a:rPr lang="en-GB" dirty="0" smtClean="0"/>
              <a:t>/local/</a:t>
            </a:r>
            <a:endParaRPr lang="en-GB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382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3124200" y="1905000"/>
            <a:ext cx="10668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Land.copernicus.eu</a:t>
            </a:r>
            <a:r>
              <a:rPr lang="en-GB" dirty="0" smtClean="0"/>
              <a:t>/in-situ/</a:t>
            </a:r>
            <a:endParaRPr lang="en-GB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601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3657600" y="1981200"/>
            <a:ext cx="10668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Portal Introduction / Access</a:t>
            </a:r>
            <a:endParaRPr lang="en-GB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4588"/>
            <a:ext cx="75438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feld 4"/>
          <p:cNvSpPr txBox="1">
            <a:spLocks noChangeArrowheads="1"/>
          </p:cNvSpPr>
          <p:nvPr/>
        </p:nvSpPr>
        <p:spPr bwMode="auto">
          <a:xfrm>
            <a:off x="2743200" y="1066800"/>
            <a:ext cx="3646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Technical Descriptions on Parameter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33400" y="4876800"/>
            <a:ext cx="10668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1626</Words>
  <Application>Microsoft Office PowerPoint</Application>
  <PresentationFormat>On-screen Show (4:3)</PresentationFormat>
  <Paragraphs>309</Paragraphs>
  <Slides>34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Custom Design</vt:lpstr>
      <vt:lpstr>1_Custom Design</vt:lpstr>
      <vt:lpstr>User Awareness &amp; Training:  The COPERNICUS LAND PORTAL - Product Access - Bucharest, Romania – 8th November 2013 GAF AG</vt:lpstr>
      <vt:lpstr>Contents</vt:lpstr>
      <vt:lpstr>Principles for Access</vt:lpstr>
      <vt:lpstr>Portal Introduction http://land.copernicus.eu/</vt:lpstr>
      <vt:lpstr>http://land.copernicus.eu/global</vt:lpstr>
      <vt:lpstr>land.copernicus.eu/paneuropean/</vt:lpstr>
      <vt:lpstr>land.copernicus.eu/local/</vt:lpstr>
      <vt:lpstr>Land.copernicus.eu/in-situ/</vt:lpstr>
      <vt:lpstr>Portal Introduction / Access</vt:lpstr>
      <vt:lpstr>Portal Introduction / Access</vt:lpstr>
      <vt:lpstr>EUMETCast Alternative Access</vt:lpstr>
      <vt:lpstr>Documentation of products</vt:lpstr>
      <vt:lpstr>Quality Information</vt:lpstr>
      <vt:lpstr>Products Documentation</vt:lpstr>
      <vt:lpstr>Default deliverables of Global Products</vt:lpstr>
      <vt:lpstr>Default Product Deliverables</vt:lpstr>
      <vt:lpstr>Content of Products</vt:lpstr>
      <vt:lpstr>GL: FTP download (intermediate solution)</vt:lpstr>
      <vt:lpstr>GL Application Fields</vt:lpstr>
      <vt:lpstr>PowerPoint Presentation</vt:lpstr>
      <vt:lpstr>PowerPoint Presentation</vt:lpstr>
      <vt:lpstr>Pan European: Image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Northrop</dc:creator>
  <cp:lastModifiedBy>Amy Northrop</cp:lastModifiedBy>
  <cp:revision>232</cp:revision>
  <dcterms:created xsi:type="dcterms:W3CDTF">2006-08-16T00:00:00Z</dcterms:created>
  <dcterms:modified xsi:type="dcterms:W3CDTF">2013-10-28T09:50:52Z</dcterms:modified>
</cp:coreProperties>
</file>