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128" r:id="rId1"/>
    <p:sldMasterId id="2147484341" r:id="rId2"/>
  </p:sldMasterIdLst>
  <p:notesMasterIdLst>
    <p:notesMasterId r:id="rId16"/>
  </p:notesMasterIdLst>
  <p:handoutMasterIdLst>
    <p:handoutMasterId r:id="rId17"/>
  </p:handoutMasterIdLst>
  <p:sldIdLst>
    <p:sldId id="258" r:id="rId3"/>
    <p:sldId id="269" r:id="rId4"/>
    <p:sldId id="270" r:id="rId5"/>
    <p:sldId id="266" r:id="rId6"/>
    <p:sldId id="267" r:id="rId7"/>
    <p:sldId id="265" r:id="rId8"/>
    <p:sldId id="268" r:id="rId9"/>
    <p:sldId id="259" r:id="rId10"/>
    <p:sldId id="260" r:id="rId11"/>
    <p:sldId id="261" r:id="rId12"/>
    <p:sldId id="262" r:id="rId13"/>
    <p:sldId id="263" r:id="rId14"/>
    <p:sldId id="264" r:id="rId15"/>
  </p:sldIdLst>
  <p:sldSz cx="9144000" cy="6858000" type="screen4x3"/>
  <p:notesSz cx="7099300" cy="10234613"/>
  <p:embeddedFontLst>
    <p:embeddedFont>
      <p:font typeface="Franklin Gothic Book" panose="020B0503020102020204" pitchFamily="34" charset="0"/>
      <p:regular r:id="rId18"/>
      <p: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Perpetua" panose="02020502060401020303" pitchFamily="18" charset="0"/>
      <p:regular r:id="rId24"/>
      <p:bold r:id="rId25"/>
      <p:italic r:id="rId26"/>
      <p:boldItalic r:id="rId27"/>
    </p:embeddedFont>
    <p:embeddedFont>
      <p:font typeface="Franklin Gothic Demi" panose="020B0703020102020204" pitchFamily="34" charset="0"/>
      <p:regular r:id="rId28"/>
      <p:italic r:id="rId29"/>
    </p:embeddedFont>
    <p:embeddedFont>
      <p:font typeface="ＭＳ Ｐゴシック" panose="020B0600070205080204" pitchFamily="34" charset="-128"/>
      <p:regular r:id="rId30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2735"/>
    <a:srgbClr val="5F5F5F"/>
    <a:srgbClr val="000000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00" autoAdjust="0"/>
  </p:normalViewPr>
  <p:slideViewPr>
    <p:cSldViewPr>
      <p:cViewPr>
        <p:scale>
          <a:sx n="100" d="100"/>
          <a:sy n="100" d="100"/>
        </p:scale>
        <p:origin x="-72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2070" y="-96"/>
      </p:cViewPr>
      <p:guideLst>
        <p:guide orient="horz" pos="3224"/>
        <p:guide pos="2236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A98CB4DA-F067-4245-B49E-2B266CED65A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40255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071BA395-21CF-49AE-96F7-2167B4C9391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88063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anklin Gothic Book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anklin Gothic Book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anklin Gothic Book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anklin Gothic Book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anklin Gothic Book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7" descr="Titel_Kugel_seitlich_ohne Spiegelung_gerade_rot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67544" y="4869160"/>
            <a:ext cx="8208912" cy="6480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800"/>
              </a:lnSpc>
              <a:buFontTx/>
              <a:buNone/>
              <a:defRPr sz="2200" baseline="0">
                <a:solidFill>
                  <a:srgbClr val="5F5F5F"/>
                </a:solidFill>
                <a:latin typeface="Franklin Gothic Demi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21" name="Textplatzhalter 24"/>
          <p:cNvSpPr>
            <a:spLocks noGrp="1"/>
          </p:cNvSpPr>
          <p:nvPr>
            <p:ph type="body" sz="quarter" idx="10"/>
          </p:nvPr>
        </p:nvSpPr>
        <p:spPr>
          <a:xfrm>
            <a:off x="467544" y="5654054"/>
            <a:ext cx="8208912" cy="43197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1800">
                <a:solidFill>
                  <a:schemeClr val="tx1"/>
                </a:solidFill>
                <a:latin typeface="Franklin Gothic Book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22" name="Textplatzhalter 24"/>
          <p:cNvSpPr>
            <a:spLocks noGrp="1"/>
          </p:cNvSpPr>
          <p:nvPr>
            <p:ph type="body" sz="quarter" idx="11"/>
          </p:nvPr>
        </p:nvSpPr>
        <p:spPr>
          <a:xfrm>
            <a:off x="467890" y="5942086"/>
            <a:ext cx="8208566" cy="43197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1800">
                <a:solidFill>
                  <a:schemeClr val="tx1"/>
                </a:solidFill>
                <a:latin typeface="Franklin Gothic Book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23" name="Textplatzhalter 24"/>
          <p:cNvSpPr>
            <a:spLocks noGrp="1"/>
          </p:cNvSpPr>
          <p:nvPr>
            <p:ph type="body" sz="quarter" idx="12"/>
          </p:nvPr>
        </p:nvSpPr>
        <p:spPr>
          <a:xfrm>
            <a:off x="467890" y="6230193"/>
            <a:ext cx="8208566" cy="43197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1800">
                <a:solidFill>
                  <a:schemeClr val="tx1"/>
                </a:solidFill>
                <a:latin typeface="Franklin Gothic Book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6" name="Rectangle 14"/>
          <p:cNvSpPr>
            <a:spLocks noGrp="1" noChangeArrowheads="1"/>
          </p:cNvSpPr>
          <p:nvPr>
            <p:ph type="ctrTitle" sz="quarter"/>
          </p:nvPr>
        </p:nvSpPr>
        <p:spPr>
          <a:xfrm>
            <a:off x="467544" y="3687167"/>
            <a:ext cx="8208912" cy="1181993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ts val="36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5535" y="1052736"/>
            <a:ext cx="4000109" cy="5328592"/>
          </a:xfrm>
          <a:prstGeom prst="rect">
            <a:avLst/>
          </a:prstGeom>
        </p:spPr>
        <p:txBody>
          <a:bodyPr/>
          <a:lstStyle>
            <a:lvl1pPr marL="180000" indent="-180000">
              <a:defRPr sz="2800">
                <a:latin typeface="+mj-lt"/>
              </a:defRPr>
            </a:lvl1pPr>
            <a:lvl2pPr marL="449263" indent="-269875">
              <a:defRPr sz="2400">
                <a:latin typeface="+mj-lt"/>
              </a:defRPr>
            </a:lvl2pPr>
            <a:lvl3pPr marL="627063" indent="-177800">
              <a:defRPr sz="2000">
                <a:latin typeface="+mj-lt"/>
              </a:defRPr>
            </a:lvl3pPr>
            <a:lvl4pPr marL="803275" indent="-176213"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91370" y="1052736"/>
            <a:ext cx="3999600" cy="5328592"/>
          </a:xfrm>
          <a:prstGeom prst="rect">
            <a:avLst/>
          </a:prstGeom>
        </p:spPr>
        <p:txBody>
          <a:bodyPr/>
          <a:lstStyle>
            <a:lvl1pPr marL="176213" indent="-176213">
              <a:defRPr sz="2800">
                <a:latin typeface="+mj-lt"/>
              </a:defRPr>
            </a:lvl1pPr>
            <a:lvl2pPr marL="449263" indent="-273050">
              <a:defRPr sz="2400">
                <a:latin typeface="+mj-lt"/>
              </a:defRPr>
            </a:lvl2pPr>
            <a:lvl3pPr marL="627063" indent="-177800">
              <a:defRPr sz="2000">
                <a:latin typeface="+mj-lt"/>
              </a:defRPr>
            </a:lvl3pPr>
            <a:lvl4pPr marL="803275" indent="-176213"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FC579-1BC1-400B-B1DE-E0F445D0E7AE}" type="datetime1">
              <a:rPr lang="de-DE"/>
              <a:pPr>
                <a:defRPr/>
              </a:pPr>
              <a:t>28.10.2013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GAF AG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1CA08-3E9F-4CE0-B5BC-FAC7963EABFB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95535" y="1052737"/>
            <a:ext cx="3991883" cy="72008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200" b="0">
                <a:solidFill>
                  <a:srgbClr val="5F5F5F"/>
                </a:solidFill>
                <a:latin typeface="Franklin Gothic Dem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sz="half" idx="13"/>
          </p:nvPr>
        </p:nvSpPr>
        <p:spPr>
          <a:xfrm>
            <a:off x="395536" y="1916832"/>
            <a:ext cx="4010726" cy="4464496"/>
          </a:xfrm>
          <a:prstGeom prst="rect">
            <a:avLst/>
          </a:prstGeom>
        </p:spPr>
        <p:txBody>
          <a:bodyPr/>
          <a:lstStyle>
            <a:lvl1pPr marL="180000" indent="-180000">
              <a:defRPr sz="2800">
                <a:latin typeface="+mj-lt"/>
              </a:defRPr>
            </a:lvl1pPr>
            <a:lvl2pPr marL="449263" indent="-269875">
              <a:defRPr sz="2400">
                <a:latin typeface="+mj-lt"/>
              </a:defRPr>
            </a:lvl2pPr>
            <a:lvl3pPr marL="627063" indent="-177800">
              <a:defRPr sz="2000">
                <a:latin typeface="+mj-lt"/>
              </a:defRPr>
            </a:lvl3pPr>
            <a:lvl4pPr marL="803275" indent="-176213"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half" idx="2"/>
          </p:nvPr>
        </p:nvSpPr>
        <p:spPr>
          <a:xfrm>
            <a:off x="4695084" y="1916832"/>
            <a:ext cx="4010400" cy="4464496"/>
          </a:xfrm>
          <a:prstGeom prst="rect">
            <a:avLst/>
          </a:prstGeom>
        </p:spPr>
        <p:txBody>
          <a:bodyPr/>
          <a:lstStyle>
            <a:lvl1pPr marL="176213" indent="-176213">
              <a:defRPr sz="2800">
                <a:latin typeface="+mj-lt"/>
              </a:defRPr>
            </a:lvl1pPr>
            <a:lvl2pPr marL="449263" indent="-273050">
              <a:defRPr sz="2400">
                <a:latin typeface="+mj-lt"/>
              </a:defRPr>
            </a:lvl2pPr>
            <a:lvl3pPr marL="627063" indent="-177800">
              <a:defRPr sz="2000">
                <a:latin typeface="+mj-lt"/>
              </a:defRPr>
            </a:lvl3pPr>
            <a:lvl4pPr marL="803275" indent="-176213"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4"/>
          </p:nvPr>
        </p:nvSpPr>
        <p:spPr>
          <a:xfrm>
            <a:off x="4680293" y="1052736"/>
            <a:ext cx="4010400" cy="72008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200" b="0">
                <a:solidFill>
                  <a:srgbClr val="5F5F5F"/>
                </a:solidFill>
                <a:latin typeface="Franklin Gothic Dem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926A5-B305-40E7-80AC-43421E12F08B}" type="datetime1">
              <a:rPr lang="de-DE"/>
              <a:pPr>
                <a:defRPr/>
              </a:pPr>
              <a:t>28.10.2013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GAF AG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6CEA4-78BD-443C-B594-A4155A28243F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187624" y="1124743"/>
            <a:ext cx="6840760" cy="45365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187624" y="5720482"/>
            <a:ext cx="684076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559B7-52D7-40A4-842C-8FCC4494326C}" type="datetime1">
              <a:rPr lang="de-DE"/>
              <a:pPr>
                <a:defRPr/>
              </a:pPr>
              <a:t>28.10.2013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GAF AG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99BBB-17A5-4C27-9DA5-77A174768CB5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395536" y="1124744"/>
            <a:ext cx="8352928" cy="5256584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71D65-934D-4F04-A5ED-F94D76DBFA8C}" type="datetime1">
              <a:rPr lang="de-DE"/>
              <a:pPr>
                <a:defRPr/>
              </a:pPr>
              <a:t>28.10.2013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GAF AG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E1A43-3EE7-4FFA-B4D2-092798E98694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395536" y="1628800"/>
            <a:ext cx="8352928" cy="4752527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395535" y="1124744"/>
            <a:ext cx="8321029" cy="43204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200" b="0">
                <a:solidFill>
                  <a:srgbClr val="5F5F5F"/>
                </a:solidFill>
                <a:latin typeface="Franklin Gothic Dem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FF6AB-D0CA-4379-8D12-293E896BA70C}" type="datetime1">
              <a:rPr lang="de-DE"/>
              <a:pPr>
                <a:defRPr/>
              </a:pPr>
              <a:t>28.10.2013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GAF AG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773C4-6618-4C58-ADC7-017B288F9264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5535" y="1124744"/>
            <a:ext cx="4000109" cy="5256584"/>
          </a:xfrm>
          <a:prstGeom prst="rect">
            <a:avLst/>
          </a:prstGeom>
        </p:spPr>
        <p:txBody>
          <a:bodyPr/>
          <a:lstStyle>
            <a:lvl1pPr marL="180000" indent="-180000">
              <a:defRPr sz="2800">
                <a:latin typeface="+mj-lt"/>
              </a:defRPr>
            </a:lvl1pPr>
            <a:lvl2pPr marL="449263" indent="-269875">
              <a:defRPr sz="2400">
                <a:latin typeface="+mj-lt"/>
              </a:defRPr>
            </a:lvl2pPr>
            <a:lvl3pPr marL="627063" indent="-177800">
              <a:defRPr sz="2000">
                <a:latin typeface="+mj-lt"/>
              </a:defRPr>
            </a:lvl3pPr>
            <a:lvl4pPr marL="803275" indent="-176213"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91370" y="1124744"/>
            <a:ext cx="3999600" cy="5256584"/>
          </a:xfrm>
          <a:prstGeom prst="rect">
            <a:avLst/>
          </a:prstGeom>
        </p:spPr>
        <p:txBody>
          <a:bodyPr/>
          <a:lstStyle>
            <a:lvl1pPr marL="176213" indent="-176213">
              <a:defRPr sz="2800">
                <a:latin typeface="+mj-lt"/>
              </a:defRPr>
            </a:lvl1pPr>
            <a:lvl2pPr marL="449263" indent="-273050">
              <a:defRPr sz="2400">
                <a:latin typeface="+mj-lt"/>
              </a:defRPr>
            </a:lvl2pPr>
            <a:lvl3pPr marL="627063" indent="-177800">
              <a:defRPr sz="2000">
                <a:latin typeface="+mj-lt"/>
              </a:defRPr>
            </a:lvl3pPr>
            <a:lvl4pPr marL="803275" indent="-176213"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E9EDD-EE8F-4204-88CD-4483FD1AD682}" type="datetime1">
              <a:rPr lang="de-DE"/>
              <a:pPr>
                <a:defRPr/>
              </a:pPr>
              <a:t>28.10.2013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GAF AG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9F625-DA3D-4CA8-B579-BC6496270CB4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95535" y="1124745"/>
            <a:ext cx="3991883" cy="72008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200" b="0">
                <a:solidFill>
                  <a:srgbClr val="5F5F5F"/>
                </a:solidFill>
                <a:latin typeface="Franklin Gothic Dem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sz="half" idx="13"/>
          </p:nvPr>
        </p:nvSpPr>
        <p:spPr>
          <a:xfrm>
            <a:off x="395536" y="1916832"/>
            <a:ext cx="4010726" cy="4464496"/>
          </a:xfrm>
          <a:prstGeom prst="rect">
            <a:avLst/>
          </a:prstGeom>
        </p:spPr>
        <p:txBody>
          <a:bodyPr/>
          <a:lstStyle>
            <a:lvl1pPr marL="180000" indent="-180000">
              <a:defRPr sz="2800">
                <a:latin typeface="+mj-lt"/>
              </a:defRPr>
            </a:lvl1pPr>
            <a:lvl2pPr marL="449263" indent="-269875">
              <a:defRPr sz="2400">
                <a:latin typeface="+mj-lt"/>
              </a:defRPr>
            </a:lvl2pPr>
            <a:lvl3pPr marL="627063" indent="-177800">
              <a:defRPr sz="2000">
                <a:latin typeface="+mj-lt"/>
              </a:defRPr>
            </a:lvl3pPr>
            <a:lvl4pPr marL="803275" indent="-176213"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half" idx="2"/>
          </p:nvPr>
        </p:nvSpPr>
        <p:spPr>
          <a:xfrm>
            <a:off x="4695084" y="1916832"/>
            <a:ext cx="4010400" cy="4464496"/>
          </a:xfrm>
          <a:prstGeom prst="rect">
            <a:avLst/>
          </a:prstGeom>
        </p:spPr>
        <p:txBody>
          <a:bodyPr/>
          <a:lstStyle>
            <a:lvl1pPr marL="176213" indent="-176213">
              <a:defRPr sz="2800">
                <a:latin typeface="+mj-lt"/>
              </a:defRPr>
            </a:lvl1pPr>
            <a:lvl2pPr marL="449263" indent="-273050">
              <a:defRPr sz="2400">
                <a:latin typeface="+mj-lt"/>
              </a:defRPr>
            </a:lvl2pPr>
            <a:lvl3pPr marL="627063" indent="-177800">
              <a:defRPr sz="2000">
                <a:latin typeface="+mj-lt"/>
              </a:defRPr>
            </a:lvl3pPr>
            <a:lvl4pPr marL="803275" indent="-176213"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4"/>
          </p:nvPr>
        </p:nvSpPr>
        <p:spPr>
          <a:xfrm>
            <a:off x="4680293" y="1124744"/>
            <a:ext cx="4010400" cy="72008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200" b="0">
                <a:solidFill>
                  <a:srgbClr val="5F5F5F"/>
                </a:solidFill>
                <a:latin typeface="Franklin Gothic Dem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CE6A7-0D7A-43AE-8192-A49532BB33A6}" type="datetime1">
              <a:rPr lang="de-DE"/>
              <a:pPr>
                <a:defRPr/>
              </a:pPr>
              <a:t>28.10.2013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GAF AG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B778B-8C44-47D5-A765-9D4A620BB5C4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187624" y="1124743"/>
            <a:ext cx="6840760" cy="45365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187624" y="5720482"/>
            <a:ext cx="684076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A67C1-7EFC-45E5-BDD2-AC822D4C8A21}" type="datetime1">
              <a:rPr lang="de-DE"/>
              <a:pPr>
                <a:defRPr/>
              </a:pPr>
              <a:t>28.10.2013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GAF AG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CB774-B8E7-432E-8C8E-443F2E911266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7" descr="Titel_Kugel_seitlich_ohne Spiegelung_gerade_grau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67544" y="4869160"/>
            <a:ext cx="8208912" cy="6480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800"/>
              </a:lnSpc>
              <a:buFontTx/>
              <a:buNone/>
              <a:defRPr sz="2200" baseline="0">
                <a:solidFill>
                  <a:srgbClr val="5F5F5F"/>
                </a:solidFill>
                <a:latin typeface="Franklin Gothic Demi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3" name="Textplatzhalter 24"/>
          <p:cNvSpPr>
            <a:spLocks noGrp="1"/>
          </p:cNvSpPr>
          <p:nvPr>
            <p:ph type="body" sz="quarter" idx="10"/>
          </p:nvPr>
        </p:nvSpPr>
        <p:spPr>
          <a:xfrm>
            <a:off x="467544" y="5654054"/>
            <a:ext cx="8208912" cy="43197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1800">
                <a:solidFill>
                  <a:schemeClr val="tx1"/>
                </a:solidFill>
                <a:latin typeface="Franklin Gothic Book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4" name="Textplatzhalter 24"/>
          <p:cNvSpPr>
            <a:spLocks noGrp="1"/>
          </p:cNvSpPr>
          <p:nvPr>
            <p:ph type="body" sz="quarter" idx="11"/>
          </p:nvPr>
        </p:nvSpPr>
        <p:spPr>
          <a:xfrm>
            <a:off x="467890" y="5942086"/>
            <a:ext cx="8208566" cy="43197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1800">
                <a:solidFill>
                  <a:schemeClr val="tx1"/>
                </a:solidFill>
                <a:latin typeface="Franklin Gothic Book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5" name="Textplatzhalter 24"/>
          <p:cNvSpPr>
            <a:spLocks noGrp="1"/>
          </p:cNvSpPr>
          <p:nvPr>
            <p:ph type="body" sz="quarter" idx="12"/>
          </p:nvPr>
        </p:nvSpPr>
        <p:spPr>
          <a:xfrm>
            <a:off x="467890" y="6230193"/>
            <a:ext cx="8208566" cy="43197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1800">
                <a:solidFill>
                  <a:schemeClr val="tx1"/>
                </a:solidFill>
                <a:latin typeface="Franklin Gothic Book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8" name="Rectangle 14"/>
          <p:cNvSpPr>
            <a:spLocks noGrp="1" noChangeArrowheads="1"/>
          </p:cNvSpPr>
          <p:nvPr>
            <p:ph type="ctrTitle" sz="quarter"/>
          </p:nvPr>
        </p:nvSpPr>
        <p:spPr>
          <a:xfrm>
            <a:off x="467544" y="3687167"/>
            <a:ext cx="8208912" cy="1181993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ts val="36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395536" y="1124744"/>
            <a:ext cx="8352928" cy="5256584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A9856-5E53-4649-ABA0-82838038949A}" type="datetime1">
              <a:rPr lang="de-DE"/>
              <a:pPr>
                <a:defRPr/>
              </a:pPr>
              <a:t>28.10.2013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GAF AG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7AC4A-72D6-49CD-8F66-E87235BC9761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395536" y="1700808"/>
            <a:ext cx="8352928" cy="468051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395535" y="1124744"/>
            <a:ext cx="8321029" cy="43204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200" b="0">
                <a:solidFill>
                  <a:srgbClr val="5F5F5F"/>
                </a:solidFill>
                <a:latin typeface="Franklin Gothic Dem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912B3-407F-4AD1-86DB-32BAEAC1E994}" type="datetime1">
              <a:rPr lang="de-DE"/>
              <a:pPr>
                <a:defRPr/>
              </a:pPr>
              <a:t>28.10.2013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GAF AG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45DA1-9733-4F48-98CD-2949B2550D71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rafik 6" descr="Streifen_Kugel_seitlich_gerade_rot.jpg"/>
          <p:cNvPicPr>
            <a:picLocks noChangeAspect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19088" y="6486525"/>
            <a:ext cx="13319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0A018FF4-C5B5-4414-B591-2C0D4ABBB851}" type="datetime1">
              <a:rPr lang="de-DE"/>
              <a:pPr>
                <a:defRPr/>
              </a:pPr>
              <a:t>28.10.2013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84350" y="6486525"/>
            <a:ext cx="55959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/>
              <a:t>GAF AG</a:t>
            </a:r>
            <a:endParaRPr lang="de-DE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513638" y="6486525"/>
            <a:ext cx="1306512" cy="365125"/>
          </a:xfrm>
          <a:prstGeom prst="rect">
            <a:avLst/>
          </a:prstGeom>
        </p:spPr>
        <p:txBody>
          <a:bodyPr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EFC6E591-9AE2-41C2-83AE-FAD15ADE9EFB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1030" name="Titelplatzhalter 7"/>
          <p:cNvSpPr>
            <a:spLocks noGrp="1"/>
          </p:cNvSpPr>
          <p:nvPr>
            <p:ph type="title"/>
          </p:nvPr>
        </p:nvSpPr>
        <p:spPr bwMode="auto">
          <a:xfrm>
            <a:off x="1254125" y="307975"/>
            <a:ext cx="58197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5" r:id="rId1"/>
    <p:sldLayoutId id="2147484596" r:id="rId2"/>
    <p:sldLayoutId id="2147484597" r:id="rId3"/>
    <p:sldLayoutId id="2147484598" r:id="rId4"/>
    <p:sldLayoutId id="2147484599" r:id="rId5"/>
    <p:sldLayoutId id="2147484600" r:id="rId6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kern="1200">
          <a:solidFill>
            <a:schemeClr val="bg1"/>
          </a:solidFill>
          <a:latin typeface="Franklin Gothic Demi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Franklin Gothic Dem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Franklin Gothic Dem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Franklin Gothic Dem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Franklin Gothic Dem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7F7F7F"/>
          </a:solidFill>
          <a:latin typeface="Franklin Gothic Dem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7F7F7F"/>
          </a:solidFill>
          <a:latin typeface="Franklin Gothic Dem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7F7F7F"/>
          </a:solidFill>
          <a:latin typeface="Franklin Gothic Dem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7F7F7F"/>
          </a:solidFill>
          <a:latin typeface="Franklin Gothic Dem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Grafik 6" descr="Streifen_Kugel_seitlich_gerade_grau.jpg"/>
          <p:cNvPicPr>
            <a:picLocks noChangeAspect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19088" y="6491288"/>
            <a:ext cx="13319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6F619524-00F5-4BED-A830-D9FD7A2D47D4}" type="datetime1">
              <a:rPr lang="de-DE"/>
              <a:pPr>
                <a:defRPr/>
              </a:pPr>
              <a:t>28.10.2013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84350" y="6491288"/>
            <a:ext cx="55959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/>
              <a:t>GAF AG</a:t>
            </a:r>
            <a:endParaRPr lang="de-DE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513638" y="6491288"/>
            <a:ext cx="1306512" cy="365125"/>
          </a:xfrm>
          <a:prstGeom prst="rect">
            <a:avLst/>
          </a:prstGeom>
        </p:spPr>
        <p:txBody>
          <a:bodyPr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5B585365-619E-44A5-B1FC-19EBD252B217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2054" name="Titelplatzhalter 7"/>
          <p:cNvSpPr>
            <a:spLocks noGrp="1"/>
          </p:cNvSpPr>
          <p:nvPr>
            <p:ph type="title"/>
          </p:nvPr>
        </p:nvSpPr>
        <p:spPr bwMode="auto">
          <a:xfrm>
            <a:off x="1244600" y="307975"/>
            <a:ext cx="558323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1" r:id="rId1"/>
    <p:sldLayoutId id="2147484602" r:id="rId2"/>
    <p:sldLayoutId id="2147484603" r:id="rId3"/>
    <p:sldLayoutId id="2147484604" r:id="rId4"/>
    <p:sldLayoutId id="2147484605" r:id="rId5"/>
    <p:sldLayoutId id="2147484606" r:id="rId6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Franklin Gothic Demi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Franklin Gothic Dem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Franklin Gothic Dem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Franklin Gothic Dem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Franklin Gothic Dem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7F7F7F"/>
          </a:solidFill>
          <a:latin typeface="Franklin Gothic Dem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7F7F7F"/>
          </a:solidFill>
          <a:latin typeface="Franklin Gothic Dem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7F7F7F"/>
          </a:solidFill>
          <a:latin typeface="Franklin Gothic Dem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7F7F7F"/>
          </a:solidFill>
          <a:latin typeface="Franklin Gothic Dem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Untertitel 7"/>
          <p:cNvSpPr>
            <a:spLocks noGrp="1"/>
          </p:cNvSpPr>
          <p:nvPr>
            <p:ph type="subTitle" sz="quarter" idx="1"/>
          </p:nvPr>
        </p:nvSpPr>
        <p:spPr bwMode="auto">
          <a:xfrm>
            <a:off x="468313" y="4868863"/>
            <a:ext cx="8207375" cy="6477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dirty="0" smtClean="0"/>
              <a:t>Service Development – Landesforst Thüringen</a:t>
            </a:r>
          </a:p>
          <a:p>
            <a:endParaRPr lang="de-DE" dirty="0" smtClean="0"/>
          </a:p>
        </p:txBody>
      </p:sp>
      <p:sp>
        <p:nvSpPr>
          <p:cNvPr id="17411" name="Textplatzhalter 8"/>
          <p:cNvSpPr>
            <a:spLocks noGrp="1"/>
          </p:cNvSpPr>
          <p:nvPr>
            <p:ph type="body" sz="quarter" idx="10"/>
          </p:nvPr>
        </p:nvSpPr>
        <p:spPr bwMode="auto">
          <a:xfrm>
            <a:off x="468313" y="5589240"/>
            <a:ext cx="8207375" cy="431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dirty="0" smtClean="0"/>
              <a:t>Thomas Kukuk, Dr. Gernot Ramminger</a:t>
            </a:r>
          </a:p>
        </p:txBody>
      </p:sp>
      <p:sp>
        <p:nvSpPr>
          <p:cNvPr id="17412" name="Textplatzhalter 9"/>
          <p:cNvSpPr>
            <a:spLocks noGrp="1"/>
          </p:cNvSpPr>
          <p:nvPr>
            <p:ph type="body" sz="quarter" idx="11"/>
          </p:nvPr>
        </p:nvSpPr>
        <p:spPr bwMode="auto">
          <a:xfrm>
            <a:off x="468313" y="5942013"/>
            <a:ext cx="8207375" cy="431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dirty="0" smtClean="0"/>
              <a:t>Bucharest, Romania - Copernicus User Uptake Event</a:t>
            </a:r>
            <a:endParaRPr lang="de-DE" dirty="0" smtClean="0"/>
          </a:p>
        </p:txBody>
      </p:sp>
      <p:sp>
        <p:nvSpPr>
          <p:cNvPr id="17413" name="Textplatzhalter 10"/>
          <p:cNvSpPr>
            <a:spLocks noGrp="1"/>
          </p:cNvSpPr>
          <p:nvPr>
            <p:ph type="body" sz="quarter" idx="12"/>
          </p:nvPr>
        </p:nvSpPr>
        <p:spPr bwMode="auto">
          <a:xfrm>
            <a:off x="468313" y="6230938"/>
            <a:ext cx="8207375" cy="431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dirty="0" smtClean="0"/>
              <a:t>7th-8th November</a:t>
            </a:r>
            <a:endParaRPr lang="de-DE" dirty="0" smtClean="0"/>
          </a:p>
        </p:txBody>
      </p:sp>
      <p:sp>
        <p:nvSpPr>
          <p:cNvPr id="17414" name="Titel 6"/>
          <p:cNvSpPr>
            <a:spLocks noGrp="1"/>
          </p:cNvSpPr>
          <p:nvPr>
            <p:ph type="ctrTitle" sz="quarter"/>
          </p:nvPr>
        </p:nvSpPr>
        <p:spPr>
          <a:xfrm>
            <a:off x="468313" y="3248980"/>
            <a:ext cx="8207375" cy="1367855"/>
          </a:xfrm>
        </p:spPr>
        <p:txBody>
          <a:bodyPr/>
          <a:lstStyle/>
          <a:p>
            <a:r>
              <a:rPr lang="de-DE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Downstream Services </a:t>
            </a:r>
            <a:r>
              <a:rPr lang="de-DE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</a:t>
            </a:r>
            <a:r>
              <a:rPr lang="de-DE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Sub-National </a:t>
            </a:r>
            <a:r>
              <a:rPr lang="de-DE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Forest</a:t>
            </a:r>
            <a:r>
              <a:rPr lang="de-DE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Administrations </a:t>
            </a:r>
            <a:r>
              <a:rPr lang="de-DE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based</a:t>
            </a:r>
            <a:r>
              <a:rPr lang="de-DE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on COPERNICUS HR </a:t>
            </a:r>
            <a:r>
              <a:rPr lang="de-DE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Forest</a:t>
            </a:r>
            <a:r>
              <a:rPr lang="de-DE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Layer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Non-Rush Service – Tornado near Gera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AD8A9856-5E53-4649-ABA0-82838038949A}" type="datetime1">
              <a:rPr lang="de-DE" smtClean="0"/>
              <a:pPr>
                <a:defRPr/>
              </a:pPr>
              <a:t>28.10.2013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GAF AG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107AC4A-72D6-49CD-8F66-E87235BC9761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457200" y="1304764"/>
            <a:ext cx="7645400" cy="4191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On 5th July 2012 a tornado caused damages in a forest near the City of Gera in Thuringia (Germany) and around 20 ha of an urban forest area was affected by this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event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 consultation with the EUFODOS User ThüringenForst, the “Non-Rush Damage Assessment Service” had been activated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8" name="Picture 2" descr="http://media201.zgt.de.cdn.otz.de/0060C21C_848B28DD2B8884A50CC2F5AED516B24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0252" y="3788427"/>
            <a:ext cx="1780282" cy="2674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feld 28"/>
          <p:cNvSpPr txBox="1">
            <a:spLocks noChangeArrowheads="1"/>
          </p:cNvSpPr>
          <p:nvPr/>
        </p:nvSpPr>
        <p:spPr bwMode="auto">
          <a:xfrm>
            <a:off x="7721798" y="6267598"/>
            <a:ext cx="882650" cy="185738"/>
          </a:xfrm>
          <a:prstGeom prst="rect">
            <a:avLst/>
          </a:prstGeom>
          <a:solidFill>
            <a:schemeClr val="bg1">
              <a:alpha val="59999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de-DE" sz="600" dirty="0">
                <a:latin typeface="Arial" charset="0"/>
                <a:cs typeface="Arial" charset="0"/>
              </a:rPr>
              <a:t>Source: www.otz.de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Non-Rush Service – Tornado near Gera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AD8A9856-5E53-4649-ABA0-82838038949A}" type="datetime1">
              <a:rPr lang="de-DE" smtClean="0"/>
              <a:pPr>
                <a:defRPr/>
              </a:pPr>
              <a:t>28.10.2013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GAF AG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107AC4A-72D6-49CD-8F66-E87235BC9761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1" y="1833563"/>
            <a:ext cx="4932040" cy="346764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Data acquisition and Preparation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EO Data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Core Data (Image 2009 based on </a:t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IRS) from 04.10.2010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RapidEye data from 24.07.2012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Additional data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DEM (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ortho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-correction)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HR Forest Core Layer: </a:t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Tree Cover Density Product </a:t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(based on Image2009)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Forest GIS (Thuringia)</a:t>
            </a:r>
          </a:p>
        </p:txBody>
      </p:sp>
      <p:pic>
        <p:nvPicPr>
          <p:cNvPr id="8" name="Picture 2" descr="W:\7575_EU_EUFODOS\10_PRESENTATIONS\27M_Interim_Review_Sofia_March2013\screenshots\featured_content\Tornado_Image_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6746" y="1037511"/>
            <a:ext cx="2325714" cy="185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4" descr="W:\7575_EU_EUFODOS\10_PRESENTATIONS\27M_Interim_Review_Sofia_March2013\screenshots\featured_content\Tornado_Image_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8204" y="3140968"/>
            <a:ext cx="2304256" cy="1836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5" descr="W:\7575_EU_EUFODOS\10_PRESENTATIONS\27M_Interim_Review_Sofia_March2013\screenshots\featured_content\Tornado_Image_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7924" y="4365104"/>
            <a:ext cx="2325714" cy="18514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feld 11"/>
          <p:cNvSpPr txBox="1">
            <a:spLocks noChangeArrowheads="1"/>
          </p:cNvSpPr>
          <p:nvPr/>
        </p:nvSpPr>
        <p:spPr bwMode="auto">
          <a:xfrm>
            <a:off x="6948264" y="5517232"/>
            <a:ext cx="1836204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900" i="1" dirty="0"/>
              <a:t>© RapidEye (2012); </a:t>
            </a:r>
          </a:p>
          <a:p>
            <a:r>
              <a:rPr lang="en-US" sz="900" i="1" dirty="0" err="1" smtClean="0"/>
              <a:t>Antrix</a:t>
            </a:r>
            <a:r>
              <a:rPr lang="en-US" sz="900" i="1" dirty="0" smtClean="0"/>
              <a:t> </a:t>
            </a:r>
            <a:r>
              <a:rPr lang="en-US" sz="900" i="1" dirty="0"/>
              <a:t>Corporation Limited 2009 - distribution by </a:t>
            </a:r>
            <a:r>
              <a:rPr lang="en-US" sz="900" i="1" dirty="0" err="1"/>
              <a:t>Euromap</a:t>
            </a:r>
            <a:r>
              <a:rPr lang="en-US" sz="900" i="1" dirty="0"/>
              <a:t> GmbH, </a:t>
            </a:r>
            <a:br>
              <a:rPr lang="en-US" sz="900" i="1" dirty="0"/>
            </a:br>
            <a:r>
              <a:rPr lang="en-US" sz="900" i="1" dirty="0"/>
              <a:t>Germany, all rights reserved. Provided under EC/ESA GSC-DA.</a:t>
            </a:r>
            <a:endParaRPr lang="de-DE" sz="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Non-Rush Service – Tornado near Gera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AD8A9856-5E53-4649-ABA0-82838038949A}" type="datetime1">
              <a:rPr lang="de-DE" smtClean="0"/>
              <a:pPr>
                <a:defRPr/>
              </a:pPr>
              <a:t>28.10.2013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GAF AG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107AC4A-72D6-49CD-8F66-E87235BC9761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179512" y="1160748"/>
            <a:ext cx="4176464" cy="529258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Processing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EO Data Pre-Processing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Input data quality Check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Geometric correction of </a:t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RapidEye data to Image 2009 </a:t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(below 20m)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Radiometric/Topographic </a:t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pre-processing not necessary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Thematic Processing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Segmentation (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eCognition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) </a:t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based classification (difference </a:t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image) of potential </a:t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damaged forest areas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Inclusion of Tree Cover Density</a:t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and Forest Cover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Reduction of wrong classified elements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Manual enhancement </a:t>
            </a:r>
          </a:p>
        </p:txBody>
      </p:sp>
      <p:pic>
        <p:nvPicPr>
          <p:cNvPr id="8" name="Picture 2" descr="W:\7575_EU_EUFODOS\10_PRESENTATIONS\27M_Interim_Review_Sofia_March2013\screenshots\featured_content\Tornado_Image_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9763" y="1765300"/>
            <a:ext cx="4419600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4" descr="W:\7575_EU_EUFODOS\10_PRESENTATIONS\27M_Interim_Review_Sofia_March2013\screenshots\featured_content\Tornado_Image_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1765300"/>
            <a:ext cx="4418012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5" descr="W:\7575_EU_EUFODOS\10_PRESENTATIONS\27M_Interim_Review_Sofia_March2013\screenshots\featured_content\Tornado_Image_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49763" y="1762125"/>
            <a:ext cx="4418012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 descr="D:\Projects\7575_EU_EUFODOS\10_PRESENTATIONS\27M_Interim_Review_Sofia_March2013\screenshots\featured_content\Tornado_Image_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7063" y="1762125"/>
            <a:ext cx="4418012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7200292" y="5661248"/>
            <a:ext cx="1836204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900" i="1" dirty="0"/>
              <a:t>© RapidEye (2012); </a:t>
            </a:r>
          </a:p>
          <a:p>
            <a:r>
              <a:rPr lang="en-US" sz="900" i="1" dirty="0" err="1" smtClean="0"/>
              <a:t>Antrix</a:t>
            </a:r>
            <a:r>
              <a:rPr lang="en-US" sz="900" i="1" dirty="0" smtClean="0"/>
              <a:t> </a:t>
            </a:r>
            <a:r>
              <a:rPr lang="en-US" sz="900" i="1" dirty="0"/>
              <a:t>Corporation Limited 2009 - distribution by </a:t>
            </a:r>
            <a:r>
              <a:rPr lang="en-US" sz="900" i="1" dirty="0" err="1"/>
              <a:t>Euromap</a:t>
            </a:r>
            <a:r>
              <a:rPr lang="en-US" sz="900" i="1" dirty="0"/>
              <a:t> GmbH, </a:t>
            </a:r>
            <a:br>
              <a:rPr lang="en-US" sz="900" i="1" dirty="0"/>
            </a:br>
            <a:r>
              <a:rPr lang="en-US" sz="900" i="1" dirty="0"/>
              <a:t>Germany, all rights reserved. Provided under EC/ESA GSC-DA.</a:t>
            </a:r>
            <a:endParaRPr lang="de-DE" sz="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5E-6 1.11111E-6 L -0.09999 1.11111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Non-Rush Service – Tornado near Gera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AD8A9856-5E53-4649-ABA0-82838038949A}" type="datetime1">
              <a:rPr lang="de-DE" smtClean="0"/>
              <a:pPr>
                <a:defRPr/>
              </a:pPr>
              <a:t>28.10.2013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GAF AG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107AC4A-72D6-49CD-8F66-E87235BC9761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pic>
        <p:nvPicPr>
          <p:cNvPr id="7" name="Picture 4" descr="W:\7575_EU_EUFODOS\10_PRESENTATIONS\27M_Interim_Review_Sofia_March2013\screenshots\featured_content\Tornado_Image_C.png"/>
          <p:cNvPicPr>
            <a:picLocks noChangeAspect="1" noChangeArrowheads="1"/>
          </p:cNvPicPr>
          <p:nvPr/>
        </p:nvPicPr>
        <p:blipFill>
          <a:blip r:embed="rId2" cstate="print"/>
          <a:srcRect l="15479" t="19444" r="24767" b="23333"/>
          <a:stretch>
            <a:fillRect/>
          </a:stretch>
        </p:blipFill>
        <p:spPr bwMode="auto">
          <a:xfrm>
            <a:off x="4792663" y="2044700"/>
            <a:ext cx="4170362" cy="317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Inhaltsplatzhalter 2"/>
          <p:cNvSpPr txBox="1">
            <a:spLocks/>
          </p:cNvSpPr>
          <p:nvPr/>
        </p:nvSpPr>
        <p:spPr>
          <a:xfrm>
            <a:off x="298450" y="1631950"/>
            <a:ext cx="4210050" cy="422751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Delivery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Via E-Mail/FTP/WMS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AOI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RapidEye data (as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GeoTif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)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Image 2009 (as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GeoTif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)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Results as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Shapefile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INSPIRE compliant </a:t>
            </a:r>
            <a:b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Metadata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Accuracy Assessment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Field work done by ThüringenForst in June 2013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sz="2000" dirty="0" smtClean="0">
                <a:latin typeface="+mj-lt"/>
              </a:rPr>
              <a:t>Overall Accuracy: 96%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9" name="Picture 2" descr="D:\Projects\7575_EU_EUFODOS\10_PRESENTATIONS\27M_Interim_Review_Sofia_March2013\screenshots\featured_content\Tornado_Image_D.png"/>
          <p:cNvPicPr>
            <a:picLocks noChangeAspect="1" noChangeArrowheads="1"/>
          </p:cNvPicPr>
          <p:nvPr/>
        </p:nvPicPr>
        <p:blipFill>
          <a:blip r:embed="rId3" cstate="print"/>
          <a:srcRect l="15479" t="19444" r="24767" b="23333"/>
          <a:stretch>
            <a:fillRect/>
          </a:stretch>
        </p:blipFill>
        <p:spPr bwMode="auto">
          <a:xfrm>
            <a:off x="4783138" y="2041525"/>
            <a:ext cx="4168775" cy="317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7200292" y="5661248"/>
            <a:ext cx="1836204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900" i="1" dirty="0"/>
              <a:t>© RapidEye (2012); </a:t>
            </a:r>
          </a:p>
          <a:p>
            <a:r>
              <a:rPr lang="en-US" sz="900" i="1" dirty="0" err="1" smtClean="0"/>
              <a:t>Antrix</a:t>
            </a:r>
            <a:r>
              <a:rPr lang="en-US" sz="900" i="1" dirty="0" smtClean="0"/>
              <a:t> </a:t>
            </a:r>
            <a:r>
              <a:rPr lang="en-US" sz="900" i="1" dirty="0"/>
              <a:t>Corporation Limited 2009 - distribution by </a:t>
            </a:r>
            <a:r>
              <a:rPr lang="en-US" sz="900" i="1" dirty="0" err="1"/>
              <a:t>Euromap</a:t>
            </a:r>
            <a:r>
              <a:rPr lang="en-US" sz="900" i="1" dirty="0"/>
              <a:t> GmbH, </a:t>
            </a:r>
            <a:br>
              <a:rPr lang="en-US" sz="900" i="1" dirty="0"/>
            </a:br>
            <a:r>
              <a:rPr lang="en-US" sz="900" i="1" dirty="0"/>
              <a:t>Germany, all rights reserved. Provided under EC/ESA GSC-DA.</a:t>
            </a:r>
            <a:endParaRPr lang="de-DE" sz="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GIO-Land Components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AD8A9856-5E53-4649-ABA0-82838038949A}" type="datetime1">
              <a:rPr lang="de-DE" smtClean="0"/>
              <a:pPr>
                <a:defRPr/>
              </a:pPr>
              <a:t>28.10.2013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GAF AG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107AC4A-72D6-49CD-8F66-E87235BC9761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  <p:grpSp>
        <p:nvGrpSpPr>
          <p:cNvPr id="7" name="Groeperen 1"/>
          <p:cNvGrpSpPr>
            <a:grpSpLocks/>
          </p:cNvGrpSpPr>
          <p:nvPr/>
        </p:nvGrpSpPr>
        <p:grpSpPr bwMode="auto">
          <a:xfrm>
            <a:off x="4210050" y="1412875"/>
            <a:ext cx="2932113" cy="2852738"/>
            <a:chOff x="4209609" y="1706457"/>
            <a:chExt cx="2932113" cy="2852737"/>
          </a:xfrm>
        </p:grpSpPr>
        <p:pic>
          <p:nvPicPr>
            <p:cNvPr id="8" name="Picture 12" descr="Season_length_OL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09609" y="1706457"/>
              <a:ext cx="2932113" cy="2852737"/>
            </a:xfrm>
            <a:prstGeom prst="rect">
              <a:avLst/>
            </a:prstGeom>
            <a:noFill/>
            <a:ln w="9525">
              <a:solidFill>
                <a:srgbClr val="000000">
                  <a:alpha val="39999"/>
                </a:srgbClr>
              </a:solidFill>
              <a:miter lim="800000"/>
              <a:headEnd/>
              <a:tailEnd/>
            </a:ln>
          </p:spPr>
        </p:pic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4333655" y="1706457"/>
              <a:ext cx="2659485" cy="369428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rgbClr val="000000">
                  <a:alpha val="39999"/>
                </a:srgb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b="1" dirty="0">
                  <a:solidFill>
                    <a:srgbClr val="FFFFFF"/>
                  </a:solidFill>
                  <a:latin typeface="Palatino"/>
                  <a:ea typeface="ＭＳ Ｐゴシック" pitchFamily="34" charset="-128"/>
                </a:rPr>
                <a:t>Global component</a:t>
              </a:r>
            </a:p>
          </p:txBody>
        </p:sp>
      </p:grp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71500" y="1495425"/>
            <a:ext cx="4249738" cy="461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1" indent="-228600">
              <a:lnSpc>
                <a:spcPct val="90000"/>
              </a:lnSpc>
              <a:spcBef>
                <a:spcPts val="600"/>
              </a:spcBef>
              <a:buClr>
                <a:srgbClr val="ADDCF5"/>
              </a:buClr>
              <a:buSzPct val="75000"/>
              <a:buFont typeface="Wingdings" pitchFamily="2" charset="2"/>
              <a:buChar char="n"/>
            </a:pPr>
            <a:r>
              <a:rPr lang="en-GB" sz="1900" b="1" dirty="0">
                <a:solidFill>
                  <a:srgbClr val="BFBFBF"/>
                </a:solidFill>
                <a:latin typeface="+mj-lt"/>
                <a:ea typeface="ＭＳ Ｐゴシック" pitchFamily="34" charset="-128"/>
              </a:rPr>
              <a:t>Global </a:t>
            </a:r>
            <a:r>
              <a:rPr lang="en-GB" sz="1900" dirty="0">
                <a:solidFill>
                  <a:srgbClr val="BFBFBF"/>
                </a:solidFill>
                <a:latin typeface="+mj-lt"/>
                <a:ea typeface="ＭＳ Ｐゴシック" pitchFamily="34" charset="-128"/>
                <a:sym typeface="Wingdings" pitchFamily="2" charset="2"/>
              </a:rPr>
              <a:t> JRC</a:t>
            </a:r>
            <a:r>
              <a:rPr lang="en-GB" sz="1900" dirty="0">
                <a:solidFill>
                  <a:srgbClr val="BFBFBF"/>
                </a:solidFill>
                <a:latin typeface="+mj-lt"/>
                <a:ea typeface="ＭＳ Ｐゴシック" pitchFamily="34" charset="-128"/>
              </a:rPr>
              <a:t> </a:t>
            </a:r>
            <a:br>
              <a:rPr lang="en-GB" sz="1900" dirty="0">
                <a:solidFill>
                  <a:srgbClr val="BFBFBF"/>
                </a:solidFill>
                <a:latin typeface="+mj-lt"/>
                <a:ea typeface="ＭＳ Ｐゴシック" pitchFamily="34" charset="-128"/>
              </a:rPr>
            </a:br>
            <a:r>
              <a:rPr lang="en-GB" sz="1900" dirty="0">
                <a:solidFill>
                  <a:srgbClr val="BFBFBF"/>
                </a:solidFill>
                <a:latin typeface="+mj-lt"/>
                <a:ea typeface="ＭＳ Ｐゴシック" pitchFamily="34" charset="-128"/>
              </a:rPr>
              <a:t>bio-physical parameters (Essential Climate Variables (ECVs), food security (Africa) etc.)</a:t>
            </a:r>
          </a:p>
          <a:p>
            <a:pPr lvl="1" indent="-228600">
              <a:lnSpc>
                <a:spcPct val="90000"/>
              </a:lnSpc>
              <a:spcBef>
                <a:spcPts val="600"/>
              </a:spcBef>
              <a:buClr>
                <a:srgbClr val="ADDCF5"/>
              </a:buClr>
              <a:buSzPct val="75000"/>
              <a:buFont typeface="Wingdings" pitchFamily="2" charset="2"/>
              <a:buChar char="n"/>
            </a:pPr>
            <a:endParaRPr lang="en-GB" sz="1900" dirty="0">
              <a:solidFill>
                <a:srgbClr val="BFBFBF"/>
              </a:solidFill>
              <a:latin typeface="+mj-lt"/>
              <a:ea typeface="ＭＳ Ｐゴシック" pitchFamily="34" charset="-128"/>
            </a:endParaRPr>
          </a:p>
          <a:p>
            <a:pPr lvl="1" indent="-228600">
              <a:lnSpc>
                <a:spcPct val="90000"/>
              </a:lnSpc>
              <a:spcBef>
                <a:spcPts val="600"/>
              </a:spcBef>
              <a:buClr>
                <a:srgbClr val="ADDCF5"/>
              </a:buClr>
              <a:buSzPct val="75000"/>
              <a:buFont typeface="Wingdings" pitchFamily="2" charset="2"/>
              <a:buChar char="n"/>
            </a:pPr>
            <a:r>
              <a:rPr lang="en-GB" sz="1900" b="1" dirty="0">
                <a:latin typeface="+mj-lt"/>
                <a:ea typeface="ＭＳ Ｐゴシック" pitchFamily="34" charset="-128"/>
              </a:rPr>
              <a:t>Continental </a:t>
            </a:r>
            <a:r>
              <a:rPr lang="en-GB" sz="1900" b="1" dirty="0">
                <a:latin typeface="+mj-lt"/>
                <a:ea typeface="ＭＳ Ｐゴシック" pitchFamily="34" charset="-128"/>
                <a:sym typeface="Wingdings" pitchFamily="2" charset="2"/>
              </a:rPr>
              <a:t> </a:t>
            </a:r>
            <a:r>
              <a:rPr lang="en-GB" sz="1900" dirty="0">
                <a:solidFill>
                  <a:srgbClr val="595959"/>
                </a:solidFill>
                <a:latin typeface="+mj-lt"/>
                <a:ea typeface="ＭＳ Ｐゴシック" pitchFamily="34" charset="-128"/>
                <a:sym typeface="Wingdings" pitchFamily="2" charset="2"/>
              </a:rPr>
              <a:t>EEA</a:t>
            </a:r>
            <a:r>
              <a:rPr lang="en-GB" sz="1900" dirty="0">
                <a:solidFill>
                  <a:srgbClr val="595959"/>
                </a:solidFill>
                <a:latin typeface="+mj-lt"/>
                <a:ea typeface="ＭＳ Ｐゴシック" pitchFamily="34" charset="-128"/>
              </a:rPr>
              <a:t> </a:t>
            </a:r>
            <a:br>
              <a:rPr lang="en-GB" sz="1900" dirty="0">
                <a:solidFill>
                  <a:srgbClr val="595959"/>
                </a:solidFill>
                <a:latin typeface="+mj-lt"/>
                <a:ea typeface="ＭＳ Ｐゴシック" pitchFamily="34" charset="-128"/>
              </a:rPr>
            </a:br>
            <a:r>
              <a:rPr lang="en-GB" sz="1900" dirty="0">
                <a:solidFill>
                  <a:srgbClr val="595959"/>
                </a:solidFill>
                <a:latin typeface="+mj-lt"/>
                <a:ea typeface="ＭＳ Ｐゴシック" pitchFamily="34" charset="-128"/>
              </a:rPr>
              <a:t>pan-European products (</a:t>
            </a:r>
            <a:r>
              <a:rPr lang="en-GB" sz="1900" dirty="0" err="1">
                <a:solidFill>
                  <a:srgbClr val="595959"/>
                </a:solidFill>
                <a:latin typeface="+mj-lt"/>
                <a:ea typeface="ＭＳ Ｐゴシック" pitchFamily="34" charset="-128"/>
              </a:rPr>
              <a:t>Corine</a:t>
            </a:r>
            <a:r>
              <a:rPr lang="en-GB" sz="1900" dirty="0">
                <a:solidFill>
                  <a:srgbClr val="595959"/>
                </a:solidFill>
                <a:latin typeface="+mj-lt"/>
                <a:ea typeface="ＭＳ Ｐゴシック" pitchFamily="34" charset="-128"/>
              </a:rPr>
              <a:t> LC 2012, </a:t>
            </a:r>
            <a:r>
              <a:rPr lang="en-GB" sz="1900" b="1" dirty="0">
                <a:latin typeface="+mj-lt"/>
                <a:ea typeface="ＭＳ Ｐゴシック" pitchFamily="34" charset="-128"/>
              </a:rPr>
              <a:t>five HRLs: imperviousness, forest, grassland, wetland, water) </a:t>
            </a:r>
          </a:p>
          <a:p>
            <a:pPr lvl="1" indent="-228600">
              <a:lnSpc>
                <a:spcPct val="90000"/>
              </a:lnSpc>
              <a:spcBef>
                <a:spcPts val="600"/>
              </a:spcBef>
              <a:buClr>
                <a:srgbClr val="ADDCF5"/>
              </a:buClr>
              <a:buSzPct val="75000"/>
              <a:buFont typeface="Wingdings" pitchFamily="2" charset="2"/>
              <a:buChar char="n"/>
            </a:pPr>
            <a:endParaRPr lang="en-GB" sz="1900" b="1" dirty="0">
              <a:solidFill>
                <a:srgbClr val="595959"/>
              </a:solidFill>
              <a:latin typeface="+mj-lt"/>
              <a:ea typeface="ＭＳ Ｐゴシック" pitchFamily="34" charset="-128"/>
            </a:endParaRPr>
          </a:p>
          <a:p>
            <a:pPr lvl="1" indent="-228600">
              <a:lnSpc>
                <a:spcPct val="90000"/>
              </a:lnSpc>
              <a:spcBef>
                <a:spcPts val="600"/>
              </a:spcBef>
              <a:buClr>
                <a:srgbClr val="ADDCF5"/>
              </a:buClr>
              <a:buSzPct val="75000"/>
              <a:buFont typeface="Wingdings" pitchFamily="2" charset="2"/>
              <a:buChar char="n"/>
            </a:pPr>
            <a:r>
              <a:rPr lang="en-GB" sz="1900" b="1" dirty="0">
                <a:solidFill>
                  <a:srgbClr val="595959"/>
                </a:solidFill>
                <a:latin typeface="+mj-lt"/>
                <a:ea typeface="ＭＳ Ｐゴシック" pitchFamily="34" charset="-128"/>
              </a:rPr>
              <a:t>Local</a:t>
            </a:r>
            <a:r>
              <a:rPr lang="en-GB" sz="1900" dirty="0">
                <a:solidFill>
                  <a:srgbClr val="595959"/>
                </a:solidFill>
                <a:latin typeface="+mj-lt"/>
                <a:ea typeface="ＭＳ Ｐゴシック" pitchFamily="34" charset="-128"/>
              </a:rPr>
              <a:t> </a:t>
            </a:r>
            <a:r>
              <a:rPr lang="en-GB" sz="1900" dirty="0">
                <a:solidFill>
                  <a:srgbClr val="595959"/>
                </a:solidFill>
                <a:latin typeface="+mj-lt"/>
                <a:ea typeface="ＭＳ Ｐゴシック" pitchFamily="34" charset="-128"/>
                <a:sym typeface="Wingdings" pitchFamily="2" charset="2"/>
              </a:rPr>
              <a:t> EEA</a:t>
            </a:r>
            <a:r>
              <a:rPr lang="en-GB" sz="1900" dirty="0">
                <a:solidFill>
                  <a:srgbClr val="595959"/>
                </a:solidFill>
                <a:latin typeface="+mj-lt"/>
                <a:ea typeface="ＭＳ Ｐゴシック" pitchFamily="34" charset="-128"/>
              </a:rPr>
              <a:t> </a:t>
            </a:r>
            <a:br>
              <a:rPr lang="en-GB" sz="1900" dirty="0">
                <a:solidFill>
                  <a:srgbClr val="595959"/>
                </a:solidFill>
                <a:latin typeface="+mj-lt"/>
                <a:ea typeface="ＭＳ Ｐゴシック" pitchFamily="34" charset="-128"/>
              </a:rPr>
            </a:br>
            <a:r>
              <a:rPr lang="en-GB" sz="1900" dirty="0">
                <a:solidFill>
                  <a:srgbClr val="595959"/>
                </a:solidFill>
                <a:latin typeface="+mj-lt"/>
                <a:ea typeface="ＭＳ Ｐゴシック" pitchFamily="34" charset="-128"/>
              </a:rPr>
              <a:t>zooming on </a:t>
            </a:r>
            <a:r>
              <a:rPr lang="en-GB" altLang="en-GB" sz="1900" dirty="0">
                <a:solidFill>
                  <a:srgbClr val="595959"/>
                </a:solidFill>
                <a:latin typeface="+mj-lt"/>
                <a:ea typeface="ＭＳ Ｐゴシック" pitchFamily="34" charset="-128"/>
              </a:rPr>
              <a:t>‘</a:t>
            </a:r>
            <a:r>
              <a:rPr lang="en-GB" sz="1900" dirty="0">
                <a:solidFill>
                  <a:srgbClr val="595959"/>
                </a:solidFill>
                <a:latin typeface="+mj-lt"/>
                <a:ea typeface="ＭＳ Ｐゴシック" pitchFamily="34" charset="-128"/>
              </a:rPr>
              <a:t>hot spot</a:t>
            </a:r>
            <a:r>
              <a:rPr lang="hu-HU" sz="1900" dirty="0">
                <a:solidFill>
                  <a:srgbClr val="595959"/>
                </a:solidFill>
                <a:latin typeface="+mj-lt"/>
                <a:ea typeface="ＭＳ Ｐゴシック" pitchFamily="34" charset="-128"/>
              </a:rPr>
              <a:t>s</a:t>
            </a:r>
            <a:r>
              <a:rPr lang="en-GB" altLang="en-GB" sz="1900" dirty="0">
                <a:solidFill>
                  <a:srgbClr val="595959"/>
                </a:solidFill>
                <a:latin typeface="+mj-lt"/>
                <a:ea typeface="ＭＳ Ｐゴシック" pitchFamily="34" charset="-128"/>
              </a:rPr>
              <a:t>’</a:t>
            </a:r>
            <a:r>
              <a:rPr lang="en-GB" sz="1900" dirty="0">
                <a:solidFill>
                  <a:srgbClr val="595959"/>
                </a:solidFill>
                <a:latin typeface="+mj-lt"/>
                <a:ea typeface="ＭＳ Ｐゴシック" pitchFamily="34" charset="-128"/>
              </a:rPr>
              <a:t> (e.g. urban atlas, </a:t>
            </a:r>
            <a:r>
              <a:rPr lang="hu-HU" sz="1900" dirty="0">
                <a:solidFill>
                  <a:srgbClr val="595959"/>
                </a:solidFill>
                <a:latin typeface="+mj-lt"/>
                <a:ea typeface="ＭＳ Ｐゴシック" pitchFamily="34" charset="-128"/>
              </a:rPr>
              <a:t>riparian areas,..</a:t>
            </a:r>
            <a:r>
              <a:rPr lang="en-GB" sz="1900" dirty="0">
                <a:solidFill>
                  <a:srgbClr val="595959"/>
                </a:solidFill>
                <a:latin typeface="+mj-lt"/>
                <a:ea typeface="ＭＳ Ｐゴシック" pitchFamily="34" charset="-128"/>
              </a:rPr>
              <a:t>)</a:t>
            </a:r>
          </a:p>
          <a:p>
            <a:pPr lvl="1" indent="-228600">
              <a:lnSpc>
                <a:spcPct val="90000"/>
              </a:lnSpc>
              <a:spcBef>
                <a:spcPts val="600"/>
              </a:spcBef>
              <a:buClr>
                <a:srgbClr val="ADDCF5"/>
              </a:buClr>
              <a:buSzPct val="75000"/>
              <a:buFont typeface="Wingdings" pitchFamily="2" charset="2"/>
              <a:buChar char="n"/>
            </a:pPr>
            <a:endParaRPr lang="en-GB" sz="1900" dirty="0">
              <a:solidFill>
                <a:srgbClr val="595959"/>
              </a:solidFill>
              <a:latin typeface="+mj-lt"/>
              <a:ea typeface="ＭＳ Ｐゴシック" pitchFamily="34" charset="-128"/>
            </a:endParaRPr>
          </a:p>
          <a:p>
            <a:pPr lvl="1" indent="-228600">
              <a:lnSpc>
                <a:spcPct val="90000"/>
              </a:lnSpc>
              <a:spcBef>
                <a:spcPts val="600"/>
              </a:spcBef>
              <a:buClr>
                <a:srgbClr val="ADDCF5"/>
              </a:buClr>
              <a:buSzPct val="75000"/>
              <a:buFont typeface="Wingdings" pitchFamily="2" charset="2"/>
              <a:buNone/>
            </a:pPr>
            <a:endParaRPr lang="en-GB" sz="1900" dirty="0">
              <a:solidFill>
                <a:srgbClr val="595959"/>
              </a:solidFill>
              <a:latin typeface="+mj-lt"/>
              <a:ea typeface="ＭＳ Ｐゴシック" pitchFamily="34" charset="-128"/>
            </a:endParaRPr>
          </a:p>
        </p:txBody>
      </p:sp>
      <p:grpSp>
        <p:nvGrpSpPr>
          <p:cNvPr id="11" name="Groeperen 2"/>
          <p:cNvGrpSpPr>
            <a:grpSpLocks/>
          </p:cNvGrpSpPr>
          <p:nvPr/>
        </p:nvGrpSpPr>
        <p:grpSpPr bwMode="auto">
          <a:xfrm>
            <a:off x="5410200" y="2349500"/>
            <a:ext cx="2836863" cy="2921000"/>
            <a:chOff x="5410272" y="2643188"/>
            <a:chExt cx="2836862" cy="2921000"/>
          </a:xfrm>
        </p:grpSpPr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10272" y="2643188"/>
              <a:ext cx="2836862" cy="292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5781068" y="2643188"/>
              <a:ext cx="2102086" cy="369509"/>
            </a:xfrm>
            <a:prstGeom prst="rect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b="1" dirty="0">
                  <a:solidFill>
                    <a:srgbClr val="FFFFFF"/>
                  </a:solidFill>
                  <a:latin typeface="Palatino"/>
                  <a:ea typeface="ＭＳ Ｐゴシック" pitchFamily="34" charset="-128"/>
                </a:rPr>
                <a:t>EU component</a:t>
              </a:r>
            </a:p>
          </p:txBody>
        </p:sp>
      </p:grpSp>
      <p:grpSp>
        <p:nvGrpSpPr>
          <p:cNvPr id="14" name="Groeperen 3"/>
          <p:cNvGrpSpPr>
            <a:grpSpLocks/>
          </p:cNvGrpSpPr>
          <p:nvPr/>
        </p:nvGrpSpPr>
        <p:grpSpPr bwMode="auto">
          <a:xfrm>
            <a:off x="6242050" y="4651375"/>
            <a:ext cx="2881313" cy="1831975"/>
            <a:chOff x="5405438" y="4551362"/>
            <a:chExt cx="3717925" cy="2306638"/>
          </a:xfrm>
        </p:grpSpPr>
        <p:pic>
          <p:nvPicPr>
            <p:cNvPr id="15" name="Afbeelding 4" descr="UAKrakow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05438" y="4551362"/>
              <a:ext cx="3717925" cy="2306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5837311" y="4551362"/>
              <a:ext cx="2903224" cy="369413"/>
            </a:xfrm>
            <a:prstGeom prst="rect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b="1" dirty="0">
                  <a:solidFill>
                    <a:srgbClr val="FFFFFF"/>
                  </a:solidFill>
                  <a:latin typeface="Palatino"/>
                  <a:ea typeface="ＭＳ Ｐゴシック" pitchFamily="34" charset="-128"/>
                </a:rPr>
                <a:t>Local component</a:t>
              </a:r>
            </a:p>
          </p:txBody>
        </p:sp>
      </p:grpSp>
      <p:sp>
        <p:nvSpPr>
          <p:cNvPr id="17" name="Textfeld 19"/>
          <p:cNvSpPr txBox="1">
            <a:spLocks noChangeArrowheads="1"/>
          </p:cNvSpPr>
          <p:nvPr/>
        </p:nvSpPr>
        <p:spPr bwMode="auto">
          <a:xfrm>
            <a:off x="3069629" y="6237312"/>
            <a:ext cx="323056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806450" algn="l"/>
                <a:tab pos="2603500" algn="l"/>
                <a:tab pos="4037013" algn="l"/>
                <a:tab pos="6099175" algn="l"/>
              </a:tabLst>
            </a:pPr>
            <a:r>
              <a:rPr lang="fr-FR" sz="1100" i="1" dirty="0" err="1">
                <a:latin typeface="Arial" pitchFamily="34" charset="0"/>
              </a:rPr>
              <a:t>Reference</a:t>
            </a:r>
            <a:r>
              <a:rPr lang="fr-FR" sz="1100" i="1" dirty="0">
                <a:latin typeface="Arial" pitchFamily="34" charset="0"/>
              </a:rPr>
              <a:t>:  </a:t>
            </a:r>
            <a:r>
              <a:rPr lang="fr-FR" sz="1100" i="1" dirty="0" err="1">
                <a:latin typeface="Arial" pitchFamily="34" charset="0"/>
              </a:rPr>
              <a:t>European</a:t>
            </a:r>
            <a:r>
              <a:rPr lang="fr-FR" sz="1100" i="1" dirty="0">
                <a:latin typeface="Arial" pitchFamily="34" charset="0"/>
              </a:rPr>
              <a:t> </a:t>
            </a:r>
            <a:r>
              <a:rPr lang="fr-FR" sz="1100" i="1" dirty="0" err="1">
                <a:latin typeface="Arial" pitchFamily="34" charset="0"/>
              </a:rPr>
              <a:t>Environment</a:t>
            </a:r>
            <a:r>
              <a:rPr lang="fr-FR" sz="1100" i="1" dirty="0">
                <a:latin typeface="Arial" pitchFamily="34" charset="0"/>
              </a:rPr>
              <a:t> </a:t>
            </a:r>
            <a:r>
              <a:rPr lang="fr-FR" sz="1100" i="1" dirty="0" err="1">
                <a:latin typeface="Arial" pitchFamily="34" charset="0"/>
              </a:rPr>
              <a:t>Agency</a:t>
            </a:r>
            <a:endParaRPr lang="fr-FR" sz="1100" i="1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043608" y="347762"/>
            <a:ext cx="7596844" cy="380938"/>
          </a:xfrm>
        </p:spPr>
        <p:txBody>
          <a:bodyPr/>
          <a:lstStyle/>
          <a:p>
            <a:r>
              <a:rPr lang="en-US" sz="1600" dirty="0" smtClean="0"/>
              <a:t>GMES Initial Operations – Land Services: High-Resolution Layers</a:t>
            </a:r>
            <a:endParaRPr lang="de-DE" sz="16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AD8A9856-5E53-4649-ABA0-82838038949A}" type="datetime1">
              <a:rPr lang="de-DE" smtClean="0"/>
              <a:pPr>
                <a:defRPr/>
              </a:pPr>
              <a:t>28.10.2013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GAF AG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107AC4A-72D6-49CD-8F66-E87235BC9761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  <p:pic>
        <p:nvPicPr>
          <p:cNvPr id="7" name="Grafik 22" descr="P1000888_Bavarian_Forest__Primeval_Fores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788" y="1214438"/>
            <a:ext cx="1919287" cy="14398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411413" y="2139950"/>
            <a:ext cx="6624637" cy="646113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>
                <a:latin typeface="+mj-lt"/>
              </a:rPr>
              <a:t>Mapping of 5 </a:t>
            </a:r>
            <a:r>
              <a:rPr lang="de-DE" dirty="0" err="1">
                <a:latin typeface="+mj-lt"/>
              </a:rPr>
              <a:t>thematic</a:t>
            </a:r>
            <a:r>
              <a:rPr lang="de-DE" dirty="0">
                <a:latin typeface="+mj-lt"/>
              </a:rPr>
              <a:t> „High-Resolution </a:t>
            </a:r>
            <a:r>
              <a:rPr lang="de-DE" dirty="0" err="1">
                <a:latin typeface="+mj-lt"/>
              </a:rPr>
              <a:t>Layers</a:t>
            </a:r>
            <a:r>
              <a:rPr lang="de-DE" dirty="0">
                <a:latin typeface="+mj-lt"/>
              </a:rPr>
              <a:t>“ of </a:t>
            </a:r>
            <a:r>
              <a:rPr lang="de-DE" dirty="0" err="1">
                <a:latin typeface="+mj-lt"/>
              </a:rPr>
              <a:t>land</a:t>
            </a:r>
            <a:r>
              <a:rPr lang="de-DE" dirty="0">
                <a:latin typeface="+mj-lt"/>
              </a:rPr>
              <a:t> cover </a:t>
            </a:r>
            <a:r>
              <a:rPr lang="de-DE" dirty="0" err="1">
                <a:latin typeface="+mj-lt"/>
              </a:rPr>
              <a:t>for</a:t>
            </a:r>
            <a:r>
              <a:rPr lang="de-DE" dirty="0">
                <a:latin typeface="+mj-lt"/>
              </a:rPr>
              <a:t> all of Europe </a:t>
            </a:r>
            <a:r>
              <a:rPr lang="de-DE" dirty="0" err="1">
                <a:latin typeface="+mj-lt"/>
              </a:rPr>
              <a:t>from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high-resolution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optical</a:t>
            </a:r>
            <a:r>
              <a:rPr lang="de-DE" dirty="0">
                <a:latin typeface="+mj-lt"/>
              </a:rPr>
              <a:t> EO </a:t>
            </a:r>
            <a:r>
              <a:rPr lang="de-DE" dirty="0" err="1">
                <a:latin typeface="+mj-lt"/>
              </a:rPr>
              <a:t>data</a:t>
            </a:r>
            <a:r>
              <a:rPr lang="de-DE" dirty="0">
                <a:latin typeface="+mj-lt"/>
              </a:rPr>
              <a:t> 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411413" y="1341438"/>
            <a:ext cx="66373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mtClean="0">
                <a:latin typeface="+mj-lt"/>
              </a:rPr>
              <a:t>Operational implementation 2011-2014 contracted by the European Environment Agency (EEA) to industrial consortia</a:t>
            </a:r>
            <a:endParaRPr lang="en-GB">
              <a:latin typeface="+mj-lt"/>
            </a:endParaRPr>
          </a:p>
        </p:txBody>
      </p:sp>
      <p:sp>
        <p:nvSpPr>
          <p:cNvPr id="10" name="Textfeld 15"/>
          <p:cNvSpPr txBox="1">
            <a:spLocks noChangeArrowheads="1"/>
          </p:cNvSpPr>
          <p:nvPr/>
        </p:nvSpPr>
        <p:spPr bwMode="auto">
          <a:xfrm>
            <a:off x="755650" y="3844925"/>
            <a:ext cx="8293100" cy="646113"/>
          </a:xfrm>
          <a:prstGeom prst="rect">
            <a:avLst/>
          </a:prstGeom>
          <a:solidFill>
            <a:srgbClr val="CCFFFF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>
                <a:latin typeface="+mj-lt"/>
              </a:rPr>
              <a:t>GAF </a:t>
            </a:r>
            <a:r>
              <a:rPr lang="de-DE" dirty="0" err="1">
                <a:latin typeface="+mj-lt"/>
              </a:rPr>
              <a:t>and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partners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are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mapping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the</a:t>
            </a:r>
            <a:r>
              <a:rPr lang="de-DE" dirty="0">
                <a:latin typeface="+mj-lt"/>
              </a:rPr>
              <a:t> High-Resolution </a:t>
            </a:r>
            <a:r>
              <a:rPr lang="de-DE" dirty="0" err="1">
                <a:latin typeface="+mj-lt"/>
              </a:rPr>
              <a:t>Forest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and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Imperviousness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Layers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for</a:t>
            </a:r>
            <a:r>
              <a:rPr lang="de-DE" dirty="0">
                <a:latin typeface="+mj-lt"/>
              </a:rPr>
              <a:t> 20 countries in West, Central, East </a:t>
            </a:r>
            <a:r>
              <a:rPr lang="de-DE" dirty="0" err="1">
                <a:latin typeface="+mj-lt"/>
              </a:rPr>
              <a:t>and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Southeastern</a:t>
            </a:r>
            <a:r>
              <a:rPr lang="de-DE" dirty="0">
                <a:latin typeface="+mj-lt"/>
              </a:rPr>
              <a:t> Europe</a:t>
            </a: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395288" y="2924175"/>
            <a:ext cx="87487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>
                <a:latin typeface="+mj-lt"/>
              </a:rPr>
              <a:t>The GIO-Land services cover altogether 5.8 mio km² = 39 countries (EU-27 + collaborating states + EEA member states)</a:t>
            </a:r>
          </a:p>
        </p:txBody>
      </p:sp>
      <p:grpSp>
        <p:nvGrpSpPr>
          <p:cNvPr id="12" name="Gruppieren 19"/>
          <p:cNvGrpSpPr>
            <a:grpSpLocks/>
          </p:cNvGrpSpPr>
          <p:nvPr/>
        </p:nvGrpSpPr>
        <p:grpSpPr bwMode="auto">
          <a:xfrm>
            <a:off x="5240338" y="5487988"/>
            <a:ext cx="3508375" cy="1109662"/>
            <a:chOff x="395536" y="5343599"/>
            <a:chExt cx="3508503" cy="1109737"/>
          </a:xfrm>
        </p:grpSpPr>
        <p:pic>
          <p:nvPicPr>
            <p:cNvPr id="13" name="Picture 11" descr="Logo_GA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1888" y="5949280"/>
              <a:ext cx="1190788" cy="354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19872" y="5800413"/>
              <a:ext cx="484167" cy="6529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97596" y="5872421"/>
              <a:ext cx="792088" cy="455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5" descr="http://t3.gstatic.com/images?q=tbn:ANd9GcS7SKGXUZmiXOPxy9_Byuu7iBwtTB9v8DhK2AfSe5iiMBHkruErwA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55776" y="5749864"/>
              <a:ext cx="752699" cy="626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hteck 14"/>
            <p:cNvSpPr>
              <a:spLocks noChangeArrowheads="1"/>
            </p:cNvSpPr>
            <p:nvPr/>
          </p:nvSpPr>
          <p:spPr bwMode="auto">
            <a:xfrm>
              <a:off x="395536" y="5343599"/>
              <a:ext cx="184738" cy="461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269875" indent="-269875" eaLnBrk="0" hangingPunct="0">
                <a:spcBef>
                  <a:spcPts val="1200"/>
                </a:spcBef>
                <a:buClr>
                  <a:srgbClr val="0080C0"/>
                </a:buClr>
                <a:buSzPct val="140000"/>
              </a:pPr>
              <a:endParaRPr lang="de-DE" sz="24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18" name="Group 37"/>
          <p:cNvGrpSpPr>
            <a:grpSpLocks/>
          </p:cNvGrpSpPr>
          <p:nvPr/>
        </p:nvGrpSpPr>
        <p:grpSpPr bwMode="auto">
          <a:xfrm>
            <a:off x="395288" y="4652963"/>
            <a:ext cx="3744912" cy="2032000"/>
            <a:chOff x="395536" y="4653136"/>
            <a:chExt cx="3745235" cy="2031670"/>
          </a:xfrm>
        </p:grpSpPr>
        <p:pic>
          <p:nvPicPr>
            <p:cNvPr id="19" name="Tijdelijke aanduiding voor inhoud 4"/>
            <p:cNvPicPr>
              <a:picLocks noChangeAspect="1"/>
            </p:cNvPicPr>
            <p:nvPr/>
          </p:nvPicPr>
          <p:blipFill>
            <a:blip r:embed="rId7" cstate="print"/>
            <a:srcRect t="2101" b="2101"/>
            <a:stretch>
              <a:fillRect/>
            </a:stretch>
          </p:blipFill>
          <p:spPr bwMode="auto">
            <a:xfrm>
              <a:off x="395536" y="4653136"/>
              <a:ext cx="3745235" cy="200795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20" name="Textfeld 26"/>
            <p:cNvSpPr txBox="1">
              <a:spLocks noChangeArrowheads="1"/>
            </p:cNvSpPr>
            <p:nvPr/>
          </p:nvSpPr>
          <p:spPr bwMode="auto">
            <a:xfrm>
              <a:off x="395536" y="6525344"/>
              <a:ext cx="504056" cy="159462"/>
            </a:xfrm>
            <a:prstGeom prst="rect">
              <a:avLst/>
            </a:prstGeom>
            <a:solidFill>
              <a:schemeClr val="bg1">
                <a:alpha val="59999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36000" tIns="0" rIns="36000" bIns="36000">
              <a:spAutoFit/>
            </a:bodyPr>
            <a:lstStyle/>
            <a:p>
              <a:r>
                <a:rPr lang="en-GB" sz="800"/>
                <a:t>Ref.: EEA</a:t>
              </a:r>
            </a:p>
          </p:txBody>
        </p:sp>
      </p:grpSp>
      <p:pic>
        <p:nvPicPr>
          <p:cNvPr id="21" name="Picture 1" descr="_NEW_GEOLAND_LOGO_for_Doc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11860" y="764704"/>
            <a:ext cx="23876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GIO-Land Product Examples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AD8A9856-5E53-4649-ABA0-82838038949A}" type="datetime1">
              <a:rPr lang="de-DE" smtClean="0"/>
              <a:pPr>
                <a:defRPr/>
              </a:pPr>
              <a:t>28.10.2013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GAF AG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107AC4A-72D6-49CD-8F66-E87235BC9761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913" y="776288"/>
            <a:ext cx="3668712" cy="254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1"/>
          <p:cNvSpPr txBox="1">
            <a:spLocks noChangeArrowheads="1"/>
          </p:cNvSpPr>
          <p:nvPr/>
        </p:nvSpPr>
        <p:spPr bwMode="auto">
          <a:xfrm>
            <a:off x="95250" y="6097588"/>
            <a:ext cx="7945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 sz="1200" dirty="0" smtClean="0">
                <a:latin typeface="Calibri" pitchFamily="34" charset="0"/>
              </a:rPr>
              <a:t>Producer:</a:t>
            </a:r>
            <a:endParaRPr lang="en-GB" sz="1200" dirty="0">
              <a:latin typeface="Calibri" pitchFamily="34" charset="0"/>
            </a:endParaRPr>
          </a:p>
        </p:txBody>
      </p:sp>
      <p:pic>
        <p:nvPicPr>
          <p:cNvPr id="9" name="Grafik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050" y="6423025"/>
            <a:ext cx="1139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hteck 9"/>
          <p:cNvSpPr/>
          <p:nvPr/>
        </p:nvSpPr>
        <p:spPr bwMode="auto">
          <a:xfrm>
            <a:off x="5516563" y="233363"/>
            <a:ext cx="3016250" cy="3603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1400" b="1" dirty="0">
                <a:latin typeface="+mj-lt"/>
              </a:rPr>
              <a:t>Zoom Level 1 – </a:t>
            </a:r>
            <a:r>
              <a:rPr lang="de-AT" sz="1400" b="1" dirty="0" err="1" smtClean="0">
                <a:latin typeface="+mj-lt"/>
              </a:rPr>
              <a:t>Scale</a:t>
            </a:r>
            <a:r>
              <a:rPr lang="de-AT" sz="1400" b="1" dirty="0" smtClean="0">
                <a:latin typeface="+mj-lt"/>
              </a:rPr>
              <a:t> </a:t>
            </a:r>
            <a:r>
              <a:rPr lang="de-AT" sz="1400" b="1" dirty="0">
                <a:latin typeface="+mj-lt"/>
              </a:rPr>
              <a:t>1:200,000</a:t>
            </a:r>
          </a:p>
        </p:txBody>
      </p:sp>
      <p:sp>
        <p:nvSpPr>
          <p:cNvPr id="11" name="ZoneTexte 5"/>
          <p:cNvSpPr txBox="1">
            <a:spLocks noChangeArrowheads="1"/>
          </p:cNvSpPr>
          <p:nvPr/>
        </p:nvSpPr>
        <p:spPr bwMode="auto">
          <a:xfrm>
            <a:off x="4356100" y="6154738"/>
            <a:ext cx="3390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Vonyarcvashegy / Balaton, HU</a:t>
            </a:r>
            <a:endParaRPr lang="en-US">
              <a:latin typeface="Calibri" pitchFamily="34" charset="0"/>
            </a:endParaRPr>
          </a:p>
        </p:txBody>
      </p:sp>
      <p:pic>
        <p:nvPicPr>
          <p:cNvPr id="12" name="Grafik 1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500" y="3432175"/>
            <a:ext cx="3663950" cy="254476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Grafik 1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18088" y="3429000"/>
            <a:ext cx="3668712" cy="25527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Grafik 1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1263" y="773113"/>
            <a:ext cx="3668712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46963" y="6038850"/>
            <a:ext cx="1252537" cy="72072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6" name="Textfeld 18"/>
          <p:cNvSpPr txBox="1">
            <a:spLocks noChangeArrowheads="1"/>
          </p:cNvSpPr>
          <p:nvPr/>
        </p:nvSpPr>
        <p:spPr bwMode="auto">
          <a:xfrm rot="5400000">
            <a:off x="6027738" y="3836988"/>
            <a:ext cx="56261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600" i="1">
                <a:latin typeface="Calibri" pitchFamily="34" charset="0"/>
              </a:rPr>
              <a:t>Produced using products © Antrix Corporation Limited 2011. Distribution by Euromap GmbH, Germany, all rights reserved. Provided under EC/ESA GSC-DA.</a:t>
            </a:r>
          </a:p>
        </p:txBody>
      </p:sp>
      <p:sp>
        <p:nvSpPr>
          <p:cNvPr id="17" name="Rechteck 16"/>
          <p:cNvSpPr/>
          <p:nvPr/>
        </p:nvSpPr>
        <p:spPr bwMode="auto">
          <a:xfrm rot="16200000">
            <a:off x="-839787" y="4524375"/>
            <a:ext cx="2546350" cy="355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1200" dirty="0" err="1" smtClean="0">
                <a:solidFill>
                  <a:srgbClr val="0070C0"/>
                </a:solidFill>
              </a:rPr>
              <a:t>Forest</a:t>
            </a:r>
            <a:r>
              <a:rPr lang="de-AT" sz="1200" dirty="0" smtClean="0">
                <a:solidFill>
                  <a:srgbClr val="0070C0"/>
                </a:solidFill>
              </a:rPr>
              <a:t> Type (</a:t>
            </a:r>
            <a:r>
              <a:rPr lang="de-AT" sz="1200" dirty="0" err="1" smtClean="0">
                <a:solidFill>
                  <a:srgbClr val="0070C0"/>
                </a:solidFill>
              </a:rPr>
              <a:t>Deciduous</a:t>
            </a:r>
            <a:r>
              <a:rPr lang="de-AT" sz="1200" dirty="0" smtClean="0">
                <a:solidFill>
                  <a:srgbClr val="0070C0"/>
                </a:solidFill>
              </a:rPr>
              <a:t> / </a:t>
            </a:r>
            <a:r>
              <a:rPr lang="de-AT" sz="1200" dirty="0" err="1" smtClean="0">
                <a:solidFill>
                  <a:srgbClr val="0070C0"/>
                </a:solidFill>
              </a:rPr>
              <a:t>Coniferous</a:t>
            </a:r>
            <a:r>
              <a:rPr lang="de-AT" sz="1200" dirty="0" smtClean="0">
                <a:solidFill>
                  <a:srgbClr val="0070C0"/>
                </a:solidFill>
              </a:rPr>
              <a:t>)  </a:t>
            </a:r>
            <a:r>
              <a:rPr lang="de-AT" sz="1200" dirty="0">
                <a:solidFill>
                  <a:srgbClr val="0070C0"/>
                </a:solidFill>
              </a:rPr>
              <a:t>2012 (20m)</a:t>
            </a:r>
          </a:p>
        </p:txBody>
      </p:sp>
      <p:sp>
        <p:nvSpPr>
          <p:cNvPr id="18" name="Rechteck 17"/>
          <p:cNvSpPr/>
          <p:nvPr/>
        </p:nvSpPr>
        <p:spPr bwMode="auto">
          <a:xfrm rot="16200000">
            <a:off x="3512344" y="4560094"/>
            <a:ext cx="2474912" cy="355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1200" dirty="0" err="1" smtClean="0">
                <a:solidFill>
                  <a:srgbClr val="0070C0"/>
                </a:solidFill>
              </a:rPr>
              <a:t>Tree</a:t>
            </a:r>
            <a:r>
              <a:rPr lang="de-AT" sz="1200" dirty="0" smtClean="0">
                <a:solidFill>
                  <a:srgbClr val="0070C0"/>
                </a:solidFill>
              </a:rPr>
              <a:t> Cover Density2012 </a:t>
            </a:r>
            <a:r>
              <a:rPr lang="de-AT" sz="1200" dirty="0">
                <a:solidFill>
                  <a:srgbClr val="0070C0"/>
                </a:solidFill>
              </a:rPr>
              <a:t>(20m)</a:t>
            </a:r>
          </a:p>
        </p:txBody>
      </p:sp>
      <p:sp>
        <p:nvSpPr>
          <p:cNvPr id="19" name="Rechteck 18"/>
          <p:cNvSpPr/>
          <p:nvPr/>
        </p:nvSpPr>
        <p:spPr bwMode="auto">
          <a:xfrm rot="16200000">
            <a:off x="-655638" y="2039938"/>
            <a:ext cx="2187575" cy="355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1200" dirty="0">
                <a:solidFill>
                  <a:srgbClr val="0070C0"/>
                </a:solidFill>
              </a:rPr>
              <a:t>IRS-LISS III (18.08.2011)</a:t>
            </a:r>
          </a:p>
        </p:txBody>
      </p:sp>
      <p:grpSp>
        <p:nvGrpSpPr>
          <p:cNvPr id="20" name="Gruppieren 17"/>
          <p:cNvGrpSpPr>
            <a:grpSpLocks/>
          </p:cNvGrpSpPr>
          <p:nvPr/>
        </p:nvGrpSpPr>
        <p:grpSpPr bwMode="auto">
          <a:xfrm>
            <a:off x="2754313" y="6038850"/>
            <a:ext cx="1603375" cy="720725"/>
            <a:chOff x="2754313" y="6038850"/>
            <a:chExt cx="1603375" cy="720725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754313" y="6038850"/>
              <a:ext cx="1603375" cy="7207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2" name="Rechteck 21"/>
            <p:cNvSpPr/>
            <p:nvPr/>
          </p:nvSpPr>
          <p:spPr>
            <a:xfrm>
              <a:off x="2806700" y="6565900"/>
              <a:ext cx="417513" cy="111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GIO-Land Product Examples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AD8A9856-5E53-4649-ABA0-82838038949A}" type="datetime1">
              <a:rPr lang="de-DE" smtClean="0"/>
              <a:pPr>
                <a:defRPr/>
              </a:pPr>
              <a:t>28.10.2013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GAF AG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107AC4A-72D6-49CD-8F66-E87235BC9761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7400" y="819150"/>
            <a:ext cx="7339013" cy="509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7"/>
          <p:cNvSpPr/>
          <p:nvPr/>
        </p:nvSpPr>
        <p:spPr bwMode="auto">
          <a:xfrm>
            <a:off x="5516563" y="233363"/>
            <a:ext cx="3016250" cy="3603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1400" b="1" dirty="0">
                <a:latin typeface="+mj-lt"/>
              </a:rPr>
              <a:t>Zoom Level 2 – </a:t>
            </a:r>
            <a:r>
              <a:rPr lang="de-AT" sz="1400" b="1" dirty="0" err="1" smtClean="0">
                <a:latin typeface="+mj-lt"/>
              </a:rPr>
              <a:t>Scale</a:t>
            </a:r>
            <a:r>
              <a:rPr lang="de-AT" sz="1400" b="1" dirty="0" smtClean="0">
                <a:latin typeface="+mj-lt"/>
              </a:rPr>
              <a:t> </a:t>
            </a:r>
            <a:r>
              <a:rPr lang="de-AT" sz="1400" b="1" dirty="0">
                <a:latin typeface="+mj-lt"/>
              </a:rPr>
              <a:t>1:100,000</a:t>
            </a:r>
          </a:p>
        </p:txBody>
      </p:sp>
      <p:pic>
        <p:nvPicPr>
          <p:cNvPr id="9" name="Grafik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050" y="6423025"/>
            <a:ext cx="1139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uppieren 20"/>
          <p:cNvGrpSpPr>
            <a:grpSpLocks/>
          </p:cNvGrpSpPr>
          <p:nvPr/>
        </p:nvGrpSpPr>
        <p:grpSpPr bwMode="auto">
          <a:xfrm>
            <a:off x="788988" y="817563"/>
            <a:ext cx="7339012" cy="5626100"/>
            <a:chOff x="788988" y="817563"/>
            <a:chExt cx="7339012" cy="5626772"/>
          </a:xfrm>
        </p:grpSpPr>
        <p:grpSp>
          <p:nvGrpSpPr>
            <p:cNvPr id="11" name="Gruppieren 17"/>
            <p:cNvGrpSpPr>
              <a:grpSpLocks/>
            </p:cNvGrpSpPr>
            <p:nvPr/>
          </p:nvGrpSpPr>
          <p:grpSpPr bwMode="auto">
            <a:xfrm>
              <a:off x="788988" y="817563"/>
              <a:ext cx="7339012" cy="5105759"/>
              <a:chOff x="788988" y="817563"/>
              <a:chExt cx="7339012" cy="5105759"/>
            </a:xfrm>
          </p:grpSpPr>
          <p:pic>
            <p:nvPicPr>
              <p:cNvPr id="13" name="Grafik 8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88988" y="817563"/>
                <a:ext cx="7339012" cy="5105400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14" name="Picture 1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552221" y="5017057"/>
                <a:ext cx="1574758" cy="906265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</p:pic>
        </p:grpSp>
        <p:sp>
          <p:nvSpPr>
            <p:cNvPr id="12" name="Rechteck 11"/>
            <p:cNvSpPr/>
            <p:nvPr/>
          </p:nvSpPr>
          <p:spPr bwMode="auto">
            <a:xfrm>
              <a:off x="3086100" y="6083929"/>
              <a:ext cx="2611438" cy="36040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AT" sz="1600" dirty="0" err="1">
                  <a:solidFill>
                    <a:srgbClr val="0070C0"/>
                  </a:solidFill>
                </a:rPr>
                <a:t>Tree</a:t>
              </a:r>
              <a:r>
                <a:rPr lang="de-AT" sz="1600" dirty="0">
                  <a:solidFill>
                    <a:srgbClr val="0070C0"/>
                  </a:solidFill>
                </a:rPr>
                <a:t> </a:t>
              </a:r>
              <a:r>
                <a:rPr lang="de-AT" sz="1600" dirty="0" err="1">
                  <a:solidFill>
                    <a:srgbClr val="0070C0"/>
                  </a:solidFill>
                </a:rPr>
                <a:t>Density</a:t>
              </a:r>
              <a:r>
                <a:rPr lang="de-AT" sz="1600" dirty="0">
                  <a:solidFill>
                    <a:srgbClr val="0070C0"/>
                  </a:solidFill>
                </a:rPr>
                <a:t> 2012 (20m)</a:t>
              </a:r>
            </a:p>
          </p:txBody>
        </p:sp>
      </p:grpSp>
      <p:grpSp>
        <p:nvGrpSpPr>
          <p:cNvPr id="15" name="Gruppieren 19"/>
          <p:cNvGrpSpPr>
            <a:grpSpLocks/>
          </p:cNvGrpSpPr>
          <p:nvPr/>
        </p:nvGrpSpPr>
        <p:grpSpPr bwMode="auto">
          <a:xfrm>
            <a:off x="788988" y="820738"/>
            <a:ext cx="7339012" cy="5713412"/>
            <a:chOff x="788400" y="820800"/>
            <a:chExt cx="7339013" cy="5713545"/>
          </a:xfrm>
        </p:grpSpPr>
        <p:pic>
          <p:nvPicPr>
            <p:cNvPr id="16" name="Grafik 6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88400" y="820800"/>
              <a:ext cx="7339013" cy="5091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hteck 16"/>
            <p:cNvSpPr/>
            <p:nvPr/>
          </p:nvSpPr>
          <p:spPr>
            <a:xfrm>
              <a:off x="2952162" y="5994582"/>
              <a:ext cx="2879725" cy="5397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18" name="Gruppieren 21"/>
          <p:cNvGrpSpPr>
            <a:grpSpLocks/>
          </p:cNvGrpSpPr>
          <p:nvPr/>
        </p:nvGrpSpPr>
        <p:grpSpPr bwMode="auto">
          <a:xfrm>
            <a:off x="788988" y="817563"/>
            <a:ext cx="7331075" cy="5626100"/>
            <a:chOff x="788988" y="817563"/>
            <a:chExt cx="7331075" cy="5626100"/>
          </a:xfrm>
        </p:grpSpPr>
        <p:grpSp>
          <p:nvGrpSpPr>
            <p:cNvPr id="19" name="Gruppieren 23"/>
            <p:cNvGrpSpPr>
              <a:grpSpLocks/>
            </p:cNvGrpSpPr>
            <p:nvPr/>
          </p:nvGrpSpPr>
          <p:grpSpPr bwMode="auto">
            <a:xfrm>
              <a:off x="788988" y="817563"/>
              <a:ext cx="7331075" cy="5626100"/>
              <a:chOff x="788988" y="817563"/>
              <a:chExt cx="7331340" cy="5626772"/>
            </a:xfrm>
          </p:grpSpPr>
          <p:grpSp>
            <p:nvGrpSpPr>
              <p:cNvPr id="21" name="Gruppieren 20"/>
              <p:cNvGrpSpPr>
                <a:grpSpLocks/>
              </p:cNvGrpSpPr>
              <p:nvPr/>
            </p:nvGrpSpPr>
            <p:grpSpPr bwMode="auto">
              <a:xfrm>
                <a:off x="788988" y="817563"/>
                <a:ext cx="7331340" cy="5089525"/>
                <a:chOff x="788988" y="817563"/>
                <a:chExt cx="7331340" cy="5089525"/>
              </a:xfrm>
            </p:grpSpPr>
            <p:pic>
              <p:nvPicPr>
                <p:cNvPr id="23" name="Grafik 21"/>
                <p:cNvPicPr>
                  <a:picLocks noChangeAspect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88988" y="817563"/>
                  <a:ext cx="7327900" cy="5089525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24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6516973" y="5186656"/>
                  <a:ext cx="1603355" cy="72000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pic>
          </p:grpSp>
          <p:sp>
            <p:nvSpPr>
              <p:cNvPr id="22" name="Rechteck 21"/>
              <p:cNvSpPr/>
              <p:nvPr/>
            </p:nvSpPr>
            <p:spPr bwMode="auto">
              <a:xfrm>
                <a:off x="3041731" y="6083929"/>
                <a:ext cx="2609944" cy="36040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AT" sz="1600" dirty="0" err="1">
                    <a:solidFill>
                      <a:srgbClr val="0070C0"/>
                    </a:solidFill>
                  </a:rPr>
                  <a:t>Forest</a:t>
                </a:r>
                <a:r>
                  <a:rPr lang="de-AT" sz="1600" dirty="0">
                    <a:solidFill>
                      <a:srgbClr val="0070C0"/>
                    </a:solidFill>
                  </a:rPr>
                  <a:t> Type 2012 (20m)</a:t>
                </a:r>
              </a:p>
            </p:txBody>
          </p:sp>
        </p:grpSp>
        <p:sp>
          <p:nvSpPr>
            <p:cNvPr id="20" name="Rechteck 19"/>
            <p:cNvSpPr/>
            <p:nvPr/>
          </p:nvSpPr>
          <p:spPr>
            <a:xfrm>
              <a:off x="6565900" y="5710238"/>
              <a:ext cx="417513" cy="111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25" name="ZoneTexte 5"/>
          <p:cNvSpPr txBox="1">
            <a:spLocks noChangeArrowheads="1"/>
          </p:cNvSpPr>
          <p:nvPr/>
        </p:nvSpPr>
        <p:spPr bwMode="auto">
          <a:xfrm>
            <a:off x="5789613" y="6072188"/>
            <a:ext cx="3390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Vonyarcvashegy / Balaton, HU</a:t>
            </a:r>
            <a:endParaRPr lang="en-US">
              <a:latin typeface="Calibri" pitchFamily="34" charset="0"/>
            </a:endParaRPr>
          </a:p>
        </p:txBody>
      </p:sp>
      <p:sp>
        <p:nvSpPr>
          <p:cNvPr id="26" name="Textfeld 18"/>
          <p:cNvSpPr txBox="1">
            <a:spLocks noChangeArrowheads="1"/>
          </p:cNvSpPr>
          <p:nvPr/>
        </p:nvSpPr>
        <p:spPr bwMode="auto">
          <a:xfrm rot="5400000">
            <a:off x="5451475" y="3836988"/>
            <a:ext cx="56261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600" i="1">
                <a:latin typeface="Calibri" pitchFamily="34" charset="0"/>
              </a:rPr>
              <a:t>Produced using products © Antrix Corporation Limited 2011. Distribution by Euromap GmbH, Germany, all rights reserved. Provided under EC/ESA GSC-DA.</a:t>
            </a:r>
          </a:p>
        </p:txBody>
      </p:sp>
      <p:sp>
        <p:nvSpPr>
          <p:cNvPr id="27" name="Textfeld 1"/>
          <p:cNvSpPr txBox="1">
            <a:spLocks noChangeArrowheads="1"/>
          </p:cNvSpPr>
          <p:nvPr/>
        </p:nvSpPr>
        <p:spPr bwMode="auto">
          <a:xfrm>
            <a:off x="95250" y="6097588"/>
            <a:ext cx="7945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 sz="1200" dirty="0" smtClean="0">
                <a:latin typeface="Calibri" pitchFamily="34" charset="0"/>
              </a:rPr>
              <a:t>Producer:</a:t>
            </a:r>
            <a:endParaRPr lang="en-GB" sz="12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GIO-Land Product Examples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AD8A9856-5E53-4649-ABA0-82838038949A}" type="datetime1">
              <a:rPr lang="de-DE" smtClean="0"/>
              <a:pPr>
                <a:defRPr/>
              </a:pPr>
              <a:t>28.10.2013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GAF AG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107AC4A-72D6-49CD-8F66-E87235BC9761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pic>
        <p:nvPicPr>
          <p:cNvPr id="7" name="Grafik 17" descr="GIO_Lot3_harmonised_TCD_Imp_Produc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100" y="1182688"/>
            <a:ext cx="5321300" cy="53419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121400" y="1052513"/>
            <a:ext cx="2987675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de-DE" sz="2000" b="1" dirty="0" err="1" smtClean="0"/>
              <a:t>Combination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Tree</a:t>
            </a:r>
            <a:r>
              <a:rPr lang="de-DE" sz="2000" b="1" dirty="0" smtClean="0"/>
              <a:t> Cover </a:t>
            </a:r>
            <a:r>
              <a:rPr lang="de-DE" sz="2000" b="1" dirty="0" err="1" smtClean="0"/>
              <a:t>Density</a:t>
            </a:r>
            <a:r>
              <a:rPr lang="de-DE" sz="2000" b="1" dirty="0" smtClean="0"/>
              <a:t> </a:t>
            </a:r>
            <a:r>
              <a:rPr lang="de-DE" sz="2000" b="1" dirty="0"/>
              <a:t>/ </a:t>
            </a:r>
            <a:r>
              <a:rPr lang="de-DE" sz="2000" b="1" dirty="0" err="1" smtClean="0"/>
              <a:t>Imperviousness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Degree</a:t>
            </a:r>
            <a:endParaRPr lang="de-DE" sz="2000" b="1" dirty="0">
              <a:solidFill>
                <a:srgbClr val="FF0000"/>
              </a:solidFill>
            </a:endParaRPr>
          </a:p>
        </p:txBody>
      </p:sp>
      <p:pic>
        <p:nvPicPr>
          <p:cNvPr id="9" name="Picture 11" descr="Logo_GA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450" y="6165850"/>
            <a:ext cx="96520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547812" y="836613"/>
            <a:ext cx="29161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dirty="0" err="1" smtClean="0">
                <a:latin typeface="Arial" pitchFamily="34" charset="0"/>
              </a:rPr>
              <a:t>Example</a:t>
            </a:r>
            <a:r>
              <a:rPr lang="de-DE" sz="1400" dirty="0" smtClean="0">
                <a:latin typeface="Arial" pitchFamily="34" charset="0"/>
              </a:rPr>
              <a:t> Core Layer:  MUNICH</a:t>
            </a:r>
            <a:endParaRPr lang="de-DE" sz="1400" dirty="0">
              <a:latin typeface="Arial" pitchFamily="34" charset="0"/>
            </a:endParaRPr>
          </a:p>
        </p:txBody>
      </p:sp>
      <p:sp>
        <p:nvSpPr>
          <p:cNvPr id="11" name="Textfeld 18"/>
          <p:cNvSpPr txBox="1">
            <a:spLocks noChangeArrowheads="1"/>
          </p:cNvSpPr>
          <p:nvPr/>
        </p:nvSpPr>
        <p:spPr bwMode="auto">
          <a:xfrm>
            <a:off x="6084888" y="6165850"/>
            <a:ext cx="27352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800" i="1"/>
              <a:t>Produced using products © Antrix Corporation Limited 2009. Distribution by Euromap GmbH, Germany, all rights reserved. Provided under EC/ESA GSC-DA.</a:t>
            </a:r>
            <a:endParaRPr lang="en-GB" sz="1000" i="1"/>
          </a:p>
        </p:txBody>
      </p:sp>
      <p:grpSp>
        <p:nvGrpSpPr>
          <p:cNvPr id="12" name="Gruppieren 25"/>
          <p:cNvGrpSpPr>
            <a:grpSpLocks/>
          </p:cNvGrpSpPr>
          <p:nvPr/>
        </p:nvGrpSpPr>
        <p:grpSpPr bwMode="auto">
          <a:xfrm>
            <a:off x="6224588" y="4221163"/>
            <a:ext cx="2524125" cy="1846262"/>
            <a:chOff x="6223993" y="4221088"/>
            <a:chExt cx="2525326" cy="1846807"/>
          </a:xfrm>
        </p:grpSpPr>
        <p:pic>
          <p:nvPicPr>
            <p:cNvPr id="13" name="Imag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00192" y="4291548"/>
              <a:ext cx="1368152" cy="1776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feld 24"/>
            <p:cNvSpPr txBox="1">
              <a:spLocks noChangeArrowheads="1"/>
            </p:cNvSpPr>
            <p:nvPr/>
          </p:nvSpPr>
          <p:spPr bwMode="auto">
            <a:xfrm>
              <a:off x="6223993" y="4221088"/>
              <a:ext cx="2525326" cy="57468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ts val="400"/>
                </a:spcBef>
              </a:pPr>
              <a:endParaRPr lang="de-DE" sz="1400" b="1" dirty="0">
                <a:latin typeface="Arial" pitchFamily="34" charset="0"/>
              </a:endParaRPr>
            </a:p>
            <a:p>
              <a:pPr>
                <a:spcBef>
                  <a:spcPts val="400"/>
                </a:spcBef>
              </a:pPr>
              <a:r>
                <a:rPr lang="de-DE" sz="1400" b="1" dirty="0" err="1" smtClean="0">
                  <a:latin typeface="Arial" pitchFamily="34" charset="0"/>
                </a:rPr>
                <a:t>Imperviousness</a:t>
              </a:r>
              <a:r>
                <a:rPr lang="de-DE" sz="1400" b="1" dirty="0" smtClean="0">
                  <a:latin typeface="Arial" pitchFamily="34" charset="0"/>
                </a:rPr>
                <a:t> </a:t>
              </a:r>
              <a:r>
                <a:rPr lang="de-DE" sz="1400" b="1" dirty="0" err="1" smtClean="0">
                  <a:latin typeface="Arial" pitchFamily="34" charset="0"/>
                </a:rPr>
                <a:t>Degree</a:t>
              </a:r>
              <a:endParaRPr lang="en-GB" sz="1400" b="1" dirty="0">
                <a:latin typeface="Arial" pitchFamily="34" charset="0"/>
              </a:endParaRPr>
            </a:p>
          </p:txBody>
        </p:sp>
      </p:grpSp>
      <p:grpSp>
        <p:nvGrpSpPr>
          <p:cNvPr id="15" name="Gruppieren 13"/>
          <p:cNvGrpSpPr>
            <a:grpSpLocks/>
          </p:cNvGrpSpPr>
          <p:nvPr/>
        </p:nvGrpSpPr>
        <p:grpSpPr bwMode="auto">
          <a:xfrm>
            <a:off x="6224588" y="2205038"/>
            <a:ext cx="2374900" cy="2032000"/>
            <a:chOff x="6223992" y="4552960"/>
            <a:chExt cx="2376264" cy="2031990"/>
          </a:xfrm>
        </p:grpSpPr>
        <p:pic>
          <p:nvPicPr>
            <p:cNvPr id="16" name="Picture 2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227763" y="4689475"/>
              <a:ext cx="1081087" cy="1895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feld 21"/>
            <p:cNvSpPr txBox="1">
              <a:spLocks noChangeArrowheads="1"/>
            </p:cNvSpPr>
            <p:nvPr/>
          </p:nvSpPr>
          <p:spPr bwMode="auto">
            <a:xfrm>
              <a:off x="6223992" y="4552960"/>
              <a:ext cx="2376264" cy="57451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ts val="400"/>
                </a:spcBef>
              </a:pPr>
              <a:endParaRPr lang="de-DE" sz="1400" b="1" dirty="0">
                <a:latin typeface="Arial" pitchFamily="34" charset="0"/>
              </a:endParaRPr>
            </a:p>
            <a:p>
              <a:pPr>
                <a:spcBef>
                  <a:spcPts val="400"/>
                </a:spcBef>
              </a:pPr>
              <a:r>
                <a:rPr lang="de-DE" sz="1400" b="1" dirty="0" err="1" smtClean="0">
                  <a:latin typeface="Arial" pitchFamily="34" charset="0"/>
                </a:rPr>
                <a:t>Tree</a:t>
              </a:r>
              <a:r>
                <a:rPr lang="de-DE" sz="1400" b="1" dirty="0" smtClean="0">
                  <a:latin typeface="Arial" pitchFamily="34" charset="0"/>
                </a:rPr>
                <a:t> Cover </a:t>
              </a:r>
              <a:r>
                <a:rPr lang="de-DE" sz="1400" b="1" dirty="0" err="1" smtClean="0">
                  <a:latin typeface="Arial" pitchFamily="34" charset="0"/>
                </a:rPr>
                <a:t>Density</a:t>
              </a:r>
              <a:endParaRPr lang="en-GB" sz="1400" b="1" dirty="0">
                <a:latin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Forest Downstream Concept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AD8A9856-5E53-4649-ABA0-82838038949A}" type="datetime1">
              <a:rPr lang="de-DE" smtClean="0"/>
              <a:pPr>
                <a:defRPr/>
              </a:pPr>
              <a:t>28.10.2013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GAF AG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107AC4A-72D6-49CD-8F66-E87235BC9761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pic>
        <p:nvPicPr>
          <p:cNvPr id="7" name="Picture 12" descr="J:\10_PRESENTATIONS\Visit_EEA_November_2012\screens\2_tes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3" y="2636838"/>
            <a:ext cx="3457575" cy="2301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13" descr="J:\10_PRESENTATIONS\Visit_EEA_November_2012\screens\1_tes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692150"/>
            <a:ext cx="3457575" cy="2301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15" descr="J:\10_PRESENTATIONS\Visit_EEA_November_2012\screens\3_tes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0775" y="4556125"/>
            <a:ext cx="3457575" cy="2301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feld 9"/>
          <p:cNvSpPr txBox="1"/>
          <p:nvPr/>
        </p:nvSpPr>
        <p:spPr>
          <a:xfrm>
            <a:off x="250825" y="1052513"/>
            <a:ext cx="4392613" cy="5294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80975" indent="-180975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GB" sz="2000" b="1" dirty="0" smtClean="0">
                <a:latin typeface="+mj-lt"/>
                <a:cs typeface="+mn-cs"/>
              </a:rPr>
              <a:t>COPERNICUS </a:t>
            </a:r>
            <a:r>
              <a:rPr lang="en-GB" sz="2000" b="1" dirty="0">
                <a:latin typeface="+mj-lt"/>
                <a:cs typeface="+mn-cs"/>
              </a:rPr>
              <a:t>Core Services</a:t>
            </a:r>
          </a:p>
          <a:p>
            <a:pPr marL="361950" lvl="1" indent="-180975">
              <a:buFont typeface="Arial" pitchFamily="34" charset="0"/>
              <a:buChar char="•"/>
              <a:defRPr/>
            </a:pPr>
            <a:r>
              <a:rPr lang="en-GB" dirty="0">
                <a:cs typeface="+mn-cs"/>
              </a:rPr>
              <a:t>Available on European scale</a:t>
            </a:r>
            <a:r>
              <a:rPr lang="en-GB" dirty="0">
                <a:latin typeface="+mj-lt"/>
                <a:cs typeface="+mn-cs"/>
              </a:rPr>
              <a:t> </a:t>
            </a:r>
          </a:p>
          <a:p>
            <a:pPr marL="361950" lvl="1" indent="-180975">
              <a:buFont typeface="Arial" pitchFamily="34" charset="0"/>
              <a:buChar char="•"/>
              <a:defRPr/>
            </a:pPr>
            <a:r>
              <a:rPr lang="en-GB" dirty="0">
                <a:cs typeface="+mn-cs"/>
              </a:rPr>
              <a:t>HR Forest Layer (Tree Cover Density in %, Forest Types)</a:t>
            </a:r>
          </a:p>
          <a:p>
            <a:pPr marL="361950" lvl="1" indent="-180975">
              <a:buFont typeface="Arial" pitchFamily="34" charset="0"/>
              <a:buChar char="•"/>
              <a:defRPr/>
            </a:pPr>
            <a:r>
              <a:rPr lang="en-GB" dirty="0">
                <a:cs typeface="+mn-cs"/>
              </a:rPr>
              <a:t>Satellite data (Image 2006 - 2012, IRS,  </a:t>
            </a:r>
            <a:r>
              <a:rPr lang="en-GB" dirty="0" err="1">
                <a:cs typeface="+mn-cs"/>
              </a:rPr>
              <a:t>AWiFS</a:t>
            </a:r>
            <a:r>
              <a:rPr lang="en-GB" dirty="0">
                <a:cs typeface="+mn-cs"/>
              </a:rPr>
              <a:t>, SPOT, etc.)</a:t>
            </a:r>
          </a:p>
          <a:p>
            <a:pPr marL="180975" indent="-180975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GB" sz="2000" b="1" dirty="0">
                <a:latin typeface="+mj-lt"/>
                <a:cs typeface="+mn-cs"/>
              </a:rPr>
              <a:t>Event-based data</a:t>
            </a:r>
          </a:p>
          <a:p>
            <a:pPr marL="361950" lvl="1" indent="-180975">
              <a:buFont typeface="Arial" pitchFamily="34" charset="0"/>
              <a:buChar char="•"/>
              <a:defRPr/>
            </a:pPr>
            <a:r>
              <a:rPr lang="en-GB" dirty="0">
                <a:cs typeface="+mn-cs"/>
              </a:rPr>
              <a:t>Satellite data after event (storm, snow, fire, forest management activities,...) </a:t>
            </a:r>
          </a:p>
          <a:p>
            <a:pPr marL="361950" lvl="1" indent="-180975">
              <a:buFont typeface="Arial" pitchFamily="34" charset="0"/>
              <a:buChar char="•"/>
              <a:defRPr/>
            </a:pPr>
            <a:r>
              <a:rPr lang="en-GB" dirty="0">
                <a:cs typeface="+mn-cs"/>
              </a:rPr>
              <a:t>Additional data (regional/national DEMs, Forest Borders, User Forest GIS, Topographic Maps,...)</a:t>
            </a:r>
          </a:p>
          <a:p>
            <a:pPr marL="180975" indent="-180975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GB" sz="2000" b="1" dirty="0">
                <a:latin typeface="+mj-lt"/>
                <a:cs typeface="+mn-cs"/>
              </a:rPr>
              <a:t>Forest Downstream Services</a:t>
            </a:r>
          </a:p>
          <a:p>
            <a:pPr marL="361950" lvl="1" indent="-180975">
              <a:buFont typeface="Arial" pitchFamily="34" charset="0"/>
              <a:buChar char="•"/>
              <a:defRPr/>
            </a:pPr>
            <a:r>
              <a:rPr lang="en-GB" dirty="0">
                <a:cs typeface="+mn-cs"/>
              </a:rPr>
              <a:t>Tailor-made Downstream solution</a:t>
            </a:r>
          </a:p>
          <a:p>
            <a:pPr marL="361950" lvl="1" indent="-180975">
              <a:buFont typeface="Arial" pitchFamily="34" charset="0"/>
              <a:buChar char="•"/>
              <a:defRPr/>
            </a:pPr>
            <a:r>
              <a:rPr lang="en-GB" dirty="0">
                <a:cs typeface="+mn-cs"/>
              </a:rPr>
              <a:t>Assessment of changes/damages  based on user requirements (rapid mapping, detailed assessment)</a:t>
            </a:r>
          </a:p>
          <a:p>
            <a:pPr marL="361950" lvl="1" indent="-180975">
              <a:buFont typeface="Arial" pitchFamily="34" charset="0"/>
              <a:buChar char="•"/>
              <a:defRPr/>
            </a:pPr>
            <a:r>
              <a:rPr lang="en-GB" dirty="0">
                <a:cs typeface="+mn-cs"/>
              </a:rPr>
              <a:t>INSPIRE compliant data provision</a:t>
            </a:r>
            <a:endParaRPr lang="en-GB" sz="1400" dirty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11" name="Plus 10"/>
          <p:cNvSpPr/>
          <p:nvPr/>
        </p:nvSpPr>
        <p:spPr>
          <a:xfrm>
            <a:off x="5076825" y="2708275"/>
            <a:ext cx="647700" cy="576263"/>
          </a:xfrm>
          <a:prstGeom prst="mathPlus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2" name="Gleich 11"/>
          <p:cNvSpPr/>
          <p:nvPr/>
        </p:nvSpPr>
        <p:spPr>
          <a:xfrm>
            <a:off x="5076825" y="4652963"/>
            <a:ext cx="647700" cy="431800"/>
          </a:xfrm>
          <a:prstGeom prst="mathEqual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13" name="Oval 8"/>
          <p:cNvSpPr/>
          <p:nvPr/>
        </p:nvSpPr>
        <p:spPr>
          <a:xfrm>
            <a:off x="6011863" y="4941888"/>
            <a:ext cx="1152525" cy="790575"/>
          </a:xfrm>
          <a:prstGeom prst="ellipse">
            <a:avLst/>
          </a:prstGeom>
          <a:noFill/>
          <a:ln w="349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" name="Oval 9"/>
          <p:cNvSpPr/>
          <p:nvPr/>
        </p:nvSpPr>
        <p:spPr>
          <a:xfrm>
            <a:off x="5148263" y="5300663"/>
            <a:ext cx="647700" cy="431800"/>
          </a:xfrm>
          <a:prstGeom prst="ellipse">
            <a:avLst/>
          </a:prstGeom>
          <a:noFill/>
          <a:ln w="349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quarter" idx="14"/>
          </p:nvPr>
        </p:nvSpPr>
        <p:spPr/>
        <p:txBody>
          <a:bodyPr/>
          <a:lstStyle/>
          <a:p>
            <a:pPr>
              <a:defRPr/>
            </a:pPr>
            <a:fld id="{AA868F48-F9DB-4AEF-A964-19AEF1DD3F6B}" type="datetime1">
              <a:rPr lang="de-DE" smtClean="0"/>
              <a:pPr>
                <a:defRPr/>
              </a:pPr>
              <a:t>28.10.2013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Symposium für Zusammenarbeit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6E592554-6CEC-459A-92C9-A105A3D9DD38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sp>
        <p:nvSpPr>
          <p:cNvPr id="18438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EUFODOS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997200" y="2282825"/>
            <a:ext cx="5629275" cy="830263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1600" dirty="0" smtClean="0">
                <a:latin typeface="Arial" charset="0"/>
              </a:rPr>
              <a:t>Design, Development and Implementation of Downstream Services in the field of Forest Damages and Forest Structures on sub-national and regional </a:t>
            </a:r>
            <a:r>
              <a:rPr lang="en-GB" sz="1600" dirty="0" smtClean="0">
                <a:latin typeface="Arial" charset="0"/>
              </a:rPr>
              <a:t>level</a:t>
            </a:r>
            <a:endParaRPr lang="en-GB" sz="1600" dirty="0">
              <a:latin typeface="Arial" charset="0"/>
            </a:endParaRPr>
          </a:p>
        </p:txBody>
      </p:sp>
      <p:sp>
        <p:nvSpPr>
          <p:cNvPr id="8" name="Textfeld 15"/>
          <p:cNvSpPr txBox="1">
            <a:spLocks noChangeArrowheads="1"/>
          </p:cNvSpPr>
          <p:nvPr/>
        </p:nvSpPr>
        <p:spPr bwMode="auto">
          <a:xfrm>
            <a:off x="393700" y="3248980"/>
            <a:ext cx="8267700" cy="923330"/>
          </a:xfrm>
          <a:prstGeom prst="rect">
            <a:avLst/>
          </a:prstGeom>
          <a:solidFill>
            <a:schemeClr val="accent1">
              <a:alpha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dirty="0" smtClean="0">
                <a:latin typeface="Arial" charset="0"/>
              </a:rPr>
              <a:t>GAF responsible for the development and implementation of a satellite based system to assess storm damaged forest areas and area changes due to Forest </a:t>
            </a:r>
            <a:r>
              <a:rPr lang="en-GB" dirty="0" smtClean="0">
                <a:latin typeface="Arial" charset="0"/>
              </a:rPr>
              <a:t>Operations</a:t>
            </a:r>
            <a:endParaRPr lang="en-GB" dirty="0">
              <a:latin typeface="Arial" charset="0"/>
            </a:endParaRPr>
          </a:p>
        </p:txBody>
      </p:sp>
      <p:sp>
        <p:nvSpPr>
          <p:cNvPr id="9" name="Textfeld 19"/>
          <p:cNvSpPr txBox="1">
            <a:spLocks noChangeArrowheads="1"/>
          </p:cNvSpPr>
          <p:nvPr/>
        </p:nvSpPr>
        <p:spPr bwMode="auto">
          <a:xfrm>
            <a:off x="393700" y="4293096"/>
            <a:ext cx="8267700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400" smtClean="0">
                <a:latin typeface="Arial" charset="0"/>
                <a:cs typeface="Arial" charset="0"/>
              </a:rPr>
              <a:t>Earth Observation based assessment of Storm damaged forest areas</a:t>
            </a:r>
            <a:endParaRPr lang="en-GB" sz="1400">
              <a:latin typeface="Arial" charset="0"/>
              <a:cs typeface="Arial" charset="0"/>
            </a:endParaRPr>
          </a:p>
        </p:txBody>
      </p:sp>
      <p:pic>
        <p:nvPicPr>
          <p:cNvPr id="10" name="Picture 3" descr="U:\stum_gernot\Bilder\Aut_0001_uebersicht._neu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0" y="896938"/>
            <a:ext cx="29194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0" descr="D:\sturm_demo_rg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5" y="4768850"/>
            <a:ext cx="1647825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4" descr="D:\subsets_demodat\sturm_demo_fus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8850" y="4775200"/>
            <a:ext cx="1652588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25" descr="D:\subsets_demodat\sturm_demo_nir_fus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4770438"/>
            <a:ext cx="1652588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>
            <a:lum bright="22000"/>
          </a:blip>
          <a:srcRect t="19888"/>
          <a:stretch>
            <a:fillRect/>
          </a:stretch>
        </p:blipFill>
        <p:spPr bwMode="auto">
          <a:xfrm>
            <a:off x="5835650" y="4745038"/>
            <a:ext cx="2832100" cy="159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8" descr="schrift_log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332656"/>
            <a:ext cx="5472608" cy="191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feld 23"/>
          <p:cNvSpPr txBox="1">
            <a:spLocks noChangeArrowheads="1"/>
          </p:cNvSpPr>
          <p:nvPr/>
        </p:nvSpPr>
        <p:spPr bwMode="auto">
          <a:xfrm>
            <a:off x="2159732" y="2924944"/>
            <a:ext cx="792162" cy="185738"/>
          </a:xfrm>
          <a:prstGeom prst="rect">
            <a:avLst/>
          </a:prstGeom>
          <a:solidFill>
            <a:schemeClr val="bg1">
              <a:alpha val="5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600" dirty="0">
                <a:latin typeface="Arial" pitchFamily="34" charset="0"/>
              </a:rPr>
              <a:t>© G. Ramminger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feld 19"/>
          <p:cNvSpPr txBox="1">
            <a:spLocks noChangeArrowheads="1"/>
          </p:cNvSpPr>
          <p:nvPr/>
        </p:nvSpPr>
        <p:spPr bwMode="auto">
          <a:xfrm>
            <a:off x="2519772" y="800708"/>
            <a:ext cx="6480720" cy="5760640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 smtClean="0">
                <a:solidFill>
                  <a:srgbClr val="FF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Consolidated Downstream Services</a:t>
            </a:r>
            <a:endParaRPr lang="en-GB" b="1" dirty="0">
              <a:solidFill>
                <a:srgbClr val="FF0000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2" cstate="print"/>
          <a:srcRect l="20469" t="23190" r="20469" b="32466"/>
          <a:stretch>
            <a:fillRect/>
          </a:stretch>
        </p:blipFill>
        <p:spPr bwMode="auto">
          <a:xfrm>
            <a:off x="6362878" y="3706824"/>
            <a:ext cx="2025546" cy="134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Downstream Services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AD8A9856-5E53-4649-ABA0-82838038949A}" type="datetime1">
              <a:rPr lang="de-DE" smtClean="0"/>
              <a:pPr>
                <a:defRPr/>
              </a:pPr>
              <a:t>28.10.2013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GAF AG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107AC4A-72D6-49CD-8F66-E87235BC9761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pic>
        <p:nvPicPr>
          <p:cNvPr id="7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5836" y="5264196"/>
            <a:ext cx="2124236" cy="11891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feld 23"/>
          <p:cNvSpPr txBox="1">
            <a:spLocks noChangeArrowheads="1"/>
          </p:cNvSpPr>
          <p:nvPr/>
        </p:nvSpPr>
        <p:spPr bwMode="auto">
          <a:xfrm>
            <a:off x="3883707" y="6268670"/>
            <a:ext cx="1336365" cy="184666"/>
          </a:xfrm>
          <a:prstGeom prst="rect">
            <a:avLst/>
          </a:prstGeom>
          <a:solidFill>
            <a:schemeClr val="bg1">
              <a:alpha val="59999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600">
                <a:latin typeface="Arial" charset="0"/>
                <a:cs typeface="Arial" charset="0"/>
              </a:rPr>
              <a:t>© J. Ermert, FeLis, Univ. Freiburg</a:t>
            </a:r>
          </a:p>
        </p:txBody>
      </p:sp>
      <p:sp>
        <p:nvSpPr>
          <p:cNvPr id="10" name="Textfeld 28"/>
          <p:cNvSpPr txBox="1">
            <a:spLocks noChangeArrowheads="1"/>
          </p:cNvSpPr>
          <p:nvPr/>
        </p:nvSpPr>
        <p:spPr bwMode="auto">
          <a:xfrm>
            <a:off x="7488324" y="4869160"/>
            <a:ext cx="936104" cy="184666"/>
          </a:xfrm>
          <a:prstGeom prst="rect">
            <a:avLst/>
          </a:prstGeom>
          <a:solidFill>
            <a:schemeClr val="bg1">
              <a:alpha val="59999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600" dirty="0">
                <a:latin typeface="Arial" charset="0"/>
                <a:cs typeface="Arial" charset="0"/>
              </a:rPr>
              <a:t>RapidEye </a:t>
            </a:r>
            <a:r>
              <a:rPr lang="de-DE" sz="600" dirty="0" err="1">
                <a:latin typeface="Arial" charset="0"/>
                <a:cs typeface="Arial" charset="0"/>
              </a:rPr>
              <a:t>data</a:t>
            </a:r>
            <a:r>
              <a:rPr lang="de-DE" sz="600" dirty="0">
                <a:latin typeface="Arial" charset="0"/>
                <a:cs typeface="Arial" charset="0"/>
              </a:rPr>
              <a:t>, 2011</a:t>
            </a:r>
          </a:p>
        </p:txBody>
      </p:sp>
      <p:sp>
        <p:nvSpPr>
          <p:cNvPr id="11" name="Textfeld 19"/>
          <p:cNvSpPr txBox="1">
            <a:spLocks noChangeArrowheads="1"/>
          </p:cNvSpPr>
          <p:nvPr/>
        </p:nvSpPr>
        <p:spPr bwMode="auto">
          <a:xfrm>
            <a:off x="2627784" y="1196752"/>
            <a:ext cx="2988332" cy="646331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Arial" pitchFamily="34" charset="0"/>
                <a:ea typeface="ＭＳ Ｐゴシック" charset="-128"/>
                <a:cs typeface="Arial" pitchFamily="34" charset="0"/>
              </a:rPr>
              <a:t>Non-Rush Service - Damage Assessment</a:t>
            </a:r>
          </a:p>
        </p:txBody>
      </p:sp>
      <p:sp>
        <p:nvSpPr>
          <p:cNvPr id="12" name="Textfeld 19"/>
          <p:cNvSpPr txBox="1">
            <a:spLocks noChangeArrowheads="1"/>
          </p:cNvSpPr>
          <p:nvPr/>
        </p:nvSpPr>
        <p:spPr bwMode="auto">
          <a:xfrm>
            <a:off x="2627784" y="1952836"/>
            <a:ext cx="2988332" cy="156966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80975" indent="-1809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6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on request and/or </a:t>
            </a:r>
          </a:p>
          <a:p>
            <a:pPr marL="180975" indent="-1809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6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2 weeks to 2 </a:t>
            </a:r>
            <a:r>
              <a:rPr lang="en-GB" sz="1600" dirty="0">
                <a:latin typeface="Arial" pitchFamily="34" charset="0"/>
                <a:ea typeface="ＭＳ Ｐゴシック" charset="-128"/>
                <a:cs typeface="Arial" pitchFamily="34" charset="0"/>
              </a:rPr>
              <a:t>months after EO data acquisition</a:t>
            </a:r>
          </a:p>
          <a:p>
            <a:pPr marL="180975" indent="-1809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600" dirty="0">
                <a:latin typeface="Arial" pitchFamily="34" charset="0"/>
                <a:ea typeface="ＭＳ Ｐゴシック" charset="-128"/>
                <a:cs typeface="Arial" pitchFamily="34" charset="0"/>
              </a:rPr>
              <a:t>MMU: </a:t>
            </a:r>
            <a:r>
              <a:rPr lang="en-GB" sz="16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0.2 to 0.3 </a:t>
            </a:r>
            <a:r>
              <a:rPr lang="en-GB" sz="1600" dirty="0">
                <a:latin typeface="Arial" pitchFamily="34" charset="0"/>
                <a:ea typeface="ＭＳ Ｐゴシック" charset="-128"/>
                <a:cs typeface="Arial" pitchFamily="34" charset="0"/>
              </a:rPr>
              <a:t>ha </a:t>
            </a:r>
          </a:p>
          <a:p>
            <a:pPr marL="180975" indent="-1809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600" dirty="0">
                <a:latin typeface="Arial" pitchFamily="34" charset="0"/>
                <a:ea typeface="ＭＳ Ｐゴシック" charset="-128"/>
                <a:cs typeface="Arial" pitchFamily="34" charset="0"/>
              </a:rPr>
              <a:t>Thematic Acc: &gt; 90%</a:t>
            </a:r>
          </a:p>
          <a:p>
            <a:pPr marL="180975" indent="-1809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600" dirty="0">
                <a:latin typeface="Arial" pitchFamily="34" charset="0"/>
                <a:ea typeface="ＭＳ Ｐゴシック" charset="-128"/>
                <a:cs typeface="Arial" pitchFamily="34" charset="0"/>
              </a:rPr>
              <a:t>Geometric Acc: </a:t>
            </a:r>
            <a:r>
              <a:rPr lang="en-GB" sz="16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5 to 10m</a:t>
            </a:r>
            <a:endParaRPr lang="en-GB" sz="1600" dirty="0"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13" name="Textfeld 19"/>
          <p:cNvSpPr txBox="1">
            <a:spLocks noChangeArrowheads="1"/>
          </p:cNvSpPr>
          <p:nvPr/>
        </p:nvSpPr>
        <p:spPr bwMode="auto">
          <a:xfrm>
            <a:off x="5868144" y="1198493"/>
            <a:ext cx="2988332" cy="646331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Arial" pitchFamily="34" charset="0"/>
                <a:ea typeface="ＭＳ Ｐゴシック" charset="-128"/>
                <a:cs typeface="Arial" pitchFamily="34" charset="0"/>
              </a:rPr>
              <a:t>Assessment of Changes due to Forest Operations</a:t>
            </a:r>
          </a:p>
        </p:txBody>
      </p:sp>
      <p:sp>
        <p:nvSpPr>
          <p:cNvPr id="14" name="Textfeld 19"/>
          <p:cNvSpPr txBox="1">
            <a:spLocks noChangeArrowheads="1"/>
          </p:cNvSpPr>
          <p:nvPr/>
        </p:nvSpPr>
        <p:spPr bwMode="auto">
          <a:xfrm>
            <a:off x="5868144" y="1952836"/>
            <a:ext cx="2988332" cy="156966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85725" indent="-8572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6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 on request</a:t>
            </a:r>
            <a:endParaRPr lang="en-GB" sz="1600" dirty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85725" indent="-8572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6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 1-2 </a:t>
            </a:r>
            <a:r>
              <a:rPr lang="en-GB" sz="1600" dirty="0">
                <a:latin typeface="Arial" pitchFamily="34" charset="0"/>
                <a:ea typeface="ＭＳ Ｐゴシック" charset="-128"/>
                <a:cs typeface="Arial" pitchFamily="34" charset="0"/>
              </a:rPr>
              <a:t>months after EO data </a:t>
            </a:r>
            <a:r>
              <a:rPr lang="en-GB" sz="16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 </a:t>
            </a:r>
            <a:br>
              <a:rPr lang="en-GB" sz="1600" dirty="0" smtClean="0">
                <a:latin typeface="Arial" pitchFamily="34" charset="0"/>
                <a:ea typeface="ＭＳ Ｐゴシック" charset="-128"/>
                <a:cs typeface="Arial" pitchFamily="34" charset="0"/>
              </a:rPr>
            </a:br>
            <a:r>
              <a:rPr lang="en-GB" sz="16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 acquisition</a:t>
            </a:r>
            <a:endParaRPr lang="en-GB" sz="1600" dirty="0"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marL="85725" indent="-8572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6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 MMU</a:t>
            </a:r>
            <a:r>
              <a:rPr lang="en-GB" sz="1600" dirty="0">
                <a:latin typeface="Arial" pitchFamily="34" charset="0"/>
                <a:ea typeface="ＭＳ Ｐゴシック" charset="-128"/>
                <a:cs typeface="Arial" pitchFamily="34" charset="0"/>
              </a:rPr>
              <a:t>: </a:t>
            </a:r>
            <a:r>
              <a:rPr lang="en-GB" sz="16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0.2 to 0.3 </a:t>
            </a:r>
            <a:r>
              <a:rPr lang="en-GB" sz="1600" dirty="0">
                <a:latin typeface="Arial" pitchFamily="34" charset="0"/>
                <a:ea typeface="ＭＳ Ｐゴシック" charset="-128"/>
                <a:cs typeface="Arial" pitchFamily="34" charset="0"/>
              </a:rPr>
              <a:t>ha </a:t>
            </a:r>
          </a:p>
          <a:p>
            <a:pPr marL="85725" indent="-8572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6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 Thematic </a:t>
            </a:r>
            <a:r>
              <a:rPr lang="en-GB" sz="1600" dirty="0">
                <a:latin typeface="Arial" pitchFamily="34" charset="0"/>
                <a:ea typeface="ＭＳ Ｐゴシック" charset="-128"/>
                <a:cs typeface="Arial" pitchFamily="34" charset="0"/>
              </a:rPr>
              <a:t>Acc: &gt; 90%</a:t>
            </a:r>
          </a:p>
          <a:p>
            <a:pPr marL="85725" indent="-8572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600" dirty="0" smtClean="0">
                <a:latin typeface="Arial" pitchFamily="34" charset="0"/>
                <a:ea typeface="ＭＳ Ｐゴシック" charset="-128"/>
                <a:cs typeface="Arial" pitchFamily="34" charset="0"/>
              </a:rPr>
              <a:t> Geometric </a:t>
            </a:r>
            <a:r>
              <a:rPr lang="en-GB" sz="1600" dirty="0">
                <a:latin typeface="Arial" pitchFamily="34" charset="0"/>
                <a:ea typeface="ＭＳ Ｐゴシック" charset="-128"/>
                <a:cs typeface="Arial" pitchFamily="34" charset="0"/>
              </a:rPr>
              <a:t>Acc: 10m</a:t>
            </a:r>
          </a:p>
        </p:txBody>
      </p:sp>
      <p:pic>
        <p:nvPicPr>
          <p:cNvPr id="15" name="Picture 6" descr="W:\7575_EU_EUFODOS\02_REPORTS\D610_1_Dissemination\EUFODOS_Newsletter\GAF_ALU-FR_Beitrag\screenshots\RE_Data_after_ov_damages.png"/>
          <p:cNvPicPr>
            <a:picLocks noChangeAspect="1" noChangeArrowheads="1"/>
          </p:cNvPicPr>
          <p:nvPr/>
        </p:nvPicPr>
        <p:blipFill>
          <a:blip r:embed="rId4" cstate="print"/>
          <a:srcRect t="19271" b="14824"/>
          <a:stretch>
            <a:fillRect/>
          </a:stretch>
        </p:blipFill>
        <p:spPr bwMode="auto">
          <a:xfrm>
            <a:off x="3095836" y="3681028"/>
            <a:ext cx="2132231" cy="144016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feld 28"/>
          <p:cNvSpPr txBox="1">
            <a:spLocks noChangeArrowheads="1"/>
          </p:cNvSpPr>
          <p:nvPr/>
        </p:nvSpPr>
        <p:spPr bwMode="auto">
          <a:xfrm>
            <a:off x="4214192" y="4936522"/>
            <a:ext cx="1005880" cy="184666"/>
          </a:xfrm>
          <a:prstGeom prst="rect">
            <a:avLst/>
          </a:prstGeom>
          <a:solidFill>
            <a:schemeClr val="bg1">
              <a:alpha val="59999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600">
                <a:latin typeface="Arial" charset="0"/>
                <a:cs typeface="Arial" charset="0"/>
              </a:rPr>
              <a:t>RapidEye data, 2012</a:t>
            </a:r>
          </a:p>
        </p:txBody>
      </p:sp>
      <p:pic>
        <p:nvPicPr>
          <p:cNvPr id="17" name="Picture 2"/>
          <p:cNvPicPr>
            <a:picLocks noChangeArrowheads="1"/>
          </p:cNvPicPr>
          <p:nvPr/>
        </p:nvPicPr>
        <p:blipFill>
          <a:blip r:embed="rId5" cstate="print"/>
          <a:srcRect b="11643"/>
          <a:stretch>
            <a:fillRect/>
          </a:stretch>
        </p:blipFill>
        <p:spPr bwMode="auto">
          <a:xfrm>
            <a:off x="360078" y="3389213"/>
            <a:ext cx="1871662" cy="151765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/>
          <a:stretch>
            <a:fillRect/>
          </a:stretch>
        </p:blipFill>
        <p:spPr bwMode="auto">
          <a:xfrm>
            <a:off x="352140" y="4965601"/>
            <a:ext cx="1873250" cy="1052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feld 28"/>
          <p:cNvSpPr txBox="1">
            <a:spLocks noChangeArrowheads="1"/>
          </p:cNvSpPr>
          <p:nvPr/>
        </p:nvSpPr>
        <p:spPr bwMode="auto">
          <a:xfrm>
            <a:off x="360078" y="4713188"/>
            <a:ext cx="1871662" cy="185738"/>
          </a:xfrm>
          <a:prstGeom prst="rect">
            <a:avLst/>
          </a:prstGeom>
          <a:solidFill>
            <a:schemeClr val="bg1">
              <a:alpha val="5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600">
                <a:latin typeface="Arial" charset="0"/>
                <a:cs typeface="Arial" charset="0"/>
              </a:rPr>
              <a:t>IKONOS multispectral</a:t>
            </a:r>
          </a:p>
        </p:txBody>
      </p:sp>
      <p:sp>
        <p:nvSpPr>
          <p:cNvPr id="20" name="Textfeld 23"/>
          <p:cNvSpPr txBox="1">
            <a:spLocks noChangeArrowheads="1"/>
          </p:cNvSpPr>
          <p:nvPr/>
        </p:nvSpPr>
        <p:spPr bwMode="auto">
          <a:xfrm>
            <a:off x="352140" y="5837138"/>
            <a:ext cx="1876425" cy="184150"/>
          </a:xfrm>
          <a:prstGeom prst="rect">
            <a:avLst/>
          </a:prstGeom>
          <a:solidFill>
            <a:schemeClr val="bg1">
              <a:alpha val="5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600">
                <a:latin typeface="Arial" charset="0"/>
                <a:cs typeface="Arial" charset="0"/>
              </a:rPr>
              <a:t>© G. Ramminger</a:t>
            </a:r>
          </a:p>
        </p:txBody>
      </p:sp>
      <p:sp>
        <p:nvSpPr>
          <p:cNvPr id="21" name="Textfeld 19"/>
          <p:cNvSpPr txBox="1">
            <a:spLocks noChangeArrowheads="1"/>
          </p:cNvSpPr>
          <p:nvPr/>
        </p:nvSpPr>
        <p:spPr bwMode="auto">
          <a:xfrm>
            <a:off x="345790" y="1768376"/>
            <a:ext cx="1871663" cy="461962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latin typeface="Arial" pitchFamily="34" charset="0"/>
                <a:ea typeface="ＭＳ Ｐゴシック" charset="-128"/>
                <a:cs typeface="Arial" pitchFamily="34" charset="0"/>
              </a:rPr>
              <a:t>Rush Service - Damage Assessment</a:t>
            </a:r>
          </a:p>
        </p:txBody>
      </p:sp>
      <p:sp>
        <p:nvSpPr>
          <p:cNvPr id="22" name="Textfeld 19"/>
          <p:cNvSpPr txBox="1">
            <a:spLocks noChangeArrowheads="1"/>
          </p:cNvSpPr>
          <p:nvPr/>
        </p:nvSpPr>
        <p:spPr bwMode="auto">
          <a:xfrm>
            <a:off x="348965" y="2330351"/>
            <a:ext cx="1871663" cy="1014412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180975" indent="-1809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200" dirty="0">
                <a:latin typeface="Arial" pitchFamily="34" charset="0"/>
                <a:ea typeface="ＭＳ Ｐゴシック" charset="-128"/>
                <a:cs typeface="Arial" pitchFamily="34" charset="0"/>
              </a:rPr>
              <a:t>3-5 days after EO image acquisition</a:t>
            </a:r>
          </a:p>
          <a:p>
            <a:pPr marL="180975" indent="-1809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200" dirty="0">
                <a:latin typeface="Arial" pitchFamily="34" charset="0"/>
                <a:ea typeface="ＭＳ Ｐゴシック" charset="-128"/>
                <a:cs typeface="Arial" pitchFamily="34" charset="0"/>
              </a:rPr>
              <a:t>MMU: 3 ha </a:t>
            </a:r>
          </a:p>
          <a:p>
            <a:pPr marL="180975" indent="-1809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200" dirty="0">
                <a:latin typeface="Arial" pitchFamily="34" charset="0"/>
                <a:ea typeface="ＭＳ Ｐゴシック" charset="-128"/>
                <a:cs typeface="Arial" pitchFamily="34" charset="0"/>
              </a:rPr>
              <a:t>Thematic Acc: &gt; 90%</a:t>
            </a:r>
          </a:p>
          <a:p>
            <a:pPr marL="180975" indent="-1809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200" dirty="0">
                <a:latin typeface="Arial" pitchFamily="34" charset="0"/>
                <a:ea typeface="ＭＳ Ｐゴシック" charset="-128"/>
                <a:cs typeface="Arial" pitchFamily="34" charset="0"/>
              </a:rPr>
              <a:t>Geometric Acc: 30m</a:t>
            </a:r>
          </a:p>
        </p:txBody>
      </p:sp>
      <p:sp>
        <p:nvSpPr>
          <p:cNvPr id="23" name="Textfeld 19"/>
          <p:cNvSpPr txBox="1">
            <a:spLocks noChangeArrowheads="1"/>
          </p:cNvSpPr>
          <p:nvPr/>
        </p:nvSpPr>
        <p:spPr bwMode="auto">
          <a:xfrm>
            <a:off x="251520" y="1052736"/>
            <a:ext cx="2052228" cy="5076564"/>
          </a:xfrm>
          <a:prstGeom prst="rect">
            <a:avLst/>
          </a:prstGeom>
          <a:solidFill>
            <a:schemeClr val="bg1">
              <a:alpha val="3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 smtClean="0">
                <a:solidFill>
                  <a:srgbClr val="FF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Development in Progress</a:t>
            </a:r>
            <a:endParaRPr lang="en-GB" b="1" dirty="0">
              <a:solidFill>
                <a:srgbClr val="FF0000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7" cstate="print"/>
          <a:srcRect l="20469" t="23190" r="20469" b="32466"/>
          <a:stretch>
            <a:fillRect/>
          </a:stretch>
        </p:blipFill>
        <p:spPr bwMode="auto">
          <a:xfrm>
            <a:off x="6372200" y="5146984"/>
            <a:ext cx="2025546" cy="134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feld 28"/>
          <p:cNvSpPr txBox="1">
            <a:spLocks noChangeArrowheads="1"/>
          </p:cNvSpPr>
          <p:nvPr/>
        </p:nvSpPr>
        <p:spPr bwMode="auto">
          <a:xfrm>
            <a:off x="7452320" y="6309320"/>
            <a:ext cx="936104" cy="184666"/>
          </a:xfrm>
          <a:prstGeom prst="rect">
            <a:avLst/>
          </a:prstGeom>
          <a:solidFill>
            <a:schemeClr val="bg1">
              <a:alpha val="59999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600" dirty="0">
                <a:latin typeface="Arial" charset="0"/>
                <a:cs typeface="Arial" charset="0"/>
              </a:rPr>
              <a:t>RapidEye </a:t>
            </a:r>
            <a:r>
              <a:rPr lang="de-DE" sz="600" dirty="0" err="1">
                <a:latin typeface="Arial" charset="0"/>
                <a:cs typeface="Arial" charset="0"/>
              </a:rPr>
              <a:t>data</a:t>
            </a:r>
            <a:r>
              <a:rPr lang="de-DE" sz="600" dirty="0">
                <a:latin typeface="Arial" charset="0"/>
                <a:cs typeface="Arial" charset="0"/>
              </a:rPr>
              <a:t>, </a:t>
            </a:r>
            <a:r>
              <a:rPr lang="de-DE" sz="600" dirty="0" smtClean="0">
                <a:latin typeface="Arial" charset="0"/>
                <a:cs typeface="Arial" charset="0"/>
              </a:rPr>
              <a:t>2013</a:t>
            </a:r>
            <a:endParaRPr lang="de-DE" sz="6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0" grpId="0" animBg="1"/>
    </p:bldLst>
  </p:timing>
</p:sld>
</file>

<file path=ppt/theme/theme1.xml><?xml version="1.0" encoding="utf-8"?>
<a:theme xmlns:a="http://schemas.openxmlformats.org/drawingml/2006/main" name="1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actylos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actylos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789</Words>
  <Application>Microsoft Office PowerPoint</Application>
  <PresentationFormat>On-screen Show (4:3)</PresentationFormat>
  <Paragraphs>164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Franklin Gothic Book</vt:lpstr>
      <vt:lpstr>Calibri</vt:lpstr>
      <vt:lpstr>Perpetua</vt:lpstr>
      <vt:lpstr>Wingdings</vt:lpstr>
      <vt:lpstr>Franklin Gothic Demi</vt:lpstr>
      <vt:lpstr>ＭＳ Ｐゴシック</vt:lpstr>
      <vt:lpstr>Palatino</vt:lpstr>
      <vt:lpstr>1_Benutzerdefiniertes Design</vt:lpstr>
      <vt:lpstr>4_Benutzerdefiniertes Design</vt:lpstr>
      <vt:lpstr>Downstream Services for Sub-National Forest Administrations based on COPERNICUS HR Forest Layer</vt:lpstr>
      <vt:lpstr>GIO-Land Components</vt:lpstr>
      <vt:lpstr>GMES Initial Operations – Land Services: High-Resolution Layers</vt:lpstr>
      <vt:lpstr>GIO-Land Product Examples</vt:lpstr>
      <vt:lpstr>GIO-Land Product Examples</vt:lpstr>
      <vt:lpstr>GIO-Land Product Examples</vt:lpstr>
      <vt:lpstr>Forest Downstream Concept</vt:lpstr>
      <vt:lpstr>EUFODOS</vt:lpstr>
      <vt:lpstr>Downstream Services</vt:lpstr>
      <vt:lpstr>Non-Rush Service – Tornado near Gera</vt:lpstr>
      <vt:lpstr>Non-Rush Service – Tornado near Gera</vt:lpstr>
      <vt:lpstr>Non-Rush Service – Tornado near Gera</vt:lpstr>
      <vt:lpstr>Non-Rush Service – Tornado near Gera</vt:lpstr>
    </vt:vector>
  </TitlesOfParts>
  <Company>GAF AG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Tobias Wever</dc:creator>
  <cp:lastModifiedBy>Amy Northrop</cp:lastModifiedBy>
  <cp:revision>332</cp:revision>
  <dcterms:created xsi:type="dcterms:W3CDTF">2008-11-25T11:24:29Z</dcterms:created>
  <dcterms:modified xsi:type="dcterms:W3CDTF">2013-10-28T09:58:05Z</dcterms:modified>
</cp:coreProperties>
</file>