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8" r:id="rId3"/>
  </p:sldMasterIdLst>
  <p:notesMasterIdLst>
    <p:notesMasterId r:id="rId55"/>
  </p:notesMasterIdLst>
  <p:sldIdLst>
    <p:sldId id="264" r:id="rId4"/>
    <p:sldId id="338" r:id="rId5"/>
    <p:sldId id="263" r:id="rId6"/>
    <p:sldId id="297" r:id="rId7"/>
    <p:sldId id="272" r:id="rId8"/>
    <p:sldId id="271" r:id="rId9"/>
    <p:sldId id="299" r:id="rId10"/>
    <p:sldId id="295" r:id="rId11"/>
    <p:sldId id="339" r:id="rId12"/>
    <p:sldId id="296" r:id="rId13"/>
    <p:sldId id="304" r:id="rId14"/>
    <p:sldId id="274" r:id="rId15"/>
    <p:sldId id="276" r:id="rId16"/>
    <p:sldId id="300" r:id="rId17"/>
    <p:sldId id="277" r:id="rId18"/>
    <p:sldId id="278" r:id="rId19"/>
    <p:sldId id="279" r:id="rId20"/>
    <p:sldId id="282" r:id="rId21"/>
    <p:sldId id="280" r:id="rId22"/>
    <p:sldId id="281" r:id="rId23"/>
    <p:sldId id="283" r:id="rId24"/>
    <p:sldId id="284" r:id="rId25"/>
    <p:sldId id="285" r:id="rId26"/>
    <p:sldId id="286" r:id="rId27"/>
    <p:sldId id="287" r:id="rId28"/>
    <p:sldId id="303" r:id="rId29"/>
    <p:sldId id="294" r:id="rId30"/>
    <p:sldId id="341" r:id="rId31"/>
    <p:sldId id="288" r:id="rId32"/>
    <p:sldId id="289" r:id="rId33"/>
    <p:sldId id="290" r:id="rId34"/>
    <p:sldId id="336" r:id="rId35"/>
    <p:sldId id="293" r:id="rId36"/>
    <p:sldId id="302" r:id="rId37"/>
    <p:sldId id="291" r:id="rId38"/>
    <p:sldId id="305"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40" r:id="rId53"/>
    <p:sldId id="26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5F8497"/>
    <a:srgbClr val="A76D05"/>
    <a:srgbClr val="90A7CC"/>
    <a:srgbClr val="5074AE"/>
    <a:srgbClr val="764D04"/>
    <a:srgbClr val="D4ECBA"/>
    <a:srgbClr val="708444"/>
    <a:srgbClr val="839A50"/>
    <a:srgbClr val="E9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76068" autoAdjust="0"/>
  </p:normalViewPr>
  <p:slideViewPr>
    <p:cSldViewPr>
      <p:cViewPr>
        <p:scale>
          <a:sx n="80" d="100"/>
          <a:sy n="80" d="100"/>
        </p:scale>
        <p:origin x="-58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05E5CE-C4E0-457F-A302-4F256B6DFC24}" type="datetimeFigureOut">
              <a:rPr lang="en-GB" smtClean="0"/>
              <a:pPr/>
              <a:t>16/10/2013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63A16-AB2D-42D7-AAB6-30B3AC4DCBB1}" type="slidenum">
              <a:rPr lang="en-GB" smtClean="0"/>
              <a:pPr/>
              <a:t>‹#›</a:t>
            </a:fld>
            <a:endParaRPr lang="en-GB"/>
          </a:p>
        </p:txBody>
      </p:sp>
    </p:spTree>
    <p:extLst>
      <p:ext uri="{BB962C8B-B14F-4D97-AF65-F5344CB8AC3E}">
        <p14:creationId xmlns:p14="http://schemas.microsoft.com/office/powerpoint/2010/main" val="284277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2</a:t>
            </a:fld>
            <a:endParaRPr lang="en-GB"/>
          </a:p>
        </p:txBody>
      </p:sp>
    </p:spTree>
    <p:extLst>
      <p:ext uri="{BB962C8B-B14F-4D97-AF65-F5344CB8AC3E}">
        <p14:creationId xmlns:p14="http://schemas.microsoft.com/office/powerpoint/2010/main" val="335180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smtClean="0"/>
              <a:t>Products for</a:t>
            </a:r>
            <a:r>
              <a:rPr lang="en-US" baseline="0" dirty="0" smtClean="0"/>
              <a:t> ocean and coastal dynamics analysis are available from different portals and countries all over the world are interested in the down streaming services implementation. This will provides in the near future the possibility real time observation, large extent of the landscape and high quality. Bio optical parameters are the main indicators of the sea waters quality and their algorithm are now implemented for a daily provision of products. This lesson has been learned from the </a:t>
            </a:r>
            <a:r>
              <a:rPr lang="en-US" baseline="0" dirty="0" err="1" smtClean="0"/>
              <a:t>nasa</a:t>
            </a:r>
            <a:r>
              <a:rPr lang="en-US" baseline="0" dirty="0" smtClean="0"/>
              <a:t> archives portals.</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14</a:t>
            </a:fld>
            <a:endParaRPr lang="en-GB"/>
          </a:p>
        </p:txBody>
      </p:sp>
    </p:spTree>
    <p:extLst>
      <p:ext uri="{BB962C8B-B14F-4D97-AF65-F5344CB8AC3E}">
        <p14:creationId xmlns:p14="http://schemas.microsoft.com/office/powerpoint/2010/main" val="158575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smtClean="0"/>
              <a:t>A set of parameters are measured in different ways and provided in different resolution. Core information are</a:t>
            </a:r>
            <a:r>
              <a:rPr lang="en-US" baseline="0" dirty="0" smtClean="0"/>
              <a:t> explained in technical format to ensure a specific analysis of the products needed.</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15</a:t>
            </a:fld>
            <a:endParaRPr lang="en-GB"/>
          </a:p>
        </p:txBody>
      </p:sp>
    </p:spTree>
    <p:extLst>
      <p:ext uri="{BB962C8B-B14F-4D97-AF65-F5344CB8AC3E}">
        <p14:creationId xmlns:p14="http://schemas.microsoft.com/office/powerpoint/2010/main" val="133964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smtClean="0"/>
              <a:t>The content</a:t>
            </a:r>
            <a:r>
              <a:rPr lang="en-US" baseline="0" dirty="0" smtClean="0"/>
              <a:t> of the files provided from </a:t>
            </a:r>
            <a:r>
              <a:rPr lang="en-US" baseline="0" dirty="0" err="1" smtClean="0"/>
              <a:t>MyOcean</a:t>
            </a:r>
            <a:r>
              <a:rPr lang="en-US" baseline="0" dirty="0" smtClean="0"/>
              <a:t> is variable on the base of the parameter and on the base the technical ability of the product providers of being detailed in the metadata compilation. In example, the aquaculture exploitation is firstly dependent from sea temperature, so that temperature can be considered part of the proxies for the feasibility of fish farming. </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16</a:t>
            </a:fld>
            <a:endParaRPr lang="en-GB"/>
          </a:p>
        </p:txBody>
      </p:sp>
    </p:spTree>
    <p:extLst>
      <p:ext uri="{BB962C8B-B14F-4D97-AF65-F5344CB8AC3E}">
        <p14:creationId xmlns:p14="http://schemas.microsoft.com/office/powerpoint/2010/main" val="2528354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0B9C825-F38E-45BB-92C1-043DE61C9183}" type="slidenum">
              <a:rPr lang="en-US" smtClean="0"/>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en-US" noProof="0" dirty="0" smtClean="0"/>
              <a:t>The uptake process will ensure more and</a:t>
            </a:r>
            <a:r>
              <a:rPr lang="en-US" baseline="0" noProof="0" dirty="0" smtClean="0"/>
              <a:t> more added value products  through the earth observation coupled with INSITU measurements. Temporal and spatial series of biophysical map will ensure the ability of mapping in coastal dynamics.</a:t>
            </a:r>
            <a:endParaRPr lang="en-US" noProof="0" dirty="0" smtClean="0"/>
          </a:p>
        </p:txBody>
      </p:sp>
      <p:sp>
        <p:nvSpPr>
          <p:cNvPr id="4" name="Segnaposto numero diapositiva 3"/>
          <p:cNvSpPr>
            <a:spLocks noGrp="1"/>
          </p:cNvSpPr>
          <p:nvPr>
            <p:ph type="sldNum" sz="quarter" idx="10"/>
          </p:nvPr>
        </p:nvSpPr>
        <p:spPr/>
        <p:txBody>
          <a:bodyPr/>
          <a:lstStyle/>
          <a:p>
            <a:fld id="{20B9C825-F38E-45BB-92C1-043DE61C9183}"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smtClean="0"/>
              <a:t>An example of processing</a:t>
            </a:r>
            <a:r>
              <a:rPr lang="en-US" baseline="0" dirty="0" smtClean="0"/>
              <a:t> chain to obtain a time series of SST from MERIS. This level of information cannot be included into the product but it is easy to implement it into the decision process.</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20</a:t>
            </a:fld>
            <a:endParaRPr lang="en-GB"/>
          </a:p>
        </p:txBody>
      </p:sp>
    </p:spTree>
    <p:extLst>
      <p:ext uri="{BB962C8B-B14F-4D97-AF65-F5344CB8AC3E}">
        <p14:creationId xmlns:p14="http://schemas.microsoft.com/office/powerpoint/2010/main" val="3949002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E148894-106E-44BB-B799-78575D50D6F3}" type="slidenum">
              <a:rPr lang="it-IT" smtClean="0"/>
              <a:pPr/>
              <a:t>23</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25</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en-US" noProof="0" dirty="0" smtClean="0"/>
              <a:t>Added</a:t>
            </a:r>
            <a:r>
              <a:rPr lang="en-US" baseline="0" noProof="0" dirty="0" smtClean="0"/>
              <a:t> value products will have global and specific attributes useful to describe how products are generated and where are the source of data, algorithms. Case 1 and Case 2 water can have different quality flags.</a:t>
            </a:r>
            <a:endParaRPr lang="en-US" noProof="0"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26</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noProof="0" dirty="0" smtClean="0"/>
              <a:t>Added</a:t>
            </a:r>
            <a:r>
              <a:rPr lang="en-US" baseline="0" noProof="0" dirty="0" smtClean="0"/>
              <a:t> value product </a:t>
            </a:r>
            <a:r>
              <a:rPr lang="en-US" baseline="0" noProof="0" dirty="0" err="1" smtClean="0"/>
              <a:t>pubblication</a:t>
            </a:r>
            <a:r>
              <a:rPr lang="en-US" baseline="0" noProof="0" dirty="0" smtClean="0"/>
              <a:t> and sharing through web mapping tools and services.</a:t>
            </a:r>
            <a:endParaRPr lang="en-US" noProof="0" dirty="0"/>
          </a:p>
        </p:txBody>
      </p:sp>
      <p:sp>
        <p:nvSpPr>
          <p:cNvPr id="4" name="Segnaposto numero diapositiva 3"/>
          <p:cNvSpPr>
            <a:spLocks noGrp="1"/>
          </p:cNvSpPr>
          <p:nvPr>
            <p:ph type="sldNum" sz="quarter" idx="10"/>
          </p:nvPr>
        </p:nvSpPr>
        <p:spPr/>
        <p:txBody>
          <a:bodyPr/>
          <a:lstStyle/>
          <a:p>
            <a:fld id="{4E148894-106E-44BB-B799-78575D50D6F3}" type="slidenum">
              <a:rPr lang="it-IT" smtClean="0"/>
              <a:pPr/>
              <a:t>27</a:t>
            </a:fld>
            <a:endParaRPr lang="it-IT"/>
          </a:p>
        </p:txBody>
      </p:sp>
    </p:spTree>
    <p:extLst>
      <p:ext uri="{BB962C8B-B14F-4D97-AF65-F5344CB8AC3E}">
        <p14:creationId xmlns:p14="http://schemas.microsoft.com/office/powerpoint/2010/main" val="2340488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smtClean="0">
                <a:latin typeface="Comic Sans MS" pitchFamily="66" charset="0"/>
              </a:rPr>
              <a:t>The space sector has shown an exceptional dynamism, growing in real terms at around 9% a year since 1999, showing also, at national level, spin-offs at almost 5%. The Oxford Economics (2010), suggested that such spill-over effects amount research and technological investment that will generate a social return of around 70%. </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3</a:t>
            </a:fld>
            <a:endParaRPr lang="en-GB"/>
          </a:p>
        </p:txBody>
      </p:sp>
    </p:spTree>
    <p:extLst>
      <p:ext uri="{BB962C8B-B14F-4D97-AF65-F5344CB8AC3E}">
        <p14:creationId xmlns:p14="http://schemas.microsoft.com/office/powerpoint/2010/main" val="4157978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noProof="0" dirty="0" smtClean="0"/>
              <a:t>Cover</a:t>
            </a:r>
            <a:r>
              <a:rPr lang="en-US" baseline="0" noProof="0" dirty="0" smtClean="0"/>
              <a:t> and density of vegetation as well as sediment typologies are the drivers of coastal dynamics under marine and climate. In the case study of </a:t>
            </a:r>
            <a:r>
              <a:rPr lang="en-US" baseline="0" noProof="0" dirty="0" err="1" smtClean="0"/>
              <a:t>Goro</a:t>
            </a:r>
            <a:r>
              <a:rPr lang="en-US" baseline="0" noProof="0" dirty="0" smtClean="0"/>
              <a:t> lagoon the radiometric characterization of the targets allows the sub pixel analysis </a:t>
            </a:r>
            <a:r>
              <a:rPr lang="it-IT" baseline="0" dirty="0" smtClean="0"/>
              <a:t>of spot satellite </a:t>
            </a:r>
            <a:r>
              <a:rPr lang="en-US" baseline="0" noProof="0" dirty="0" smtClean="0"/>
              <a:t>images available from ESA through the Category 1 application. Spot is the sensor that provided the Corinne Land Cover!</a:t>
            </a:r>
            <a:endParaRPr lang="en-US" noProof="0" dirty="0"/>
          </a:p>
        </p:txBody>
      </p:sp>
      <p:sp>
        <p:nvSpPr>
          <p:cNvPr id="4" name="Segnaposto numero diapositiva 3"/>
          <p:cNvSpPr>
            <a:spLocks noGrp="1"/>
          </p:cNvSpPr>
          <p:nvPr>
            <p:ph type="sldNum" sz="quarter" idx="10"/>
          </p:nvPr>
        </p:nvSpPr>
        <p:spPr/>
        <p:txBody>
          <a:bodyPr/>
          <a:lstStyle/>
          <a:p>
            <a:fld id="{4E148894-106E-44BB-B799-78575D50D6F3}" type="slidenum">
              <a:rPr lang="it-IT" smtClean="0"/>
              <a:pPr/>
              <a:t>29</a:t>
            </a:fld>
            <a:endParaRPr lang="it-IT"/>
          </a:p>
        </p:txBody>
      </p:sp>
    </p:spTree>
    <p:extLst>
      <p:ext uri="{BB962C8B-B14F-4D97-AF65-F5344CB8AC3E}">
        <p14:creationId xmlns:p14="http://schemas.microsoft.com/office/powerpoint/2010/main" val="1785758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en-US" noProof="0" dirty="0" smtClean="0"/>
              <a:t>Examples of spectral </a:t>
            </a:r>
            <a:r>
              <a:rPr lang="en-US" noProof="0" dirty="0" err="1" smtClean="0"/>
              <a:t>charaterization</a:t>
            </a:r>
            <a:r>
              <a:rPr lang="en-US" noProof="0" dirty="0" smtClean="0"/>
              <a:t> from </a:t>
            </a:r>
            <a:r>
              <a:rPr lang="en-US" noProof="0" dirty="0" err="1" smtClean="0"/>
              <a:t>insitu</a:t>
            </a:r>
            <a:r>
              <a:rPr lang="en-US" noProof="0" dirty="0" smtClean="0"/>
              <a:t> measurements</a:t>
            </a:r>
            <a:endParaRPr lang="en-US" noProof="0" dirty="0"/>
          </a:p>
        </p:txBody>
      </p:sp>
      <p:sp>
        <p:nvSpPr>
          <p:cNvPr id="4" name="Segnaposto numero diapositiva 3"/>
          <p:cNvSpPr>
            <a:spLocks noGrp="1"/>
          </p:cNvSpPr>
          <p:nvPr>
            <p:ph type="sldNum" sz="quarter" idx="10"/>
          </p:nvPr>
        </p:nvSpPr>
        <p:spPr/>
        <p:txBody>
          <a:bodyPr/>
          <a:lstStyle/>
          <a:p>
            <a:fld id="{4E148894-106E-44BB-B799-78575D50D6F3}" type="slidenum">
              <a:rPr lang="it-IT" smtClean="0"/>
              <a:pPr/>
              <a:t>30</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smtClean="0"/>
              <a:t>Application of the unmixing</a:t>
            </a:r>
            <a:r>
              <a:rPr lang="en-US" baseline="0" dirty="0" smtClean="0"/>
              <a:t> models on optical satellite data (</a:t>
            </a:r>
            <a:r>
              <a:rPr lang="en-US" baseline="0" dirty="0" err="1" smtClean="0"/>
              <a:t>i.e</a:t>
            </a:r>
            <a:r>
              <a:rPr lang="en-US" baseline="0" dirty="0" smtClean="0"/>
              <a:t> SPOT) with the specific target on vegetation and sand that represents two of the main descriptors of coastal dynamics in sedimentary environment.</a:t>
            </a:r>
          </a:p>
        </p:txBody>
      </p:sp>
      <p:sp>
        <p:nvSpPr>
          <p:cNvPr id="4" name="Segnaposto numero diapositiva 3"/>
          <p:cNvSpPr>
            <a:spLocks noGrp="1"/>
          </p:cNvSpPr>
          <p:nvPr>
            <p:ph type="sldNum" sz="quarter" idx="10"/>
          </p:nvPr>
        </p:nvSpPr>
        <p:spPr/>
        <p:txBody>
          <a:bodyPr/>
          <a:lstStyle/>
          <a:p>
            <a:fld id="{32063A16-AB2D-42D7-AAB6-30B3AC4DCBB1}" type="slidenum">
              <a:rPr lang="en-GB" smtClean="0"/>
              <a:pPr/>
              <a:t>31</a:t>
            </a:fld>
            <a:endParaRPr lang="en-GB"/>
          </a:p>
        </p:txBody>
      </p:sp>
    </p:spTree>
    <p:extLst>
      <p:ext uri="{BB962C8B-B14F-4D97-AF65-F5344CB8AC3E}">
        <p14:creationId xmlns:p14="http://schemas.microsoft.com/office/powerpoint/2010/main" val="297618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Vegetation</a:t>
            </a:r>
            <a:r>
              <a:rPr lang="it-IT" baseline="0" dirty="0" smtClean="0"/>
              <a:t> </a:t>
            </a:r>
            <a:r>
              <a:rPr lang="it-IT" baseline="0" dirty="0" err="1" smtClean="0"/>
              <a:t>presence</a:t>
            </a:r>
            <a:r>
              <a:rPr lang="it-IT" baseline="0" dirty="0" smtClean="0"/>
              <a:t>, cover and </a:t>
            </a:r>
            <a:r>
              <a:rPr lang="it-IT" baseline="0" dirty="0" err="1" smtClean="0"/>
              <a:t>typology</a:t>
            </a:r>
            <a:r>
              <a:rPr lang="it-IT" baseline="0" dirty="0" smtClean="0"/>
              <a:t> (invasive </a:t>
            </a:r>
            <a:r>
              <a:rPr lang="it-IT" baseline="0" dirty="0" err="1" smtClean="0"/>
              <a:t>species</a:t>
            </a:r>
            <a:r>
              <a:rPr lang="it-IT" baseline="0" dirty="0" smtClean="0"/>
              <a:t> </a:t>
            </a:r>
            <a:r>
              <a:rPr lang="it-IT" baseline="0" dirty="0" err="1" smtClean="0"/>
              <a:t>too</a:t>
            </a:r>
            <a:r>
              <a:rPr lang="it-IT" baseline="0" dirty="0" smtClean="0"/>
              <a:t>), </a:t>
            </a:r>
            <a:r>
              <a:rPr lang="it-IT" baseline="0" dirty="0" err="1" smtClean="0"/>
              <a:t>sediments</a:t>
            </a:r>
            <a:r>
              <a:rPr lang="it-IT" baseline="0" dirty="0" smtClean="0"/>
              <a:t> </a:t>
            </a:r>
            <a:r>
              <a:rPr lang="it-IT" baseline="0" dirty="0" err="1" smtClean="0"/>
              <a:t>typologies</a:t>
            </a:r>
            <a:r>
              <a:rPr lang="it-IT" baseline="0" dirty="0" smtClean="0"/>
              <a:t> and water </a:t>
            </a:r>
            <a:r>
              <a:rPr lang="it-IT" baseline="0" dirty="0" err="1" smtClean="0"/>
              <a:t>optical</a:t>
            </a:r>
            <a:r>
              <a:rPr lang="it-IT" baseline="0" dirty="0" smtClean="0"/>
              <a:t> </a:t>
            </a:r>
            <a:r>
              <a:rPr lang="it-IT" baseline="0" dirty="0" err="1" smtClean="0"/>
              <a:t>properties</a:t>
            </a:r>
            <a:r>
              <a:rPr lang="it-IT" baseline="0" dirty="0" smtClean="0"/>
              <a:t> </a:t>
            </a:r>
            <a:r>
              <a:rPr lang="it-IT" baseline="0" dirty="0" err="1" smtClean="0"/>
              <a:t>through</a:t>
            </a:r>
            <a:r>
              <a:rPr lang="it-IT" baseline="0" dirty="0" smtClean="0"/>
              <a:t> the </a:t>
            </a:r>
            <a:r>
              <a:rPr lang="it-IT" baseline="0" dirty="0" err="1" smtClean="0"/>
              <a:t>spectral</a:t>
            </a:r>
            <a:r>
              <a:rPr lang="it-IT" baseline="0" dirty="0" smtClean="0"/>
              <a:t> </a:t>
            </a:r>
            <a:r>
              <a:rPr lang="it-IT" baseline="0" dirty="0" err="1" smtClean="0"/>
              <a:t>libraries</a:t>
            </a:r>
            <a:r>
              <a:rPr lang="it-IT" baseline="0" dirty="0" smtClean="0"/>
              <a:t> </a:t>
            </a:r>
            <a:r>
              <a:rPr lang="it-IT" baseline="0" dirty="0" err="1" smtClean="0"/>
              <a:t>obtained</a:t>
            </a:r>
            <a:r>
              <a:rPr lang="it-IT" baseline="0" dirty="0" smtClean="0"/>
              <a:t> by </a:t>
            </a:r>
            <a:r>
              <a:rPr lang="it-IT" baseline="0" dirty="0" err="1" smtClean="0"/>
              <a:t>insitu</a:t>
            </a:r>
            <a:r>
              <a:rPr lang="it-IT" baseline="0" dirty="0" smtClean="0"/>
              <a:t> </a:t>
            </a:r>
            <a:r>
              <a:rPr lang="it-IT" baseline="0" dirty="0" err="1" smtClean="0"/>
              <a:t>measurements</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32</a:t>
            </a:fld>
            <a:endParaRPr lang="en-GB"/>
          </a:p>
        </p:txBody>
      </p:sp>
    </p:spTree>
    <p:extLst>
      <p:ext uri="{BB962C8B-B14F-4D97-AF65-F5344CB8AC3E}">
        <p14:creationId xmlns:p14="http://schemas.microsoft.com/office/powerpoint/2010/main" val="1172204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smtClean="0"/>
              <a:t>Sand and sediments</a:t>
            </a:r>
            <a:r>
              <a:rPr lang="en-US" baseline="0" dirty="0" smtClean="0"/>
              <a:t> typologies </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33</a:t>
            </a:fld>
            <a:endParaRPr lang="en-GB"/>
          </a:p>
        </p:txBody>
      </p:sp>
    </p:spTree>
    <p:extLst>
      <p:ext uri="{BB962C8B-B14F-4D97-AF65-F5344CB8AC3E}">
        <p14:creationId xmlns:p14="http://schemas.microsoft.com/office/powerpoint/2010/main" val="3092000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Habitat Natura 2000 (1:5000)</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34</a:t>
            </a:fld>
            <a:endParaRPr lang="en-GB"/>
          </a:p>
        </p:txBody>
      </p:sp>
    </p:spTree>
    <p:extLst>
      <p:ext uri="{BB962C8B-B14F-4D97-AF65-F5344CB8AC3E}">
        <p14:creationId xmlns:p14="http://schemas.microsoft.com/office/powerpoint/2010/main" val="4119714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 EUNIS (</a:t>
            </a:r>
            <a:r>
              <a:rPr lang="en-US" sz="1200" kern="1200" dirty="0" err="1" smtClean="0">
                <a:solidFill>
                  <a:schemeClr val="tx1"/>
                </a:solidFill>
                <a:effectLst/>
                <a:latin typeface="+mn-lt"/>
                <a:ea typeface="+mn-ea"/>
                <a:cs typeface="+mn-cs"/>
              </a:rPr>
              <a:t>EUropean</a:t>
            </a:r>
            <a:r>
              <a:rPr lang="en-US" sz="1200" kern="1200" dirty="0" smtClean="0">
                <a:solidFill>
                  <a:schemeClr val="tx1"/>
                </a:solidFill>
                <a:effectLst/>
                <a:latin typeface="+mn-lt"/>
                <a:ea typeface="+mn-ea"/>
                <a:cs typeface="+mn-cs"/>
              </a:rPr>
              <a:t> Nature Information System) classification, is a hierarchical informative system, realized to be connected with the other important European classification systems, is devised on the basis of the CORINE with opportune redefinitions and insights. </a:t>
            </a:r>
          </a:p>
          <a:p>
            <a:r>
              <a:rPr lang="en-US" sz="1200" kern="1200" dirty="0" smtClean="0">
                <a:solidFill>
                  <a:schemeClr val="tx1"/>
                </a:solidFill>
                <a:effectLst/>
                <a:latin typeface="+mn-lt"/>
                <a:ea typeface="+mn-ea"/>
                <a:cs typeface="+mn-cs"/>
              </a:rPr>
              <a:t> </a:t>
            </a:r>
          </a:p>
          <a:p>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35</a:t>
            </a:fld>
            <a:endParaRPr lang="en-GB"/>
          </a:p>
        </p:txBody>
      </p:sp>
    </p:spTree>
    <p:extLst>
      <p:ext uri="{BB962C8B-B14F-4D97-AF65-F5344CB8AC3E}">
        <p14:creationId xmlns:p14="http://schemas.microsoft.com/office/powerpoint/2010/main" val="781018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39</a:t>
            </a:fld>
            <a:endParaRPr lang="en-GB"/>
          </a:p>
        </p:txBody>
      </p:sp>
    </p:spTree>
    <p:extLst>
      <p:ext uri="{BB962C8B-B14F-4D97-AF65-F5344CB8AC3E}">
        <p14:creationId xmlns:p14="http://schemas.microsoft.com/office/powerpoint/2010/main" val="341111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p:cNvSpPr>
            <a:spLocks noGrp="1" noRot="1" noChangeAspect="1"/>
          </p:cNvSpPr>
          <p:nvPr>
            <p:ph type="sldImg"/>
          </p:nvPr>
        </p:nvSpPr>
        <p:spPr/>
      </p:sp>
      <p:sp>
        <p:nvSpPr>
          <p:cNvPr id="39939" name="Segnaposto note 2"/>
          <p:cNvSpPr>
            <a:spLocks noGrp="1"/>
          </p:cNvSpPr>
          <p:nvPr>
            <p:ph type="body" idx="1"/>
          </p:nvPr>
        </p:nvSpPr>
        <p:spPr>
          <a:noFill/>
        </p:spPr>
        <p:txBody>
          <a:bodyPr/>
          <a:lstStyle/>
          <a:p>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defTabSz="453979">
              <a:buFont typeface="Arial" pitchFamily="34" charset="0"/>
              <a:buChar char="•"/>
              <a:defRPr/>
            </a:pPr>
            <a:r>
              <a:rPr lang="it-IT" dirty="0" smtClean="0">
                <a:solidFill>
                  <a:schemeClr val="tx2">
                    <a:lumMod val="50000"/>
                  </a:schemeClr>
                </a:solidFill>
                <a:latin typeface="Candara" pitchFamily="34" charset="0"/>
              </a:rPr>
              <a:t>Indice di vegetazione che misura la biomassa </a:t>
            </a:r>
            <a:r>
              <a:rPr lang="it-IT" dirty="0" err="1" smtClean="0">
                <a:solidFill>
                  <a:schemeClr val="tx2">
                    <a:lumMod val="50000"/>
                  </a:schemeClr>
                </a:solidFill>
                <a:latin typeface="Candara" pitchFamily="34" charset="0"/>
              </a:rPr>
              <a:t>fotosinteticamente</a:t>
            </a:r>
            <a:r>
              <a:rPr lang="it-IT" dirty="0" smtClean="0">
                <a:solidFill>
                  <a:schemeClr val="tx2">
                    <a:lumMod val="50000"/>
                  </a:schemeClr>
                </a:solidFill>
                <a:latin typeface="Candara" pitchFamily="34" charset="0"/>
              </a:rPr>
              <a:t> attiva</a:t>
            </a:r>
          </a:p>
          <a:p>
            <a:pPr algn="just" defTabSz="453979">
              <a:buFont typeface="Arial" pitchFamily="34" charset="0"/>
              <a:buChar char="•"/>
              <a:defRPr/>
            </a:pPr>
            <a:r>
              <a:rPr lang="it-IT" dirty="0" smtClean="0">
                <a:solidFill>
                  <a:schemeClr val="tx2">
                    <a:lumMod val="50000"/>
                  </a:schemeClr>
                </a:solidFill>
                <a:latin typeface="Candara" pitchFamily="34" charset="0"/>
              </a:rPr>
              <a:t>Mette in relazione l’assorbimento spettrale della clorofilla nel rosso con la tipica riflessione del vicino infrarosso, dove è fortemente influenzata dal tipo di struttura fogliare</a:t>
            </a:r>
          </a:p>
          <a:p>
            <a:pPr defTabSz="453979">
              <a:defRPr/>
            </a:pPr>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smtClean="0"/>
              <a:t>The interaction between the knowledge stored into the databases</a:t>
            </a:r>
            <a:r>
              <a:rPr lang="en-US" baseline="0" dirty="0" smtClean="0"/>
              <a:t> and the real availability of them for coastal management is an historical question. There is the understanding that sharing information means sharing standardized products but at the present, countries are not at the same level of digitalization, mapping and modeling. Quite often, the local level is the major storage of databases and the trap of environmental information due to the low technical level of staff that is not able to follow  the updates of the information systems and technologies. Copernicus is a tool to simplify data access and data use for policy makers and best practice implementation.</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4</a:t>
            </a:fld>
            <a:endParaRPr lang="en-GB"/>
          </a:p>
        </p:txBody>
      </p:sp>
    </p:spTree>
    <p:extLst>
      <p:ext uri="{BB962C8B-B14F-4D97-AF65-F5344CB8AC3E}">
        <p14:creationId xmlns:p14="http://schemas.microsoft.com/office/powerpoint/2010/main" val="2387555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Vegetation</a:t>
            </a:r>
            <a:r>
              <a:rPr lang="it-IT" dirty="0" smtClean="0"/>
              <a:t> gain and </a:t>
            </a:r>
            <a:r>
              <a:rPr lang="it-IT" dirty="0" err="1" smtClean="0"/>
              <a:t>lossess</a:t>
            </a:r>
            <a:r>
              <a:rPr lang="it-IT" dirty="0" smtClean="0"/>
              <a:t> </a:t>
            </a:r>
            <a:r>
              <a:rPr lang="it-IT" dirty="0" err="1" smtClean="0"/>
              <a:t>through</a:t>
            </a:r>
            <a:r>
              <a:rPr lang="it-IT" dirty="0" smtClean="0"/>
              <a:t> </a:t>
            </a:r>
            <a:r>
              <a:rPr lang="it-IT" dirty="0" err="1" smtClean="0"/>
              <a:t>supervised</a:t>
            </a:r>
            <a:r>
              <a:rPr lang="it-IT" baseline="0" dirty="0" smtClean="0"/>
              <a:t> </a:t>
            </a:r>
            <a:r>
              <a:rPr lang="it-IT" baseline="0" dirty="0" err="1" smtClean="0"/>
              <a:t>classifications</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47</a:t>
            </a:fld>
            <a:endParaRPr lang="en-GB"/>
          </a:p>
        </p:txBody>
      </p:sp>
    </p:spTree>
    <p:extLst>
      <p:ext uri="{BB962C8B-B14F-4D97-AF65-F5344CB8AC3E}">
        <p14:creationId xmlns:p14="http://schemas.microsoft.com/office/powerpoint/2010/main" val="1434899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Vegetation</a:t>
            </a:r>
            <a:r>
              <a:rPr lang="it-IT" dirty="0" smtClean="0"/>
              <a:t> gain</a:t>
            </a:r>
            <a:r>
              <a:rPr lang="it-IT" baseline="0" dirty="0" smtClean="0"/>
              <a:t> and </a:t>
            </a:r>
            <a:r>
              <a:rPr lang="it-IT" baseline="0" dirty="0" err="1" smtClean="0"/>
              <a:t>losses</a:t>
            </a:r>
            <a:r>
              <a:rPr lang="it-IT" baseline="0" dirty="0" smtClean="0"/>
              <a:t> </a:t>
            </a:r>
            <a:r>
              <a:rPr lang="it-IT" baseline="0" dirty="0" err="1" smtClean="0"/>
              <a:t>across</a:t>
            </a:r>
            <a:r>
              <a:rPr lang="it-IT" baseline="0" dirty="0" smtClean="0"/>
              <a:t> time and </a:t>
            </a:r>
            <a:r>
              <a:rPr lang="it-IT" baseline="0" dirty="0" err="1" smtClean="0"/>
              <a:t>space</a:t>
            </a:r>
            <a:r>
              <a:rPr lang="it-IT" baseline="0" dirty="0" smtClean="0"/>
              <a:t> </a:t>
            </a:r>
            <a:r>
              <a:rPr lang="it-IT" baseline="0" dirty="0" err="1" smtClean="0"/>
              <a:t>through</a:t>
            </a:r>
            <a:r>
              <a:rPr lang="it-IT" baseline="0" dirty="0" smtClean="0"/>
              <a:t> a </a:t>
            </a:r>
            <a:r>
              <a:rPr lang="it-IT" baseline="0" dirty="0" err="1" smtClean="0"/>
              <a:t>subpixel</a:t>
            </a:r>
            <a:r>
              <a:rPr lang="it-IT" baseline="0" dirty="0" smtClean="0"/>
              <a:t> </a:t>
            </a:r>
            <a:r>
              <a:rPr lang="it-IT" baseline="0" dirty="0" err="1" smtClean="0"/>
              <a:t>analysis</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48</a:t>
            </a:fld>
            <a:endParaRPr lang="en-GB"/>
          </a:p>
        </p:txBody>
      </p:sp>
    </p:spTree>
    <p:extLst>
      <p:ext uri="{BB962C8B-B14F-4D97-AF65-F5344CB8AC3E}">
        <p14:creationId xmlns:p14="http://schemas.microsoft.com/office/powerpoint/2010/main" val="2403100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a:bodyPr>
          <a:lstStyle/>
          <a:p>
            <a:pPr defTabSz="453979">
              <a:defRPr/>
            </a:pPr>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aseline="0" dirty="0" smtClean="0"/>
              <a:t>Open floor up to questions and needs</a:t>
            </a:r>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51</a:t>
            </a:fld>
            <a:endParaRPr lang="en-GB"/>
          </a:p>
        </p:txBody>
      </p:sp>
    </p:spTree>
    <p:extLst>
      <p:ext uri="{BB962C8B-B14F-4D97-AF65-F5344CB8AC3E}">
        <p14:creationId xmlns:p14="http://schemas.microsoft.com/office/powerpoint/2010/main" val="3620714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Regional authorities and the </a:t>
            </a:r>
            <a:r>
              <a:rPr lang="en-US" baseline="0" noProof="0" dirty="0" smtClean="0"/>
              <a:t>intermediate users involved in the ICZM framework and the maritime spatial planning highlight that Copernicus products could feed decision support tools. One of the question is the availability of observation products as wells as the coverage, the frequency and the overall quality.</a:t>
            </a:r>
            <a:endParaRPr lang="en-US" noProof="0" dirty="0"/>
          </a:p>
        </p:txBody>
      </p:sp>
      <p:sp>
        <p:nvSpPr>
          <p:cNvPr id="4" name="Segnaposto numero diapositiva 3"/>
          <p:cNvSpPr>
            <a:spLocks noGrp="1"/>
          </p:cNvSpPr>
          <p:nvPr>
            <p:ph type="sldNum" sz="quarter" idx="10"/>
          </p:nvPr>
        </p:nvSpPr>
        <p:spPr/>
        <p:txBody>
          <a:bodyPr/>
          <a:lstStyle/>
          <a:p>
            <a:fld id="{20B9C825-F38E-45BB-92C1-043DE61C9183}"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AU" dirty="0" smtClean="0"/>
              <a:t>Nevertheless both EUROSION and </a:t>
            </a:r>
            <a:r>
              <a:rPr lang="en-AU" dirty="0" err="1" smtClean="0"/>
              <a:t>EMODnet</a:t>
            </a:r>
            <a:r>
              <a:rPr lang="en-AU" dirty="0" smtClean="0"/>
              <a:t> (and other data-network like </a:t>
            </a:r>
            <a:r>
              <a:rPr lang="en-AU" dirty="0" err="1" smtClean="0"/>
              <a:t>Seadatanet</a:t>
            </a:r>
            <a:r>
              <a:rPr lang="en-AU" dirty="0" smtClean="0"/>
              <a:t>) doesn’t still gather data at such a detail to be really useful for planning</a:t>
            </a:r>
            <a:r>
              <a:rPr lang="en-AU" baseline="0" dirty="0" smtClean="0"/>
              <a:t> </a:t>
            </a:r>
            <a:r>
              <a:rPr lang="en-AU" dirty="0" smtClean="0"/>
              <a:t>purposes (ICZM and MSP) being mainly a storage of oceanographic information collected by research institutes. </a:t>
            </a:r>
            <a:endParaRPr lang="en-US" dirty="0" smtClean="0">
              <a:cs typeface="Arial" pitchFamily="34" charset="0"/>
            </a:endParaRPr>
          </a:p>
          <a:p>
            <a:pPr algn="just"/>
            <a:r>
              <a:rPr lang="en-US" dirty="0" err="1" smtClean="0"/>
              <a:t>MyOcean</a:t>
            </a:r>
            <a:r>
              <a:rPr lang="en-US" dirty="0" smtClean="0"/>
              <a:t> includes aspects related to outputs in an environmental policy context (such as the MSFD or ICZM) and exchange of best practice from users. In this regard, </a:t>
            </a:r>
            <a:r>
              <a:rPr lang="en-US" dirty="0" err="1" smtClean="0"/>
              <a:t>MyOcean</a:t>
            </a:r>
            <a:r>
              <a:rPr lang="en-US" dirty="0" smtClean="0"/>
              <a:t> User Workshop has been followed at the same venue by the "Monitoring Matters workshop" (10-11/04/2013) organized by the EEA, which marked an important phase in the GMES In-Situ Coordination (GISC) project. The Monitoring Matters workshop enhanced the dialogue within the member states. At this event stakeholders showed examples of Copernicus services and products to integrate space and in situ data and critique/current achievements in services and products uptake.</a:t>
            </a:r>
          </a:p>
          <a:p>
            <a:endParaRPr lang="it-IT" dirty="0"/>
          </a:p>
        </p:txBody>
      </p:sp>
      <p:sp>
        <p:nvSpPr>
          <p:cNvPr id="4" name="Segnaposto numero diapositiva 3"/>
          <p:cNvSpPr>
            <a:spLocks noGrp="1"/>
          </p:cNvSpPr>
          <p:nvPr>
            <p:ph type="sldNum" sz="quarter" idx="10"/>
          </p:nvPr>
        </p:nvSpPr>
        <p:spPr/>
        <p:txBody>
          <a:bodyPr/>
          <a:lstStyle/>
          <a:p>
            <a:fld id="{20B9C825-F38E-45BB-92C1-043DE61C9183}"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p:cNvSpPr>
          <p:nvPr>
            <p:ph type="sldImg"/>
          </p:nvPr>
        </p:nvSpPr>
        <p:spPr>
          <a:xfrm>
            <a:off x="1143000" y="685800"/>
            <a:ext cx="4572000" cy="3429000"/>
          </a:xfrm>
          <a:ln/>
        </p:spPr>
      </p:sp>
      <p:sp>
        <p:nvSpPr>
          <p:cNvPr id="43011" name="Segnaposto note 2"/>
          <p:cNvSpPr>
            <a:spLocks noGrp="1"/>
          </p:cNvSpPr>
          <p:nvPr>
            <p:ph type="body" idx="1"/>
          </p:nvPr>
        </p:nvSpPr>
        <p:spPr>
          <a:noFill/>
          <a:ln/>
        </p:spPr>
        <p:txBody>
          <a:bodyPr/>
          <a:lstStyle/>
          <a:p>
            <a:r>
              <a:rPr lang="en-US" noProof="0" dirty="0" smtClean="0">
                <a:latin typeface="Arial" pitchFamily="34" charset="0"/>
                <a:ea typeface="ＭＳ Ｐゴシック" pitchFamily="34" charset="-128"/>
              </a:rPr>
              <a:t>In</a:t>
            </a:r>
            <a:r>
              <a:rPr lang="en-US" baseline="0" noProof="0" dirty="0" smtClean="0">
                <a:latin typeface="Arial" pitchFamily="34" charset="0"/>
                <a:ea typeface="ＭＳ Ｐゴシック" pitchFamily="34" charset="-128"/>
              </a:rPr>
              <a:t> situ coordination (</a:t>
            </a:r>
            <a:r>
              <a:rPr lang="en-US" baseline="0" noProof="0" dirty="0" err="1" smtClean="0">
                <a:latin typeface="Arial" pitchFamily="34" charset="0"/>
                <a:ea typeface="ＭＳ Ｐゴシック" pitchFamily="34" charset="-128"/>
              </a:rPr>
              <a:t>i.e</a:t>
            </a:r>
            <a:r>
              <a:rPr lang="en-US" baseline="0" noProof="0" dirty="0" smtClean="0">
                <a:latin typeface="Arial" pitchFamily="34" charset="0"/>
                <a:ea typeface="ＭＳ Ｐゴシック" pitchFamily="34" charset="-128"/>
              </a:rPr>
              <a:t> airborne) requires funding for standardization and publication of data and analysis. In this way ground truth and validation of Copernicus and EO data/products can be applied in the monitoring activities of environmental regional agencies. Institutes as ISPRA can provide  guidelines and alerts about the monitoring and good environmental status implementation through the European strategies context. On the other side small and medium enterprises can benefit from an enhanced use of EO products.</a:t>
            </a:r>
            <a:endParaRPr lang="en-US" noProof="0" dirty="0" smtClean="0">
              <a:latin typeface="Arial" pitchFamily="34" charset="0"/>
              <a:ea typeface="ＭＳ Ｐゴシック" pitchFamily="34" charset="-128"/>
            </a:endParaRPr>
          </a:p>
        </p:txBody>
      </p:sp>
      <p:sp>
        <p:nvSpPr>
          <p:cNvPr id="43012" name="Segnaposto numero diapositiva 3"/>
          <p:cNvSpPr>
            <a:spLocks noGrp="1"/>
          </p:cNvSpPr>
          <p:nvPr>
            <p:ph type="sldNum" sz="quarter" idx="5"/>
          </p:nvPr>
        </p:nvSpPr>
        <p:spPr>
          <a:noFill/>
        </p:spPr>
        <p:txBody>
          <a:bodyPr/>
          <a:lstStyle/>
          <a:p>
            <a:fld id="{86C90763-052B-4E00-BD61-192901D01090}" type="slidenum">
              <a:rPr lang="en-US"/>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9</a:t>
            </a:fld>
            <a:endParaRPr lang="en-GB"/>
          </a:p>
        </p:txBody>
      </p:sp>
    </p:spTree>
    <p:extLst>
      <p:ext uri="{BB962C8B-B14F-4D97-AF65-F5344CB8AC3E}">
        <p14:creationId xmlns:p14="http://schemas.microsoft.com/office/powerpoint/2010/main" val="420554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pPr algn="just"/>
            <a:r>
              <a:rPr lang="en-US" noProof="0" dirty="0" smtClean="0"/>
              <a:t>Along the coast line</a:t>
            </a:r>
            <a:r>
              <a:rPr lang="en-US" baseline="0" noProof="0" dirty="0" smtClean="0"/>
              <a:t> of a country a lot of ecosystems can characterize the shape and the function of the landscape. The Po Delta and the adjoin wetlands represent the gateway to the Northern Adriatic sea where marine resources are exploited for energy and aquaculture. We encounter prestigious natural heritage of residual spits and mudflat that both influence and are influenced by the internal and external circulation of waters. Moreover the lagoons offer a series of services for human wellness that generate pressures on the main indicators of environmental status. Transitional waters along the delta are generally exploited for aquaculture (</a:t>
            </a:r>
            <a:r>
              <a:rPr lang="en-US" baseline="0" noProof="0" dirty="0" err="1" smtClean="0"/>
              <a:t>Sacca</a:t>
            </a:r>
            <a:r>
              <a:rPr lang="en-US" baseline="0" noProof="0" dirty="0" smtClean="0"/>
              <a:t> di </a:t>
            </a:r>
            <a:r>
              <a:rPr lang="en-US" baseline="0" noProof="0" dirty="0" err="1" smtClean="0"/>
              <a:t>Goro</a:t>
            </a:r>
            <a:r>
              <a:rPr lang="en-US" baseline="0" noProof="0" dirty="0" smtClean="0"/>
              <a:t>, south Po Delta) and this is on of the reason of the natural capital they represents (mussels production, recreational).  The management of the cost imply the use of quantitative analysis and modeling  in view of intervention for risk prevention and reduction. Erosion and accretion budgets of coastal sands are i.e. important factors when coastal estuaries are embraced or water flows are changed through hard structures and replenishment (</a:t>
            </a:r>
            <a:r>
              <a:rPr lang="en-US" baseline="0" noProof="0" dirty="0" err="1" smtClean="0"/>
              <a:t>Foce</a:t>
            </a:r>
            <a:r>
              <a:rPr lang="en-US" baseline="0" noProof="0" dirty="0" smtClean="0"/>
              <a:t> </a:t>
            </a:r>
            <a:r>
              <a:rPr lang="en-US" baseline="0" noProof="0" dirty="0" err="1" smtClean="0"/>
              <a:t>Bevano</a:t>
            </a:r>
            <a:r>
              <a:rPr lang="en-US" baseline="0" noProof="0" dirty="0" smtClean="0"/>
              <a:t>). Flooding, erosion, subsidence and  forest fire interact modifying the landscape.</a:t>
            </a:r>
          </a:p>
          <a:p>
            <a:pPr algn="just"/>
            <a:r>
              <a:rPr lang="en-US" baseline="0" noProof="0" dirty="0" smtClean="0"/>
              <a:t>The Adriatic sea is a source of energy, and the recent views on multi use platforms for sustainable productions of energy and biomasses are looking at the sea in terms of quantitative extraction of biological and physical resources.</a:t>
            </a:r>
            <a:endParaRPr lang="en-US" noProof="0" dirty="0"/>
          </a:p>
        </p:txBody>
      </p:sp>
      <p:sp>
        <p:nvSpPr>
          <p:cNvPr id="4" name="Segnaposto numero diapositiva 3"/>
          <p:cNvSpPr>
            <a:spLocks noGrp="1"/>
          </p:cNvSpPr>
          <p:nvPr>
            <p:ph type="sldNum" sz="quarter" idx="10"/>
          </p:nvPr>
        </p:nvSpPr>
        <p:spPr/>
        <p:txBody>
          <a:bodyPr/>
          <a:lstStyle/>
          <a:p>
            <a:fld id="{20B9C825-F38E-45BB-92C1-043DE61C9183}"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smtClean="0"/>
              <a:t>We are using for this test case the products from observations</a:t>
            </a:r>
            <a:r>
              <a:rPr lang="en-US" baseline="0" dirty="0" smtClean="0"/>
              <a:t> that are generated for different geographical areas and temporal ranges.</a:t>
            </a:r>
            <a:endParaRPr lang="en-US" dirty="0"/>
          </a:p>
        </p:txBody>
      </p:sp>
      <p:sp>
        <p:nvSpPr>
          <p:cNvPr id="4" name="Segnaposto numero diapositiva 3"/>
          <p:cNvSpPr>
            <a:spLocks noGrp="1"/>
          </p:cNvSpPr>
          <p:nvPr>
            <p:ph type="sldNum" sz="quarter" idx="10"/>
          </p:nvPr>
        </p:nvSpPr>
        <p:spPr/>
        <p:txBody>
          <a:bodyPr/>
          <a:lstStyle/>
          <a:p>
            <a:fld id="{32063A16-AB2D-42D7-AAB6-30B3AC4DCBB1}" type="slidenum">
              <a:rPr lang="en-GB" smtClean="0"/>
              <a:pPr/>
              <a:t>13</a:t>
            </a:fld>
            <a:endParaRPr lang="en-GB"/>
          </a:p>
        </p:txBody>
      </p:sp>
    </p:spTree>
    <p:extLst>
      <p:ext uri="{BB962C8B-B14F-4D97-AF65-F5344CB8AC3E}">
        <p14:creationId xmlns:p14="http://schemas.microsoft.com/office/powerpoint/2010/main" val="1392156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685800" y="2693990"/>
            <a:ext cx="7772400" cy="1470025"/>
          </a:xfrm>
        </p:spPr>
        <p:txBody>
          <a:bodyPr/>
          <a:lstStyle>
            <a:lvl1pPr>
              <a:defRPr sz="440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437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95400"/>
            <a:ext cx="8229600" cy="4800600"/>
          </a:xfrm>
          <a:prstGeom prst="rect">
            <a:avLst/>
          </a:prstGeom>
        </p:spPr>
        <p:txBody>
          <a:bodyPr/>
          <a:lstStyle>
            <a:lvl1pPr marL="452438" indent="-431800">
              <a:buSzPct val="90000"/>
              <a:buFontTx/>
              <a:buBlip>
                <a:blip r:embed="rId2"/>
              </a:buBlip>
              <a:defRPr sz="2800">
                <a:solidFill>
                  <a:schemeClr val="tx2">
                    <a:lumMod val="50000"/>
                  </a:schemeClr>
                </a:solidFill>
              </a:defRPr>
            </a:lvl1pPr>
            <a:lvl2pPr marL="893763" indent="-436563">
              <a:buSzPct val="80000"/>
              <a:buFontTx/>
              <a:buBlip>
                <a:blip r:embed="rId2"/>
              </a:buBlip>
              <a:defRPr sz="2400">
                <a:solidFill>
                  <a:schemeClr val="tx2">
                    <a:lumMod val="50000"/>
                  </a:schemeClr>
                </a:solidFill>
              </a:defRPr>
            </a:lvl2pPr>
            <a:lvl3pPr marL="1255713" indent="-341313">
              <a:buSzPct val="85000"/>
              <a:buFontTx/>
              <a:buBlip>
                <a:blip r:embed="rId2"/>
              </a:buBlip>
              <a:defRPr sz="2000">
                <a:solidFill>
                  <a:schemeClr val="tx2">
                    <a:lumMod val="50000"/>
                  </a:schemeClr>
                </a:solidFill>
              </a:defRPr>
            </a:lvl3pPr>
            <a:lvl4pPr marL="1708150" indent="-336550">
              <a:buFontTx/>
              <a:buBlip>
                <a:blip r:embed="rId2"/>
              </a:buBlip>
              <a:defRPr sz="1800">
                <a:solidFill>
                  <a:schemeClr val="tx2">
                    <a:lumMod val="50000"/>
                  </a:schemeClr>
                </a:solidFill>
              </a:defRPr>
            </a:lvl4pPr>
            <a:lvl5pPr marL="2151063" indent="-322263">
              <a:buFontTx/>
              <a:buBlip>
                <a:blip r:embed="rId2"/>
              </a:buBlip>
              <a:defRPr sz="180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111009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95400"/>
            <a:ext cx="8229600" cy="4800600"/>
          </a:xfrm>
          <a:prstGeom prst="rect">
            <a:avLst/>
          </a:prstGeom>
        </p:spPr>
        <p:txBody>
          <a:bodyPr/>
          <a:lstStyle>
            <a:lvl1pPr marL="452438" indent="-431800">
              <a:buSzPct val="90000"/>
              <a:buFontTx/>
              <a:buBlip>
                <a:blip r:embed="rId2"/>
              </a:buBlip>
              <a:defRPr sz="2800">
                <a:solidFill>
                  <a:schemeClr val="tx2">
                    <a:lumMod val="50000"/>
                  </a:schemeClr>
                </a:solidFill>
              </a:defRPr>
            </a:lvl1pPr>
            <a:lvl2pPr marL="893763" indent="-436563">
              <a:buSzPct val="80000"/>
              <a:buFontTx/>
              <a:buBlip>
                <a:blip r:embed="rId2"/>
              </a:buBlip>
              <a:defRPr sz="2400">
                <a:solidFill>
                  <a:schemeClr val="tx2">
                    <a:lumMod val="50000"/>
                  </a:schemeClr>
                </a:solidFill>
              </a:defRPr>
            </a:lvl2pPr>
            <a:lvl3pPr marL="1255713" indent="-341313">
              <a:buSzPct val="85000"/>
              <a:buFontTx/>
              <a:buBlip>
                <a:blip r:embed="rId2"/>
              </a:buBlip>
              <a:defRPr sz="2000">
                <a:solidFill>
                  <a:schemeClr val="tx2">
                    <a:lumMod val="50000"/>
                  </a:schemeClr>
                </a:solidFill>
              </a:defRPr>
            </a:lvl3pPr>
            <a:lvl4pPr marL="1708150" indent="-336550">
              <a:buFontTx/>
              <a:buBlip>
                <a:blip r:embed="rId2"/>
              </a:buBlip>
              <a:defRPr sz="1800">
                <a:solidFill>
                  <a:schemeClr val="tx2">
                    <a:lumMod val="50000"/>
                  </a:schemeClr>
                </a:solidFill>
              </a:defRPr>
            </a:lvl4pPr>
            <a:lvl5pPr marL="2151063" indent="-322263">
              <a:buFontTx/>
              <a:buBlip>
                <a:blip r:embed="rId2"/>
              </a:buBlip>
              <a:defRPr sz="180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393149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1"/>
            <a:ext cx="4038600" cy="4830763"/>
          </a:xfrm>
          <a:prstGeom prst="rect">
            <a:avLst/>
          </a:prstGeom>
        </p:spPr>
        <p:txBody>
          <a:bodyPr/>
          <a:lstStyle>
            <a:lvl1pPr marL="342900" indent="-342900">
              <a:buSzPct val="90000"/>
              <a:buFontTx/>
              <a:buBlip>
                <a:blip r:embed="rId2"/>
              </a:buBlip>
              <a:defRPr sz="2800">
                <a:solidFill>
                  <a:schemeClr val="tx2">
                    <a:lumMod val="50000"/>
                  </a:schemeClr>
                </a:solidFill>
              </a:defRPr>
            </a:lvl1pPr>
            <a:lvl2pPr marL="742950" indent="-285750">
              <a:buSzPct val="80000"/>
              <a:buFontTx/>
              <a:buBlip>
                <a:blip r:embed="rId2"/>
              </a:buBlip>
              <a:defRPr sz="2400">
                <a:solidFill>
                  <a:schemeClr val="tx2">
                    <a:lumMod val="50000"/>
                  </a:schemeClr>
                </a:solidFill>
              </a:defRPr>
            </a:lvl2pPr>
            <a:lvl3pPr marL="1143000" indent="-228600">
              <a:buSzPct val="85000"/>
              <a:buFontTx/>
              <a:buBlip>
                <a:blip r:embed="rId2"/>
              </a:buBlip>
              <a:defRPr sz="2000">
                <a:solidFill>
                  <a:schemeClr val="tx2">
                    <a:lumMod val="50000"/>
                  </a:schemeClr>
                </a:solidFill>
              </a:defRPr>
            </a:lvl3pPr>
            <a:lvl4pPr marL="1600200" indent="-228600">
              <a:buFontTx/>
              <a:buBlip>
                <a:blip r:embed="rId2"/>
              </a:buBlip>
              <a:defRPr sz="1800">
                <a:solidFill>
                  <a:schemeClr val="tx2">
                    <a:lumMod val="50000"/>
                  </a:schemeClr>
                </a:solidFill>
              </a:defRPr>
            </a:lvl4pPr>
            <a:lvl5pPr marL="2057400" indent="-22860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95401"/>
            <a:ext cx="4038600" cy="4830763"/>
          </a:xfrm>
          <a:prstGeom prst="rect">
            <a:avLst/>
          </a:prstGeom>
        </p:spPr>
        <p:txBody>
          <a:bodyPr/>
          <a:lstStyle>
            <a:lvl1pPr marL="457200" indent="-457200">
              <a:buFontTx/>
              <a:buBlip>
                <a:blip r:embed="rId2"/>
              </a:buBlip>
              <a:defRPr sz="2800">
                <a:solidFill>
                  <a:schemeClr val="tx2">
                    <a:lumMod val="50000"/>
                  </a:schemeClr>
                </a:solidFill>
              </a:defRPr>
            </a:lvl1pPr>
            <a:lvl2pPr marL="800100" indent="-342900">
              <a:buFontTx/>
              <a:buBlip>
                <a:blip r:embed="rId2"/>
              </a:buBlip>
              <a:defRPr sz="2400">
                <a:solidFill>
                  <a:schemeClr val="tx2">
                    <a:lumMod val="50000"/>
                  </a:schemeClr>
                </a:solidFill>
              </a:defRPr>
            </a:lvl2pPr>
            <a:lvl3pPr marL="1257300" indent="-342900">
              <a:buFontTx/>
              <a:buBlip>
                <a:blip r:embed="rId2"/>
              </a:buBlip>
              <a:defRPr sz="2000">
                <a:solidFill>
                  <a:schemeClr val="tx2">
                    <a:lumMod val="50000"/>
                  </a:schemeClr>
                </a:solidFill>
              </a:defRPr>
            </a:lvl3pPr>
            <a:lvl4pPr marL="1657350" indent="-285750">
              <a:buFontTx/>
              <a:buBlip>
                <a:blip r:embed="rId2"/>
              </a:buBlip>
              <a:defRPr sz="1800">
                <a:solidFill>
                  <a:schemeClr val="tx2">
                    <a:lumMod val="50000"/>
                  </a:schemeClr>
                </a:solidFill>
              </a:defRPr>
            </a:lvl4pPr>
            <a:lvl5pPr marL="2114550" indent="-28575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228312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278287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371600"/>
            <a:ext cx="6096000" cy="4724400"/>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Content Placeholder 2"/>
          <p:cNvSpPr>
            <a:spLocks noGrp="1"/>
          </p:cNvSpPr>
          <p:nvPr>
            <p:ph sz="half" idx="10"/>
          </p:nvPr>
        </p:nvSpPr>
        <p:spPr>
          <a:xfrm>
            <a:off x="457200" y="2514600"/>
            <a:ext cx="1828800" cy="3581400"/>
          </a:xfrm>
          <a:prstGeom prst="rect">
            <a:avLst/>
          </a:prstGeom>
        </p:spPr>
        <p:txBody>
          <a:bodyPr/>
          <a:lstStyle>
            <a:lvl1pPr marL="0" indent="0">
              <a:buSzPct val="90000"/>
              <a:buFontTx/>
              <a:buNone/>
              <a:defRPr sz="2800" baseline="0">
                <a:solidFill>
                  <a:schemeClr val="tx2">
                    <a:lumMod val="50000"/>
                  </a:schemeClr>
                </a:solidFill>
              </a:defRPr>
            </a:lvl1pPr>
            <a:lvl2pPr marL="742950" indent="-285750">
              <a:buSzPct val="80000"/>
              <a:buFontTx/>
              <a:buBlip>
                <a:blip r:embed="rId2"/>
              </a:buBlip>
              <a:defRPr sz="2400">
                <a:solidFill>
                  <a:schemeClr val="tx2">
                    <a:lumMod val="50000"/>
                  </a:schemeClr>
                </a:solidFill>
              </a:defRPr>
            </a:lvl2pPr>
            <a:lvl3pPr marL="1143000" indent="-228600">
              <a:buSzPct val="85000"/>
              <a:buFontTx/>
              <a:buBlip>
                <a:blip r:embed="rId2"/>
              </a:buBlip>
              <a:defRPr sz="2000">
                <a:solidFill>
                  <a:schemeClr val="tx2">
                    <a:lumMod val="50000"/>
                  </a:schemeClr>
                </a:solidFill>
              </a:defRPr>
            </a:lvl3pPr>
            <a:lvl4pPr marL="1600200" indent="-228600">
              <a:buFontTx/>
              <a:buBlip>
                <a:blip r:embed="rId2"/>
              </a:buBlip>
              <a:defRPr sz="1800">
                <a:solidFill>
                  <a:schemeClr val="tx2">
                    <a:lumMod val="50000"/>
                  </a:schemeClr>
                </a:solidFill>
              </a:defRPr>
            </a:lvl4pPr>
            <a:lvl5pPr marL="2057400" indent="-22860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endParaRPr lang="en-GB" dirty="0"/>
          </a:p>
        </p:txBody>
      </p:sp>
      <p:sp>
        <p:nvSpPr>
          <p:cNvPr id="10"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833925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
        <p:nvSpPr>
          <p:cNvPr id="6" name="Content Placeholder 2"/>
          <p:cNvSpPr>
            <a:spLocks noGrp="1"/>
          </p:cNvSpPr>
          <p:nvPr>
            <p:ph idx="1"/>
          </p:nvPr>
        </p:nvSpPr>
        <p:spPr>
          <a:xfrm>
            <a:off x="457200" y="2556000"/>
            <a:ext cx="8229600" cy="1828800"/>
          </a:xfrm>
          <a:prstGeom prst="rect">
            <a:avLst/>
          </a:prstGeom>
        </p:spPr>
        <p:txBody>
          <a:bodyPr/>
          <a:lstStyle>
            <a:lvl1pPr marL="20638" indent="0" algn="ctr">
              <a:buSzPct val="90000"/>
              <a:buFont typeface="Arial" pitchFamily="34" charset="0"/>
              <a:buNone/>
              <a:defRPr sz="2800">
                <a:solidFill>
                  <a:schemeClr val="tx2">
                    <a:lumMod val="50000"/>
                  </a:schemeClr>
                </a:solidFill>
              </a:defRPr>
            </a:lvl1pPr>
            <a:lvl2pPr marL="893763" indent="-436563">
              <a:buSzPct val="80000"/>
              <a:buFontTx/>
              <a:buBlip>
                <a:blip r:embed="rId2"/>
              </a:buBlip>
              <a:defRPr sz="2400">
                <a:solidFill>
                  <a:schemeClr val="tx2">
                    <a:lumMod val="50000"/>
                  </a:schemeClr>
                </a:solidFill>
              </a:defRPr>
            </a:lvl2pPr>
            <a:lvl3pPr marL="1255713" indent="-341313">
              <a:buSzPct val="85000"/>
              <a:buFontTx/>
              <a:buBlip>
                <a:blip r:embed="rId2"/>
              </a:buBlip>
              <a:defRPr sz="2000">
                <a:solidFill>
                  <a:schemeClr val="tx2">
                    <a:lumMod val="50000"/>
                  </a:schemeClr>
                </a:solidFill>
              </a:defRPr>
            </a:lvl3pPr>
            <a:lvl4pPr marL="1708150" indent="-336550">
              <a:buFontTx/>
              <a:buBlip>
                <a:blip r:embed="rId2"/>
              </a:buBlip>
              <a:defRPr sz="1800">
                <a:solidFill>
                  <a:schemeClr val="tx2">
                    <a:lumMod val="50000"/>
                  </a:schemeClr>
                </a:solidFill>
              </a:defRPr>
            </a:lvl4pPr>
            <a:lvl5pPr marL="2151063" indent="-322263">
              <a:buFontTx/>
              <a:buBlip>
                <a:blip r:embed="rId2"/>
              </a:buBlip>
              <a:defRPr sz="1800">
                <a:solidFill>
                  <a:schemeClr val="tx2">
                    <a:lumMod val="50000"/>
                  </a:schemeClr>
                </a:solidFill>
              </a:defRPr>
            </a:lvl5pPr>
          </a:lstStyle>
          <a:p>
            <a:pPr lvl="0"/>
            <a:endParaRPr lang="en-US" dirty="0" smtClean="0"/>
          </a:p>
          <a:p>
            <a:pPr lvl="0"/>
            <a:r>
              <a:rPr lang="en-US" dirty="0" smtClean="0"/>
              <a:t>Click to edit Master text styles</a:t>
            </a:r>
          </a:p>
        </p:txBody>
      </p:sp>
    </p:spTree>
    <p:extLst>
      <p:ext uri="{BB962C8B-B14F-4D97-AF65-F5344CB8AC3E}">
        <p14:creationId xmlns:p14="http://schemas.microsoft.com/office/powerpoint/2010/main" val="137403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344427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8"/>
            <a:ext cx="7772400" cy="1470025"/>
          </a:xfrm>
          <a:prstGeom prst="rect">
            <a:avLst/>
          </a:prstGeom>
        </p:spPr>
        <p:txBody>
          <a:bodyPr lIns="91424" tIns="45712" rIns="91424" bIns="45712"/>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a:prstGeom prst="rect">
            <a:avLst/>
          </a:prstGeom>
        </p:spPr>
        <p:txBody>
          <a:bodyPr lIns="91424" tIns="45712" rIns="91424" bIns="45712"/>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457472" y="6356935"/>
            <a:ext cx="2133962" cy="364281"/>
          </a:xfrm>
          <a:prstGeom prst="rect">
            <a:avLst/>
          </a:prstGeom>
        </p:spPr>
        <p:txBody>
          <a:bodyPr vert="horz" wrap="square" lIns="91424" tIns="45712" rIns="91424" bIns="45712" numCol="1" anchor="t" anchorCtr="0" compatLnSpc="1">
            <a:prstTxWarp prst="textNoShape">
              <a:avLst/>
            </a:prstTxWarp>
          </a:bodyPr>
          <a:lstStyle>
            <a:lvl1pPr>
              <a:defRPr>
                <a:cs typeface="Arial" pitchFamily="34" charset="0"/>
              </a:defRPr>
            </a:lvl1pPr>
          </a:lstStyle>
          <a:p>
            <a:fld id="{D3158087-EB1D-4C56-90A3-D8A892C4ED0A}" type="datetime1">
              <a:rPr lang="it-IT"/>
              <a:pPr/>
              <a:t>16/10/2013</a:t>
            </a:fld>
            <a:endParaRPr lang="it-IT"/>
          </a:p>
        </p:txBody>
      </p:sp>
      <p:sp>
        <p:nvSpPr>
          <p:cNvPr id="5" name="Segnaposto piè di pagina 4"/>
          <p:cNvSpPr>
            <a:spLocks noGrp="1"/>
          </p:cNvSpPr>
          <p:nvPr>
            <p:ph type="ftr" sz="quarter" idx="11"/>
          </p:nvPr>
        </p:nvSpPr>
        <p:spPr>
          <a:xfrm>
            <a:off x="3123568" y="6356935"/>
            <a:ext cx="2896867" cy="364281"/>
          </a:xfrm>
          <a:prstGeom prst="rect">
            <a:avLst/>
          </a:prstGeom>
        </p:spPr>
        <p:txBody>
          <a:bodyPr vert="horz" wrap="square" lIns="91424" tIns="45712" rIns="91424" bIns="45712" numCol="1" anchor="t" anchorCtr="0" compatLnSpc="1">
            <a:prstTxWarp prst="textNoShape">
              <a:avLst/>
            </a:prstTxWarp>
          </a:bodyPr>
          <a:lstStyle>
            <a:lvl1pPr>
              <a:defRPr>
                <a:cs typeface="Arial" pitchFamily="34" charset="0"/>
              </a:defRPr>
            </a:lvl1pPr>
          </a:lstStyle>
          <a:p>
            <a:endParaRPr lang="it-IT"/>
          </a:p>
        </p:txBody>
      </p:sp>
      <p:sp>
        <p:nvSpPr>
          <p:cNvPr id="6" name="Segnaposto numero diapositiva 5"/>
          <p:cNvSpPr>
            <a:spLocks noGrp="1"/>
          </p:cNvSpPr>
          <p:nvPr>
            <p:ph type="sldNum" sz="quarter" idx="12"/>
          </p:nvPr>
        </p:nvSpPr>
        <p:spPr>
          <a:xfrm>
            <a:off x="6552567" y="6356935"/>
            <a:ext cx="2133962" cy="364281"/>
          </a:xfrm>
          <a:prstGeom prst="rect">
            <a:avLst/>
          </a:prstGeom>
        </p:spPr>
        <p:txBody>
          <a:bodyPr vert="horz" wrap="square" lIns="91424" tIns="45712" rIns="91424" bIns="45712" numCol="1" anchor="t" anchorCtr="0" compatLnSpc="1">
            <a:prstTxWarp prst="textNoShape">
              <a:avLst/>
            </a:prstTxWarp>
          </a:bodyPr>
          <a:lstStyle>
            <a:lvl1pPr>
              <a:defRPr>
                <a:cs typeface="Arial" pitchFamily="34" charset="0"/>
              </a:defRPr>
            </a:lvl1pPr>
          </a:lstStyle>
          <a:p>
            <a:fld id="{54DF2B7B-0738-4F75-B8B0-C371D65B8E6A}" type="slidenum">
              <a:rPr lang="it-IT"/>
              <a:pPr/>
              <a:t>‹#›</a:t>
            </a:fld>
            <a:endParaRPr lang="it-IT"/>
          </a:p>
        </p:txBody>
      </p:sp>
    </p:spTree>
    <p:extLst>
      <p:ext uri="{BB962C8B-B14F-4D97-AF65-F5344CB8AC3E}">
        <p14:creationId xmlns:p14="http://schemas.microsoft.com/office/powerpoint/2010/main" val="101974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theme" Target="../theme/theme1.xml"/><Relationship Id="rId7" Type="http://schemas.openxmlformats.org/officeDocument/2006/relationships/image" Target="../media/image4.jpeg"/><Relationship Id="rId12" Type="http://schemas.openxmlformats.org/officeDocument/2006/relationships/image" Target="../media/image9.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 Id="rId14" Type="http://schemas.openxmlformats.org/officeDocument/2006/relationships/image" Target="../media/image1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16.jpeg"/><Relationship Id="rId1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15.jpeg"/><Relationship Id="rId17" Type="http://schemas.openxmlformats.org/officeDocument/2006/relationships/image" Target="../media/image9.gif"/><Relationship Id="rId2" Type="http://schemas.openxmlformats.org/officeDocument/2006/relationships/slideLayout" Target="../slideLayouts/slideLayout4.xml"/><Relationship Id="rId16"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4.png"/><Relationship Id="rId5" Type="http://schemas.openxmlformats.org/officeDocument/2006/relationships/slideLayout" Target="../slideLayouts/slideLayout7.xml"/><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11.emf"/><Relationship Id="rId4" Type="http://schemas.openxmlformats.org/officeDocument/2006/relationships/slideLayout" Target="../slideLayouts/slideLayout6.xml"/><Relationship Id="rId9" Type="http://schemas.openxmlformats.org/officeDocument/2006/relationships/image" Target="../media/image1.jpeg"/><Relationship Id="rId14" Type="http://schemas.openxmlformats.org/officeDocument/2006/relationships/image" Target="../media/image17.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3505200" y="1295400"/>
            <a:ext cx="3861740" cy="3828905"/>
            <a:chOff x="3431712" y="1371600"/>
            <a:chExt cx="3861740" cy="3828905"/>
          </a:xfrm>
        </p:grpSpPr>
        <p:sp>
          <p:nvSpPr>
            <p:cNvPr id="37" name="Oval 36"/>
            <p:cNvSpPr/>
            <p:nvPr userDrawn="1"/>
          </p:nvSpPr>
          <p:spPr>
            <a:xfrm rot="19173240">
              <a:off x="3431712" y="1619105"/>
              <a:ext cx="3657600" cy="3581400"/>
            </a:xfrm>
            <a:prstGeom prst="ellipse">
              <a:avLst/>
            </a:prstGeom>
            <a:solidFill>
              <a:srgbClr val="F7A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userDrawn="1"/>
          </p:nvSpPr>
          <p:spPr>
            <a:xfrm rot="19173240">
              <a:off x="3940652" y="13716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rot="19173240">
              <a:off x="4240993" y="1665685"/>
              <a:ext cx="2752117" cy="2694781"/>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Oval 15"/>
          <p:cNvSpPr/>
          <p:nvPr/>
        </p:nvSpPr>
        <p:spPr>
          <a:xfrm rot="8556243">
            <a:off x="424403" y="2749558"/>
            <a:ext cx="3657600" cy="3581400"/>
          </a:xfrm>
          <a:prstGeom prst="ellipse">
            <a:avLst/>
          </a:prstGeom>
          <a:solidFill>
            <a:srgbClr val="A8E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rot="19173240">
            <a:off x="3505200" y="1542905"/>
            <a:ext cx="3657600" cy="3581400"/>
          </a:xfrm>
          <a:prstGeom prst="ellipse">
            <a:avLst/>
          </a:prstGeom>
          <a:solidFill>
            <a:srgbClr val="F9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rot="19173240">
            <a:off x="4014140" y="12954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rot="19173240">
            <a:off x="4348741" y="1623030"/>
            <a:ext cx="2683600" cy="2627694"/>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rot="8556243">
            <a:off x="15304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rot="8556243">
            <a:off x="453382" y="3516812"/>
            <a:ext cx="2752117" cy="2694781"/>
          </a:xfrm>
          <a:prstGeom prst="ellipse">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rot="8556243">
            <a:off x="423763" y="2749558"/>
            <a:ext cx="3657600" cy="3581400"/>
          </a:xfrm>
          <a:prstGeom prst="ellipse">
            <a:avLst/>
          </a:prstGeom>
          <a:solidFill>
            <a:srgbClr val="803D06">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rot="8556243">
            <a:off x="15240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rot="8556243">
            <a:off x="502861" y="3551375"/>
            <a:ext cx="2682000" cy="2628000"/>
          </a:xfrm>
          <a:prstGeom prst="ellipse">
            <a:avLst/>
          </a:prstGeom>
          <a:solidFill>
            <a:srgbClr val="F9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4038600" y="478792"/>
            <a:ext cx="5105400" cy="1045207"/>
            <a:chOff x="1981201" y="152400"/>
            <a:chExt cx="7162800" cy="914400"/>
          </a:xfrm>
        </p:grpSpPr>
        <p:sp>
          <p:nvSpPr>
            <p:cNvPr id="7" name="Rectangle 6"/>
            <p:cNvSpPr/>
            <p:nvPr userDrawn="1"/>
          </p:nvSpPr>
          <p:spPr>
            <a:xfrm>
              <a:off x="2093756" y="254000"/>
              <a:ext cx="7050245" cy="711200"/>
            </a:xfrm>
            <a:prstGeom prst="rect">
              <a:avLst/>
            </a:prstGeom>
            <a:gradFill flip="none" rotWithShape="1">
              <a:gsLst>
                <a:gs pos="0">
                  <a:schemeClr val="accent1">
                    <a:lumMod val="75000"/>
                  </a:schemeClr>
                </a:gs>
                <a:gs pos="50000">
                  <a:schemeClr val="accent1">
                    <a:tint val="44500"/>
                    <a:satMod val="160000"/>
                  </a:schemeClr>
                </a:gs>
                <a:gs pos="10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1981201" y="152400"/>
              <a:ext cx="229898" cy="9144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Placeholder 1"/>
          <p:cNvSpPr>
            <a:spLocks noGrp="1"/>
          </p:cNvSpPr>
          <p:nvPr>
            <p:ph type="title"/>
          </p:nvPr>
        </p:nvSpPr>
        <p:spPr>
          <a:xfrm>
            <a:off x="1181100" y="2740594"/>
            <a:ext cx="6781800" cy="1526606"/>
          </a:xfrm>
          <a:prstGeom prst="rect">
            <a:avLst/>
          </a:prstGeom>
        </p:spPr>
        <p:txBody>
          <a:bodyPr vert="horz" lIns="91440" tIns="45720" rIns="91440" bIns="45720" rtlCol="0" anchor="ctr">
            <a:noAutofit/>
          </a:bodyPr>
          <a:lstStyle/>
          <a:p>
            <a:r>
              <a:rPr lang="en-US" dirty="0" smtClean="0"/>
              <a:t>Global Monitoring for Environment and Security</a:t>
            </a:r>
            <a:endParaRPr lang="en-US"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5439"/>
          <a:stretch/>
        </p:blipFill>
        <p:spPr>
          <a:xfrm>
            <a:off x="1" y="0"/>
            <a:ext cx="4138245" cy="1633214"/>
          </a:xfrm>
          <a:prstGeom prst="rect">
            <a:avLst/>
          </a:prstGeom>
        </p:spPr>
      </p:pic>
      <p:grpSp>
        <p:nvGrpSpPr>
          <p:cNvPr id="4" name="Group 3"/>
          <p:cNvGrpSpPr/>
          <p:nvPr/>
        </p:nvGrpSpPr>
        <p:grpSpPr>
          <a:xfrm>
            <a:off x="3936999" y="4432829"/>
            <a:ext cx="5166667" cy="2098957"/>
            <a:chOff x="3936998" y="4432827"/>
            <a:chExt cx="5166667" cy="2098957"/>
          </a:xfrm>
        </p:grpSpPr>
        <p:pic>
          <p:nvPicPr>
            <p:cNvPr id="26" name="Picture 20" descr="http://www.isprambiente.gov.it/img/imgHeaderLeft.jpg"/>
            <p:cNvPicPr>
              <a:picLocks noChangeAspect="1" noChangeArrowheads="1"/>
            </p:cNvPicPr>
            <p:nvPr userDrawn="1"/>
          </p:nvPicPr>
          <p:blipFill>
            <a:blip r:embed="rId5" cstate="print"/>
            <a:srcRect/>
            <a:stretch>
              <a:fillRect/>
            </a:stretch>
          </p:blipFill>
          <p:spPr bwMode="auto">
            <a:xfrm>
              <a:off x="8031185" y="6042322"/>
              <a:ext cx="639349" cy="456678"/>
            </a:xfrm>
            <a:prstGeom prst="rect">
              <a:avLst/>
            </a:prstGeom>
            <a:noFill/>
          </p:spPr>
        </p:pic>
        <p:pic>
          <p:nvPicPr>
            <p:cNvPr id="27" name="Picture 6" descr="http://www-lsceorchidee.cea.fr/LOGOS/FMILogo.png"/>
            <p:cNvPicPr>
              <a:picLocks noChangeAspect="1" noChangeArrowheads="1"/>
            </p:cNvPicPr>
            <p:nvPr userDrawn="1"/>
          </p:nvPicPr>
          <p:blipFill>
            <a:blip r:embed="rId6" cstate="print"/>
            <a:srcRect/>
            <a:stretch>
              <a:fillRect/>
            </a:stretch>
          </p:blipFill>
          <p:spPr bwMode="auto">
            <a:xfrm>
              <a:off x="7069742" y="6045552"/>
              <a:ext cx="448655" cy="448655"/>
            </a:xfrm>
            <a:prstGeom prst="rect">
              <a:avLst/>
            </a:prstGeom>
            <a:noFill/>
          </p:spPr>
        </p:pic>
        <p:pic>
          <p:nvPicPr>
            <p:cNvPr id="28" name="Picture 27" descr="Logo_GAF.jpg"/>
            <p:cNvPicPr>
              <a:picLocks noChangeAspect="1"/>
            </p:cNvPicPr>
            <p:nvPr userDrawn="1"/>
          </p:nvPicPr>
          <p:blipFill>
            <a:blip r:embed="rId7" cstate="print"/>
            <a:stretch>
              <a:fillRect/>
            </a:stretch>
          </p:blipFill>
          <p:spPr>
            <a:xfrm>
              <a:off x="4876800" y="5472717"/>
              <a:ext cx="888050" cy="268669"/>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26844" y="6007975"/>
              <a:ext cx="414565" cy="523809"/>
            </a:xfrm>
            <a:prstGeom prst="rect">
              <a:avLst/>
            </a:prstGeom>
          </p:spPr>
        </p:pic>
        <p:pic>
          <p:nvPicPr>
            <p:cNvPr id="30" name="Picture 29" descr="http://www.telespazio.it/img/eGEOS180.jpg"/>
            <p:cNvPicPr>
              <a:picLocks noChangeAspect="1" noChangeArrowheads="1"/>
            </p:cNvPicPr>
            <p:nvPr userDrawn="1"/>
          </p:nvPicPr>
          <p:blipFill>
            <a:blip r:embed="rId9" cstate="print"/>
            <a:srcRect/>
            <a:stretch>
              <a:fillRect/>
            </a:stretch>
          </p:blipFill>
          <p:spPr bwMode="auto">
            <a:xfrm>
              <a:off x="3936998" y="5194304"/>
              <a:ext cx="825496" cy="825496"/>
            </a:xfrm>
            <a:prstGeom prst="rect">
              <a:avLst/>
            </a:prstGeom>
            <a:noFill/>
          </p:spPr>
        </p:pic>
        <p:pic>
          <p:nvPicPr>
            <p:cNvPr id="31" name="Picture 22" descr="http://www.protezionecivilearchiabruzzo.org/web/stemma-protezione-civile.jpg"/>
            <p:cNvPicPr>
              <a:picLocks noChangeAspect="1" noChangeArrowheads="1"/>
            </p:cNvPicPr>
            <p:nvPr userDrawn="1"/>
          </p:nvPicPr>
          <p:blipFill>
            <a:blip r:embed="rId10" cstate="print"/>
            <a:srcRect/>
            <a:stretch>
              <a:fillRect/>
            </a:stretch>
          </p:blipFill>
          <p:spPr bwMode="auto">
            <a:xfrm>
              <a:off x="5186852" y="6020580"/>
              <a:ext cx="491246" cy="500161"/>
            </a:xfrm>
            <a:prstGeom prst="rect">
              <a:avLst/>
            </a:prstGeom>
            <a:noFill/>
          </p:spPr>
        </p:pic>
        <p:pic>
          <p:nvPicPr>
            <p:cNvPr id="32" name="Picture 2" descr="C:\Users\ANorthrop\Desktop\Telespazio_Vega.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187325" y="5285940"/>
              <a:ext cx="1916340" cy="6576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TPZ_logo_800px.gif"/>
            <p:cNvPicPr>
              <a:picLocks noChangeAspect="1"/>
            </p:cNvPicPr>
            <p:nvPr userDrawn="1"/>
          </p:nvPicPr>
          <p:blipFill>
            <a:blip r:embed="rId12" cstate="print"/>
            <a:stretch>
              <a:fillRect/>
            </a:stretch>
          </p:blipFill>
          <p:spPr>
            <a:xfrm>
              <a:off x="5889782" y="5334000"/>
              <a:ext cx="1303254" cy="418670"/>
            </a:xfrm>
            <a:prstGeom prst="rect">
              <a:avLst/>
            </a:prstGeom>
          </p:spPr>
        </p:pic>
        <p:pic>
          <p:nvPicPr>
            <p:cNvPr id="3" name="Picture 2"/>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6072" y="4432827"/>
              <a:ext cx="1404812" cy="1039890"/>
            </a:xfrm>
            <a:prstGeom prst="rect">
              <a:avLst/>
            </a:prstGeom>
            <a:ln>
              <a:noFill/>
            </a:ln>
          </p:spPr>
        </p:pic>
        <p:pic>
          <p:nvPicPr>
            <p:cNvPr id="34" name="Picture 33"/>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46329" y="6019800"/>
              <a:ext cx="1001868" cy="506730"/>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3649" r:id="rId1"/>
    <p:sldLayoutId id="2147483660" r:id="rId2"/>
  </p:sldLayoutIdLst>
  <p:timing>
    <p:tnLst>
      <p:par>
        <p:cTn id="1" dur="indefinite" restart="never" nodeType="tmRoot"/>
      </p:par>
    </p:tnLst>
  </p:timing>
  <p:txStyles>
    <p:titleStyle>
      <a:lvl1pPr algn="ctr" defTabSz="914400" rtl="0" eaLnBrk="1" latinLnBrk="0" hangingPunct="1">
        <a:spcBef>
          <a:spcPct val="0"/>
        </a:spcBef>
        <a:buNone/>
        <a:defRPr sz="4800" b="1" kern="1200" baseline="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093757" y="254000"/>
            <a:ext cx="7050245" cy="711200"/>
          </a:xfrm>
          <a:prstGeom prst="rect">
            <a:avLst/>
          </a:prstGeom>
          <a:gradFill flip="none" rotWithShape="1">
            <a:gsLst>
              <a:gs pos="0">
                <a:schemeClr val="accent1">
                  <a:lumMod val="75000"/>
                </a:schemeClr>
              </a:gs>
              <a:gs pos="50000">
                <a:schemeClr val="accent1">
                  <a:tint val="44500"/>
                  <a:satMod val="160000"/>
                </a:schemeClr>
              </a:gs>
              <a:gs pos="10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981201" y="152400"/>
            <a:ext cx="229898" cy="9144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r="5439"/>
          <a:stretch/>
        </p:blipFill>
        <p:spPr>
          <a:xfrm>
            <a:off x="1" y="119386"/>
            <a:ext cx="2143125" cy="845813"/>
          </a:xfrm>
          <a:prstGeom prst="rect">
            <a:avLst/>
          </a:prstGeom>
        </p:spPr>
      </p:pic>
      <p:sp>
        <p:nvSpPr>
          <p:cNvPr id="16" name="Title 1"/>
          <p:cNvSpPr txBox="1">
            <a:spLocks/>
          </p:cNvSpPr>
          <p:nvPr/>
        </p:nvSpPr>
        <p:spPr>
          <a:xfrm>
            <a:off x="2362200" y="342900"/>
            <a:ext cx="6705600"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21" name="Title Placeholder 1"/>
          <p:cNvSpPr txBox="1">
            <a:spLocks/>
          </p:cNvSpPr>
          <p:nvPr/>
        </p:nvSpPr>
        <p:spPr>
          <a:xfrm>
            <a:off x="2492852" y="327251"/>
            <a:ext cx="6705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endParaRPr lang="en-US" dirty="0"/>
          </a:p>
        </p:txBody>
      </p:sp>
      <p:grpSp>
        <p:nvGrpSpPr>
          <p:cNvPr id="34" name="Group 33"/>
          <p:cNvGrpSpPr/>
          <p:nvPr/>
        </p:nvGrpSpPr>
        <p:grpSpPr>
          <a:xfrm>
            <a:off x="152400" y="1295400"/>
            <a:ext cx="7214540" cy="5210277"/>
            <a:chOff x="152400" y="1295400"/>
            <a:chExt cx="7214540" cy="5210277"/>
          </a:xfrm>
        </p:grpSpPr>
        <p:sp>
          <p:nvSpPr>
            <p:cNvPr id="36" name="Oval 35"/>
            <p:cNvSpPr/>
            <p:nvPr userDrawn="1"/>
          </p:nvSpPr>
          <p:spPr>
            <a:xfrm rot="8556243">
              <a:off x="424403" y="2749558"/>
              <a:ext cx="3657600" cy="3581400"/>
            </a:xfrm>
            <a:prstGeom prst="ellipse">
              <a:avLst/>
            </a:prstGeom>
            <a:solidFill>
              <a:srgbClr val="84B23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rot="19173240">
              <a:off x="3505200" y="1542905"/>
              <a:ext cx="3657600" cy="3581400"/>
            </a:xfrm>
            <a:prstGeom prst="ellipse">
              <a:avLst/>
            </a:prstGeom>
            <a:solidFill>
              <a:srgbClr val="F9B94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userDrawn="1"/>
          </p:nvGrpSpPr>
          <p:grpSpPr>
            <a:xfrm>
              <a:off x="4014140" y="1295400"/>
              <a:ext cx="3352800" cy="3282950"/>
              <a:chOff x="3940652" y="1371600"/>
              <a:chExt cx="3352800" cy="3282950"/>
            </a:xfrm>
          </p:grpSpPr>
          <p:sp>
            <p:nvSpPr>
              <p:cNvPr id="46" name="Oval 45"/>
              <p:cNvSpPr/>
              <p:nvPr userDrawn="1"/>
            </p:nvSpPr>
            <p:spPr>
              <a:xfrm rot="19173240">
                <a:off x="3940652" y="13716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rot="19173240">
                <a:off x="4240993" y="1665685"/>
                <a:ext cx="2752117" cy="2694781"/>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Oval 37"/>
            <p:cNvSpPr/>
            <p:nvPr userDrawn="1"/>
          </p:nvSpPr>
          <p:spPr>
            <a:xfrm rot="19173240">
              <a:off x="4014140" y="12954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rot="19173240">
              <a:off x="4348741" y="1623030"/>
              <a:ext cx="2683600" cy="2627694"/>
            </a:xfrm>
            <a:prstGeom prst="ellipse">
              <a:avLst/>
            </a:prstGeom>
            <a:solidFill>
              <a:srgbClr val="ABC3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rot="8556243">
              <a:off x="15304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rot="8556243">
              <a:off x="453382" y="3516812"/>
              <a:ext cx="2752117" cy="2694781"/>
            </a:xfrm>
            <a:prstGeom prst="ellipse">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userDrawn="1"/>
          </p:nvSpPr>
          <p:spPr>
            <a:xfrm rot="8556243">
              <a:off x="15240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userDrawn="1"/>
          </p:nvSpPr>
          <p:spPr>
            <a:xfrm rot="8556243">
              <a:off x="502861" y="3551375"/>
              <a:ext cx="2682000" cy="2628000"/>
            </a:xfrm>
            <a:prstGeom prst="ellipse">
              <a:avLst/>
            </a:prstGeom>
            <a:solidFill>
              <a:srgbClr val="F9B94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userDrawn="1"/>
        </p:nvGrpSpPr>
        <p:grpSpPr>
          <a:xfrm>
            <a:off x="35496" y="6235054"/>
            <a:ext cx="6573869" cy="577959"/>
            <a:chOff x="2253203" y="6235054"/>
            <a:chExt cx="6573869" cy="577959"/>
          </a:xfrm>
        </p:grpSpPr>
        <p:pic>
          <p:nvPicPr>
            <p:cNvPr id="31" name="Picture 20" descr="http://www.isprambiente.gov.it/img/imgHeaderLeft.jpg"/>
            <p:cNvPicPr>
              <a:picLocks noChangeAspect="1" noChangeArrowheads="1"/>
            </p:cNvPicPr>
            <p:nvPr userDrawn="1"/>
          </p:nvPicPr>
          <p:blipFill>
            <a:blip r:embed="rId10" cstate="print"/>
            <a:srcRect/>
            <a:stretch>
              <a:fillRect/>
            </a:stretch>
          </p:blipFill>
          <p:spPr bwMode="auto">
            <a:xfrm>
              <a:off x="8471729" y="6457140"/>
              <a:ext cx="355343" cy="253816"/>
            </a:xfrm>
            <a:prstGeom prst="rect">
              <a:avLst/>
            </a:prstGeom>
            <a:noFill/>
          </p:spPr>
        </p:pic>
        <p:pic>
          <p:nvPicPr>
            <p:cNvPr id="32" name="Picture 6" descr="http://www-lsceorchidee.cea.fr/LOGOS/FMILogo.png"/>
            <p:cNvPicPr>
              <a:picLocks noChangeAspect="1" noChangeArrowheads="1"/>
            </p:cNvPicPr>
            <p:nvPr userDrawn="1"/>
          </p:nvPicPr>
          <p:blipFill>
            <a:blip r:embed="rId11" cstate="print"/>
            <a:srcRect/>
            <a:stretch>
              <a:fillRect/>
            </a:stretch>
          </p:blipFill>
          <p:spPr bwMode="auto">
            <a:xfrm>
              <a:off x="7937370" y="6458935"/>
              <a:ext cx="249357" cy="249357"/>
            </a:xfrm>
            <a:prstGeom prst="rect">
              <a:avLst/>
            </a:prstGeom>
            <a:noFill/>
          </p:spPr>
        </p:pic>
        <p:pic>
          <p:nvPicPr>
            <p:cNvPr id="33" name="Picture 32" descr="Logo_GAF.jpg"/>
            <p:cNvPicPr>
              <a:picLocks noChangeAspect="1"/>
            </p:cNvPicPr>
            <p:nvPr userDrawn="1"/>
          </p:nvPicPr>
          <p:blipFill>
            <a:blip r:embed="rId12" cstate="print"/>
            <a:stretch>
              <a:fillRect/>
            </a:stretch>
          </p:blipFill>
          <p:spPr>
            <a:xfrm>
              <a:off x="5661236" y="6510777"/>
              <a:ext cx="493568" cy="149323"/>
            </a:xfrm>
            <a:prstGeom prst="rect">
              <a:avLst/>
            </a:prstGeom>
          </p:spPr>
        </p:pic>
        <p:pic>
          <p:nvPicPr>
            <p:cNvPr id="42" name="Picture 4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13318" y="6438050"/>
              <a:ext cx="230410" cy="291127"/>
            </a:xfrm>
            <a:prstGeom prst="rect">
              <a:avLst/>
            </a:prstGeom>
          </p:spPr>
        </p:pic>
        <p:pic>
          <p:nvPicPr>
            <p:cNvPr id="45" name="Picture 44" descr="http://www.telespazio.it/img/eGEOS180.jpg"/>
            <p:cNvPicPr>
              <a:picLocks noChangeAspect="1" noChangeArrowheads="1"/>
            </p:cNvPicPr>
            <p:nvPr userDrawn="1"/>
          </p:nvPicPr>
          <p:blipFill>
            <a:blip r:embed="rId14" cstate="print"/>
            <a:srcRect/>
            <a:stretch>
              <a:fillRect/>
            </a:stretch>
          </p:blipFill>
          <p:spPr bwMode="auto">
            <a:xfrm>
              <a:off x="6273439" y="6354212"/>
              <a:ext cx="458801" cy="458801"/>
            </a:xfrm>
            <a:prstGeom prst="rect">
              <a:avLst/>
            </a:prstGeom>
            <a:noFill/>
          </p:spPr>
        </p:pic>
        <p:pic>
          <p:nvPicPr>
            <p:cNvPr id="57" name="Picture 22" descr="http://www.protezionecivilearchiabruzzo.org/web/stemma-protezione-civile.jpg"/>
            <p:cNvPicPr>
              <a:picLocks noChangeAspect="1" noChangeArrowheads="1"/>
            </p:cNvPicPr>
            <p:nvPr userDrawn="1"/>
          </p:nvPicPr>
          <p:blipFill>
            <a:blip r:embed="rId15" cstate="print"/>
            <a:srcRect/>
            <a:stretch>
              <a:fillRect/>
            </a:stretch>
          </p:blipFill>
          <p:spPr bwMode="auto">
            <a:xfrm>
              <a:off x="6890881" y="6445056"/>
              <a:ext cx="273029" cy="277984"/>
            </a:xfrm>
            <a:prstGeom prst="rect">
              <a:avLst/>
            </a:prstGeom>
            <a:noFill/>
          </p:spPr>
        </p:pic>
        <p:pic>
          <p:nvPicPr>
            <p:cNvPr id="58" name="Picture 2" descr="C:\Users\ANorthrop\Desktop\Telespazio_Vega.JP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635896" y="6397081"/>
              <a:ext cx="1065080" cy="3655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TPZ_logo_800px.gif"/>
            <p:cNvPicPr>
              <a:picLocks noChangeAspect="1"/>
            </p:cNvPicPr>
            <p:nvPr userDrawn="1"/>
          </p:nvPicPr>
          <p:blipFill>
            <a:blip r:embed="rId17" cstate="print"/>
            <a:stretch>
              <a:fillRect/>
            </a:stretch>
          </p:blipFill>
          <p:spPr>
            <a:xfrm>
              <a:off x="4793635" y="6438050"/>
              <a:ext cx="724334" cy="232692"/>
            </a:xfrm>
            <a:prstGeom prst="rect">
              <a:avLst/>
            </a:prstGeom>
          </p:spPr>
        </p:pic>
        <p:pic>
          <p:nvPicPr>
            <p:cNvPr id="60" name="Picture 59"/>
            <p:cNvPicPr>
              <a:picLocks noChangeAspect="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3203" y="6235054"/>
              <a:ext cx="780778" cy="577959"/>
            </a:xfrm>
            <a:prstGeom prst="rect">
              <a:avLst/>
            </a:prstGeom>
            <a:ln>
              <a:noFill/>
            </a:ln>
          </p:spPr>
        </p:pic>
        <p:pic>
          <p:nvPicPr>
            <p:cNvPr id="62" name="Picture 6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59832" y="6457140"/>
              <a:ext cx="556827" cy="281635"/>
            </a:xfrm>
            <a:prstGeom prst="rect">
              <a:avLst/>
            </a:prstGeom>
            <a:noFill/>
            <a:ln>
              <a:noFill/>
            </a:ln>
          </p:spPr>
        </p:pic>
      </p:grpSp>
    </p:spTree>
    <p:extLst>
      <p:ext uri="{BB962C8B-B14F-4D97-AF65-F5344CB8AC3E}">
        <p14:creationId xmlns:p14="http://schemas.microsoft.com/office/powerpoint/2010/main" val="262487610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Lst>
  <p:timing>
    <p:tnLst>
      <p:par>
        <p:cTn id="1" dur="indefinite" restart="never" nodeType="tmRoot"/>
      </p:par>
    </p:tnLst>
  </p:timing>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35913"/>
      </p:ext>
    </p:extLst>
  </p:cSld>
  <p:clrMap bg1="lt1" tx1="dk1" bg2="lt2" tx2="dk2" accent1="accent1" accent2="accent2" accent3="accent3" accent4="accent4" accent5="accent5" accent6="accent6" hlink="hlink" folHlink="folHlink"/>
  <p:sldLayoutIdLst>
    <p:sldLayoutId id="214748365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jpeg"/><Relationship Id="rId12"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0.jpeg"/><Relationship Id="rId11" Type="http://schemas.openxmlformats.org/officeDocument/2006/relationships/image" Target="../media/image84.png"/><Relationship Id="rId5" Type="http://schemas.openxmlformats.org/officeDocument/2006/relationships/image" Target="../media/image79.jpeg"/><Relationship Id="rId10" Type="http://schemas.microsoft.com/office/2007/relationships/hdphoto" Target="../media/hdphoto1.wdp"/><Relationship Id="rId4" Type="http://schemas.openxmlformats.org/officeDocument/2006/relationships/image" Target="../media/image78.jpe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microsoft.com/office/2007/relationships/hdphoto" Target="../media/hdphoto4.wdp"/><Relationship Id="rId9"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15.jpeg"/><Relationship Id="rId4" Type="http://schemas.openxmlformats.org/officeDocument/2006/relationships/image" Target="../media/image11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xml"/><Relationship Id="rId5" Type="http://schemas.openxmlformats.org/officeDocument/2006/relationships/image" Target="../media/image126.jpeg"/><Relationship Id="rId4" Type="http://schemas.openxmlformats.org/officeDocument/2006/relationships/image" Target="../media/image125.png"/></Relationships>
</file>

<file path=ppt/slides/_rels/slide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3.xml"/><Relationship Id="rId6" Type="http://schemas.openxmlformats.org/officeDocument/2006/relationships/image" Target="../media/image130.jpeg"/><Relationship Id="rId5" Type="http://schemas.openxmlformats.org/officeDocument/2006/relationships/image" Target="../media/image79.jpeg"/><Relationship Id="rId4" Type="http://schemas.openxmlformats.org/officeDocument/2006/relationships/image" Target="../media/image129.jpeg"/></Relationships>
</file>

<file path=ppt/slides/_rels/slide4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jpe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34.png"/><Relationship Id="rId11" Type="http://schemas.openxmlformats.org/officeDocument/2006/relationships/image" Target="../media/image139.jpe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jpeg"/><Relationship Id="rId9" Type="http://schemas.openxmlformats.org/officeDocument/2006/relationships/image" Target="../media/image137.jpeg"/></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42.jpeg"/><Relationship Id="rId4" Type="http://schemas.openxmlformats.org/officeDocument/2006/relationships/image" Target="../media/image141.jpeg"/></Relationships>
</file>

<file path=ppt/slides/_rels/slide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4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tiff"/><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5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1.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8153400" cy="2362200"/>
          </a:xfrm>
        </p:spPr>
        <p:txBody>
          <a:bodyPr/>
          <a:lstStyle/>
          <a:p>
            <a:r>
              <a:rPr lang="en-GB" sz="5000" dirty="0" smtClean="0"/>
              <a:t/>
            </a:r>
            <a:br>
              <a:rPr lang="en-GB" sz="5000" dirty="0" smtClean="0"/>
            </a:br>
            <a:r>
              <a:rPr lang="en-GB" sz="6600" dirty="0" smtClean="0">
                <a:solidFill>
                  <a:schemeClr val="tx2">
                    <a:lumMod val="50000"/>
                  </a:schemeClr>
                </a:solidFill>
              </a:rPr>
              <a:t>MARINE TEST CASE #2</a:t>
            </a:r>
            <a:r>
              <a:rPr lang="en-GB" sz="4800" i="1" dirty="0" smtClean="0"/>
              <a:t/>
            </a:r>
            <a:br>
              <a:rPr lang="en-GB" sz="4800" i="1" dirty="0" smtClean="0"/>
            </a:br>
            <a:r>
              <a:rPr lang="en-GB" sz="4800" i="1" dirty="0" smtClean="0"/>
              <a:t>Added value product for coastal ecosystem assessment </a:t>
            </a:r>
            <a:br>
              <a:rPr lang="en-GB" sz="4800" i="1" dirty="0" smtClean="0"/>
            </a:br>
            <a:r>
              <a:rPr lang="en-GB" sz="3200" dirty="0" smtClean="0"/>
              <a:t>Bucharest, </a:t>
            </a:r>
            <a:r>
              <a:rPr lang="en-GB" sz="3200" dirty="0" smtClean="0"/>
              <a:t>7</a:t>
            </a:r>
            <a:r>
              <a:rPr lang="en-GB" sz="3200" baseline="30000" dirty="0" smtClean="0"/>
              <a:t>th</a:t>
            </a:r>
            <a:r>
              <a:rPr lang="en-GB" sz="3200" dirty="0" smtClean="0"/>
              <a:t>–8th </a:t>
            </a:r>
            <a:r>
              <a:rPr lang="en-GB" sz="3200" dirty="0" smtClean="0"/>
              <a:t>November 2013</a:t>
            </a:r>
            <a:r>
              <a:rPr lang="en-GB" sz="3200" i="1" dirty="0" smtClean="0"/>
              <a:t/>
            </a:r>
            <a:br>
              <a:rPr lang="en-GB" sz="3200" i="1" dirty="0" smtClean="0"/>
            </a:br>
            <a:r>
              <a:rPr lang="en-GB" sz="1400" i="1" dirty="0" smtClean="0"/>
              <a:t>Andrea </a:t>
            </a:r>
            <a:r>
              <a:rPr lang="en-GB" sz="1400" i="1" dirty="0" err="1" smtClean="0"/>
              <a:t>Taramelli</a:t>
            </a:r>
            <a:r>
              <a:rPr lang="en-GB" sz="1400" i="1" dirty="0" smtClean="0"/>
              <a:t>, Emiliana Valentini, Federico </a:t>
            </a:r>
            <a:r>
              <a:rPr lang="en-GB" sz="1400" i="1" dirty="0" err="1" smtClean="0"/>
              <a:t>Filipponi</a:t>
            </a:r>
            <a:r>
              <a:rPr lang="en-GB" sz="1400" i="1" dirty="0" smtClean="0"/>
              <a:t>, ISPRA</a:t>
            </a:r>
            <a:endParaRPr lang="en-GB" sz="1400" i="1" dirty="0"/>
          </a:p>
        </p:txBody>
      </p:sp>
      <p:sp>
        <p:nvSpPr>
          <p:cNvPr id="3" name="Title 1"/>
          <p:cNvSpPr txBox="1">
            <a:spLocks/>
          </p:cNvSpPr>
          <p:nvPr/>
        </p:nvSpPr>
        <p:spPr>
          <a:xfrm>
            <a:off x="4267200" y="914400"/>
            <a:ext cx="4876800" cy="838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accent1">
                    <a:lumMod val="50000"/>
                  </a:schemeClr>
                </a:solidFill>
                <a:effectLst/>
                <a:uLnTx/>
                <a:uFillTx/>
                <a:latin typeface="+mj-lt"/>
                <a:ea typeface="+mj-ea"/>
                <a:cs typeface="+mj-cs"/>
              </a:rPr>
              <a:t>User Awareness &amp; Training</a:t>
            </a:r>
            <a:r>
              <a:rPr kumimoji="0" lang="en-GB" sz="5000" b="1" i="0" u="none" strike="noStrike" kern="1200" cap="none" spc="0" normalizeH="0" baseline="0" noProof="0" dirty="0" smtClean="0">
                <a:ln>
                  <a:noFill/>
                </a:ln>
                <a:solidFill>
                  <a:schemeClr val="accent1">
                    <a:lumMod val="50000"/>
                  </a:schemeClr>
                </a:solidFill>
                <a:effectLst/>
                <a:uLnTx/>
                <a:uFillTx/>
                <a:latin typeface="+mj-lt"/>
                <a:ea typeface="+mj-ea"/>
                <a:cs typeface="+mj-cs"/>
              </a:rPr>
              <a:t/>
            </a:r>
            <a:br>
              <a:rPr kumimoji="0" lang="en-GB" sz="5000" b="1" i="0" u="none" strike="noStrike" kern="1200" cap="none" spc="0" normalizeH="0" baseline="0" noProof="0" dirty="0" smtClean="0">
                <a:ln>
                  <a:noFill/>
                </a:ln>
                <a:solidFill>
                  <a:schemeClr val="accent1">
                    <a:lumMod val="50000"/>
                  </a:schemeClr>
                </a:solidFill>
                <a:effectLst/>
                <a:uLnTx/>
                <a:uFillTx/>
                <a:latin typeface="+mj-lt"/>
                <a:ea typeface="+mj-ea"/>
                <a:cs typeface="+mj-cs"/>
              </a:rPr>
            </a:br>
            <a:r>
              <a:rPr kumimoji="0" lang="en-GB" sz="3200" b="1" i="1" u="none" strike="noStrike" kern="1200" cap="none" spc="0" normalizeH="0" baseline="0" noProof="0" dirty="0" smtClean="0">
                <a:ln>
                  <a:noFill/>
                </a:ln>
                <a:solidFill>
                  <a:schemeClr val="accent1">
                    <a:lumMod val="50000"/>
                  </a:schemeClr>
                </a:solidFill>
                <a:effectLst/>
                <a:uLnTx/>
                <a:uFillTx/>
                <a:latin typeface="+mj-lt"/>
                <a:ea typeface="+mj-ea"/>
                <a:cs typeface="+mj-cs"/>
              </a:rPr>
              <a:t/>
            </a:r>
            <a:br>
              <a:rPr kumimoji="0" lang="en-GB" sz="3200" b="1" i="1" u="none" strike="noStrike" kern="1200" cap="none" spc="0" normalizeH="0" baseline="0" noProof="0" dirty="0" smtClean="0">
                <a:ln>
                  <a:noFill/>
                </a:ln>
                <a:solidFill>
                  <a:schemeClr val="accent1">
                    <a:lumMod val="50000"/>
                  </a:schemeClr>
                </a:solidFill>
                <a:effectLst/>
                <a:uLnTx/>
                <a:uFillTx/>
                <a:latin typeface="+mj-lt"/>
                <a:ea typeface="+mj-ea"/>
                <a:cs typeface="+mj-cs"/>
              </a:rPr>
            </a:br>
            <a:endParaRPr kumimoji="0" lang="en-GB" sz="1400" b="1" i="1" u="none" strike="noStrike" kern="1200" cap="none" spc="0" normalizeH="0" baseline="0" noProof="0" dirty="0">
              <a:ln>
                <a:noFill/>
              </a:ln>
              <a:solidFill>
                <a:schemeClr val="accent1">
                  <a:lumMod val="50000"/>
                </a:schemeClr>
              </a:solidFill>
              <a:effectLst/>
              <a:uLnTx/>
              <a:uFillTx/>
              <a:latin typeface="+mj-lt"/>
              <a:ea typeface="+mj-ea"/>
              <a:cs typeface="+mj-cs"/>
            </a:endParaRPr>
          </a:p>
        </p:txBody>
      </p:sp>
    </p:spTree>
    <p:extLst>
      <p:ext uri="{BB962C8B-B14F-4D97-AF65-F5344CB8AC3E}">
        <p14:creationId xmlns:p14="http://schemas.microsoft.com/office/powerpoint/2010/main" val="3407396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ChangeArrowheads="1"/>
          </p:cNvSpPr>
          <p:nvPr/>
        </p:nvSpPr>
        <p:spPr bwMode="auto">
          <a:xfrm>
            <a:off x="457200" y="1142112"/>
            <a:ext cx="8154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Blip>
                <a:blip r:embed="rId2"/>
              </a:buBlip>
              <a:tabLst/>
            </a:pP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ESA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is developing new satellite missions called </a:t>
            </a:r>
            <a:r>
              <a:rPr kumimoji="0" lang="en-US" sz="2000" b="1" i="0" u="none" strike="noStrike" cap="none" normalizeH="0" baseline="0" dirty="0" smtClean="0">
                <a:ln>
                  <a:noFill/>
                </a:ln>
                <a:solidFill>
                  <a:schemeClr val="tx2">
                    <a:lumMod val="60000"/>
                    <a:lumOff val="40000"/>
                  </a:schemeClr>
                </a:solidFill>
                <a:effectLst/>
                <a:latin typeface="Calibri" pitchFamily="34" charset="0"/>
                <a:ea typeface="Times New Roman" pitchFamily="18" charset="0"/>
                <a:cs typeface="Times New Roman" pitchFamily="18" charset="0"/>
              </a:rPr>
              <a:t>Sentinels</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specifically for the operational needs of the GMES/Copernicus program. </a:t>
            </a:r>
          </a:p>
          <a:p>
            <a:pPr marL="342900" marR="0" lvl="0" indent="-342900" algn="just" defTabSz="914400" rtl="0" eaLnBrk="1" fontAlgn="base" latinLnBrk="0" hangingPunct="1">
              <a:lnSpc>
                <a:spcPct val="100000"/>
              </a:lnSpc>
              <a:spcBef>
                <a:spcPct val="0"/>
              </a:spcBef>
              <a:spcAft>
                <a:spcPct val="0"/>
              </a:spcAft>
              <a:buClrTx/>
              <a:buSzTx/>
              <a:buBlip>
                <a:blip r:embed="rId2"/>
              </a:buBlip>
              <a:tabLst/>
            </a:pP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Sentinel missions are based on a </a:t>
            </a:r>
            <a:r>
              <a:rPr kumimoji="0" lang="en-US" sz="2000" b="1" i="0" u="none" strike="noStrike" cap="none" normalizeH="0" baseline="0" dirty="0" smtClean="0">
                <a:ln>
                  <a:noFill/>
                </a:ln>
                <a:solidFill>
                  <a:schemeClr val="tx2">
                    <a:lumMod val="60000"/>
                    <a:lumOff val="40000"/>
                  </a:schemeClr>
                </a:solidFill>
                <a:effectLst/>
                <a:latin typeface="Calibri" pitchFamily="34" charset="0"/>
                <a:ea typeface="Times New Roman" pitchFamily="18" charset="0"/>
                <a:cs typeface="Times New Roman" pitchFamily="18" charset="0"/>
              </a:rPr>
              <a:t>constellation of satellites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to fulfill revisit and coverage requirements from environmental monitoring and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provide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 unique set of observations for </a:t>
            </a:r>
            <a:r>
              <a:rPr kumimoji="0" lang="en-US" sz="2000" b="1" i="0" u="none" strike="noStrike" cap="none" normalizeH="0" baseline="0" dirty="0" smtClean="0">
                <a:ln>
                  <a:noFill/>
                </a:ln>
                <a:solidFill>
                  <a:schemeClr val="tx2">
                    <a:lumMod val="60000"/>
                    <a:lumOff val="40000"/>
                  </a:schemeClr>
                </a:solidFill>
                <a:effectLst/>
                <a:latin typeface="Calibri" pitchFamily="34" charset="0"/>
                <a:ea typeface="Times New Roman" pitchFamily="18" charset="0"/>
                <a:cs typeface="Times New Roman" pitchFamily="18" charset="0"/>
              </a:rPr>
              <a:t>GMES/Copernicus Services. </a:t>
            </a:r>
            <a:endParaRPr kumimoji="0" lang="it-IT" sz="2000" b="1"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Blip>
                <a:blip r:embed="rId2"/>
              </a:buBlip>
              <a:tabLst/>
            </a:pP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operational availability of ESA Sentinel satellites has been central in the 2013 FP7 space work </a:t>
            </a:r>
            <a:r>
              <a:rPr kumimoji="0" lang="en-US" sz="20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programme</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to support space based applications such as Copernicus. </a:t>
            </a:r>
            <a:endPar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Blip>
                <a:blip r:embed="rId2"/>
              </a:buBlip>
              <a:tabLst/>
            </a:pP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EU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funding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schemes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have and will strongly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support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topics aimed at delivering </a:t>
            </a:r>
            <a:r>
              <a:rPr kumimoji="0" lang="en-US" sz="2000" b="1" i="0" u="none" strike="noStrike" cap="none" normalizeH="0" baseline="0" dirty="0" smtClean="0">
                <a:ln>
                  <a:noFill/>
                </a:ln>
                <a:solidFill>
                  <a:schemeClr val="tx2">
                    <a:lumMod val="60000"/>
                    <a:lumOff val="40000"/>
                  </a:schemeClr>
                </a:solidFill>
                <a:effectLst/>
                <a:latin typeface="Calibri" pitchFamily="34" charset="0"/>
                <a:ea typeface="Times New Roman" pitchFamily="18" charset="0"/>
                <a:cs typeface="Times New Roman" pitchFamily="18" charset="0"/>
              </a:rPr>
              <a:t>new and innovative products, processes and services,</a:t>
            </a:r>
            <a:r>
              <a:rPr kumimoji="0" lang="en-US"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with particular attention on the investments in the Sentinel satellites.</a:t>
            </a:r>
            <a:endParaRPr kumimoji="0" lang="it-IT" sz="20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Blip>
                <a:blip r:embed="rId2"/>
              </a:buBlip>
              <a:tabLst/>
            </a:pP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Despite the great promotion activities developed to raise interest on the incoming missions, still no Sentinel dataset is available for the scientific community. The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simulations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of future Sentinel data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are </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on the way and they represent a challenge for scientists, since accurate technical specifications would be needed.</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400" dirty="0" smtClean="0"/>
              <a:t>EEA-ESA ONGOING ROLES AND PARTNERSHIPS</a:t>
            </a:r>
            <a:endParaRPr lang="en-GB"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9" name="Picture 47"/>
          <p:cNvPicPr>
            <a:picLocks noChangeAspect="1" noChangeArrowheads="1"/>
          </p:cNvPicPr>
          <p:nvPr/>
        </p:nvPicPr>
        <p:blipFill>
          <a:blip r:embed="rId2" cstate="print"/>
          <a:srcRect/>
          <a:stretch>
            <a:fillRect/>
          </a:stretch>
        </p:blipFill>
        <p:spPr bwMode="auto">
          <a:xfrm>
            <a:off x="5858992" y="5113363"/>
            <a:ext cx="1964531" cy="1655340"/>
          </a:xfrm>
          <a:prstGeom prst="rect">
            <a:avLst/>
          </a:prstGeom>
          <a:noFill/>
          <a:ln w="9525">
            <a:noFill/>
            <a:miter lim="800000"/>
            <a:headEnd/>
            <a:tailEnd/>
          </a:ln>
        </p:spPr>
      </p:pic>
      <p:sp>
        <p:nvSpPr>
          <p:cNvPr id="20490" name="Rectangle 2"/>
          <p:cNvSpPr>
            <a:spLocks noChangeArrowheads="1"/>
          </p:cNvSpPr>
          <p:nvPr/>
        </p:nvSpPr>
        <p:spPr bwMode="auto">
          <a:xfrm rot="5400000">
            <a:off x="3963517" y="2909813"/>
            <a:ext cx="5791200" cy="2105174"/>
          </a:xfrm>
          <a:prstGeom prst="rect">
            <a:avLst/>
          </a:prstGeom>
          <a:noFill/>
          <a:ln w="25400">
            <a:solidFill>
              <a:srgbClr val="FF0000"/>
            </a:solidFill>
            <a:miter lim="800000"/>
            <a:headEnd/>
            <a:tailEnd/>
          </a:ln>
        </p:spPr>
        <p:txBody>
          <a:bodyPr wrap="none" lIns="91435" tIns="45718" rIns="91435" bIns="45718" anchor="ctr">
            <a:prstTxWarp prst="textNoShape">
              <a:avLst/>
            </a:prstTxWarp>
          </a:bodyPr>
          <a:lstStyle/>
          <a:p>
            <a:pPr algn="ctr" hangingPunct="0"/>
            <a:endParaRPr lang="it-IT">
              <a:solidFill>
                <a:schemeClr val="tx2">
                  <a:lumMod val="50000"/>
                </a:schemeClr>
              </a:solidFill>
            </a:endParaRPr>
          </a:p>
        </p:txBody>
      </p:sp>
      <p:sp>
        <p:nvSpPr>
          <p:cNvPr id="20491" name="Rectangle 3"/>
          <p:cNvSpPr>
            <a:spLocks noChangeArrowheads="1"/>
          </p:cNvSpPr>
          <p:nvPr/>
        </p:nvSpPr>
        <p:spPr bwMode="auto">
          <a:xfrm rot="5400000">
            <a:off x="1358839" y="2613460"/>
            <a:ext cx="5791199" cy="2697881"/>
          </a:xfrm>
          <a:prstGeom prst="rect">
            <a:avLst/>
          </a:prstGeom>
          <a:noFill/>
          <a:ln w="25400">
            <a:solidFill>
              <a:srgbClr val="FFCC99"/>
            </a:solidFill>
            <a:miter lim="800000"/>
            <a:headEnd/>
            <a:tailEnd/>
          </a:ln>
        </p:spPr>
        <p:txBody>
          <a:bodyPr wrap="none" lIns="91435" tIns="45718" rIns="91435" bIns="45718" anchor="ctr">
            <a:prstTxWarp prst="textNoShape">
              <a:avLst/>
            </a:prstTxWarp>
          </a:bodyPr>
          <a:lstStyle/>
          <a:p>
            <a:pPr algn="ctr" hangingPunct="0"/>
            <a:endParaRPr lang="it-IT">
              <a:solidFill>
                <a:schemeClr val="tx2">
                  <a:lumMod val="50000"/>
                </a:schemeClr>
              </a:solidFill>
            </a:endParaRPr>
          </a:p>
        </p:txBody>
      </p:sp>
      <p:sp>
        <p:nvSpPr>
          <p:cNvPr id="20492" name="Rectangle 5"/>
          <p:cNvSpPr>
            <a:spLocks noChangeArrowheads="1"/>
          </p:cNvSpPr>
          <p:nvPr/>
        </p:nvSpPr>
        <p:spPr bwMode="auto">
          <a:xfrm rot="5400000">
            <a:off x="4061086" y="2768329"/>
            <a:ext cx="400099" cy="92394"/>
          </a:xfrm>
          <a:prstGeom prst="rect">
            <a:avLst/>
          </a:prstGeom>
          <a:noFill/>
          <a:ln w="9525">
            <a:noFill/>
            <a:miter lim="800000"/>
            <a:headEnd/>
            <a:tailEnd/>
          </a:ln>
        </p:spPr>
        <p:txBody>
          <a:bodyPr vert="eaVert" wrap="none" lIns="91435" tIns="45718" rIns="91435" bIns="45718">
            <a:prstTxWarp prst="textNoShape">
              <a:avLst/>
            </a:prstTxWarp>
            <a:spAutoFit/>
          </a:bodyPr>
          <a:lstStyle/>
          <a:p>
            <a:pPr algn="ctr" hangingPunct="0"/>
            <a:endParaRPr lang="it-IT" sz="1400" b="1" dirty="0">
              <a:solidFill>
                <a:schemeClr val="tx2">
                  <a:lumMod val="50000"/>
                </a:schemeClr>
              </a:solidFill>
            </a:endParaRPr>
          </a:p>
        </p:txBody>
      </p:sp>
      <p:sp>
        <p:nvSpPr>
          <p:cNvPr id="20493" name="Text Box 8"/>
          <p:cNvSpPr txBox="1">
            <a:spLocks noChangeArrowheads="1"/>
          </p:cNvSpPr>
          <p:nvPr/>
        </p:nvSpPr>
        <p:spPr bwMode="auto">
          <a:xfrm rot="5400000">
            <a:off x="5244518" y="2460817"/>
            <a:ext cx="4027287" cy="1261880"/>
          </a:xfrm>
          <a:prstGeom prst="rect">
            <a:avLst/>
          </a:prstGeom>
          <a:solidFill>
            <a:srgbClr val="CCFF66">
              <a:alpha val="50195"/>
            </a:srgbClr>
          </a:solidFill>
          <a:ln w="9525">
            <a:solidFill>
              <a:schemeClr val="tx1"/>
            </a:solidFill>
            <a:miter lim="800000"/>
            <a:headEnd/>
            <a:tailEnd/>
          </a:ln>
        </p:spPr>
        <p:txBody>
          <a:bodyPr wrap="square" lIns="91435" tIns="45718" rIns="91435" bIns="45718">
            <a:prstTxWarp prst="textNoShape">
              <a:avLst/>
            </a:prstTxWarp>
            <a:spAutoFit/>
          </a:bodyPr>
          <a:lstStyle/>
          <a:p>
            <a:pPr algn="ctr" hangingPunct="0"/>
            <a:endParaRPr lang="it-IT" dirty="0">
              <a:solidFill>
                <a:schemeClr val="tx2">
                  <a:lumMod val="50000"/>
                </a:schemeClr>
              </a:solidFill>
            </a:endParaRPr>
          </a:p>
          <a:p>
            <a:pPr algn="ctr" hangingPunct="0"/>
            <a:r>
              <a:rPr lang="it-IT" sz="2000" dirty="0">
                <a:solidFill>
                  <a:schemeClr val="tx2">
                    <a:lumMod val="50000"/>
                  </a:schemeClr>
                </a:solidFill>
              </a:rPr>
              <a:t>ESA remote </a:t>
            </a:r>
            <a:r>
              <a:rPr lang="it-IT" sz="2000" dirty="0" err="1">
                <a:solidFill>
                  <a:schemeClr val="tx2">
                    <a:lumMod val="50000"/>
                  </a:schemeClr>
                </a:solidFill>
              </a:rPr>
              <a:t>Segment</a:t>
            </a:r>
            <a:r>
              <a:rPr lang="it-IT" sz="2000" dirty="0">
                <a:solidFill>
                  <a:schemeClr val="tx2">
                    <a:lumMod val="50000"/>
                  </a:schemeClr>
                </a:solidFill>
              </a:rPr>
              <a:t> + </a:t>
            </a:r>
          </a:p>
          <a:p>
            <a:pPr algn="ctr" hangingPunct="0"/>
            <a:r>
              <a:rPr lang="it-IT" sz="2000" dirty="0">
                <a:solidFill>
                  <a:schemeClr val="tx2">
                    <a:lumMod val="50000"/>
                  </a:schemeClr>
                </a:solidFill>
              </a:rPr>
              <a:t>Data in situ </a:t>
            </a:r>
            <a:r>
              <a:rPr lang="it-IT" sz="2000" dirty="0" err="1">
                <a:solidFill>
                  <a:schemeClr val="tx2">
                    <a:lumMod val="50000"/>
                  </a:schemeClr>
                </a:solidFill>
              </a:rPr>
              <a:t>acquisition</a:t>
            </a:r>
            <a:endParaRPr lang="it-IT" sz="2000" dirty="0">
              <a:solidFill>
                <a:schemeClr val="tx2">
                  <a:lumMod val="50000"/>
                </a:schemeClr>
              </a:solidFill>
            </a:endParaRPr>
          </a:p>
          <a:p>
            <a:pPr algn="ctr" hangingPunct="0"/>
            <a:endParaRPr lang="it-IT" dirty="0">
              <a:solidFill>
                <a:schemeClr val="tx2">
                  <a:lumMod val="50000"/>
                </a:schemeClr>
              </a:solidFill>
            </a:endParaRPr>
          </a:p>
        </p:txBody>
      </p:sp>
      <p:sp>
        <p:nvSpPr>
          <p:cNvPr id="20494" name="Text Box 9"/>
          <p:cNvSpPr txBox="1">
            <a:spLocks noChangeArrowheads="1"/>
          </p:cNvSpPr>
          <p:nvPr/>
        </p:nvSpPr>
        <p:spPr bwMode="auto">
          <a:xfrm rot="5400000">
            <a:off x="4321323" y="2787801"/>
            <a:ext cx="4019649" cy="615549"/>
          </a:xfrm>
          <a:prstGeom prst="rect">
            <a:avLst/>
          </a:prstGeom>
          <a:solidFill>
            <a:srgbClr val="CCFF66">
              <a:alpha val="50195"/>
            </a:srgbClr>
          </a:solidFill>
          <a:ln w="9525">
            <a:solidFill>
              <a:schemeClr val="tx1"/>
            </a:solidFill>
            <a:miter lim="800000"/>
            <a:headEnd/>
            <a:tailEnd/>
          </a:ln>
        </p:spPr>
        <p:txBody>
          <a:bodyPr wrap="square" lIns="91435" tIns="45718" rIns="91435" bIns="45718">
            <a:prstTxWarp prst="textNoShape">
              <a:avLst/>
            </a:prstTxWarp>
            <a:spAutoFit/>
          </a:bodyPr>
          <a:lstStyle/>
          <a:p>
            <a:pPr algn="ctr" hangingPunct="0"/>
            <a:r>
              <a:rPr lang="it-IT" sz="1700" dirty="0" err="1">
                <a:solidFill>
                  <a:schemeClr val="tx2">
                    <a:lumMod val="50000"/>
                  </a:schemeClr>
                </a:solidFill>
              </a:rPr>
              <a:t>Preprocessing</a:t>
            </a:r>
            <a:r>
              <a:rPr lang="it-IT" sz="1700" dirty="0">
                <a:solidFill>
                  <a:schemeClr val="tx2">
                    <a:lumMod val="50000"/>
                  </a:schemeClr>
                </a:solidFill>
              </a:rPr>
              <a:t> </a:t>
            </a:r>
            <a:r>
              <a:rPr lang="it-IT" sz="1700" dirty="0" err="1">
                <a:solidFill>
                  <a:schemeClr val="tx2">
                    <a:lumMod val="50000"/>
                  </a:schemeClr>
                </a:solidFill>
              </a:rPr>
              <a:t>modules</a:t>
            </a:r>
            <a:r>
              <a:rPr lang="it-IT" sz="1700" dirty="0">
                <a:solidFill>
                  <a:schemeClr val="tx2">
                    <a:lumMod val="50000"/>
                  </a:schemeClr>
                </a:solidFill>
              </a:rPr>
              <a:t> </a:t>
            </a:r>
          </a:p>
          <a:p>
            <a:pPr algn="ctr" hangingPunct="0"/>
            <a:r>
              <a:rPr lang="it-IT" sz="1700" dirty="0">
                <a:solidFill>
                  <a:schemeClr val="tx2">
                    <a:lumMod val="50000"/>
                  </a:schemeClr>
                </a:solidFill>
              </a:rPr>
              <a:t>(</a:t>
            </a:r>
            <a:r>
              <a:rPr lang="it-IT" sz="1700" dirty="0" err="1">
                <a:solidFill>
                  <a:schemeClr val="tx2">
                    <a:lumMod val="50000"/>
                  </a:schemeClr>
                </a:solidFill>
              </a:rPr>
              <a:t>archive</a:t>
            </a:r>
            <a:r>
              <a:rPr lang="it-IT" sz="1700" dirty="0">
                <a:solidFill>
                  <a:schemeClr val="tx2">
                    <a:lumMod val="50000"/>
                  </a:schemeClr>
                </a:solidFill>
              </a:rPr>
              <a:t> </a:t>
            </a:r>
            <a:r>
              <a:rPr lang="it-IT" sz="1700" dirty="0" err="1">
                <a:solidFill>
                  <a:schemeClr val="tx2">
                    <a:lumMod val="50000"/>
                  </a:schemeClr>
                </a:solidFill>
              </a:rPr>
              <a:t>search&amp;new</a:t>
            </a:r>
            <a:r>
              <a:rPr lang="it-IT" sz="1700" dirty="0">
                <a:solidFill>
                  <a:schemeClr val="tx2">
                    <a:lumMod val="50000"/>
                  </a:schemeClr>
                </a:solidFill>
              </a:rPr>
              <a:t> </a:t>
            </a:r>
            <a:r>
              <a:rPr lang="it-IT" sz="1700" dirty="0" err="1">
                <a:solidFill>
                  <a:schemeClr val="tx2">
                    <a:lumMod val="50000"/>
                  </a:schemeClr>
                </a:solidFill>
              </a:rPr>
              <a:t>acquisition</a:t>
            </a:r>
            <a:r>
              <a:rPr lang="it-IT" sz="1700" dirty="0">
                <a:solidFill>
                  <a:schemeClr val="tx2">
                    <a:lumMod val="50000"/>
                  </a:schemeClr>
                </a:solidFill>
              </a:rPr>
              <a:t>)</a:t>
            </a:r>
          </a:p>
        </p:txBody>
      </p:sp>
      <p:sp>
        <p:nvSpPr>
          <p:cNvPr id="20495" name="Text Box 12"/>
          <p:cNvSpPr txBox="1">
            <a:spLocks noChangeArrowheads="1"/>
          </p:cNvSpPr>
          <p:nvPr/>
        </p:nvSpPr>
        <p:spPr bwMode="auto">
          <a:xfrm rot="-5400000">
            <a:off x="3668853" y="557161"/>
            <a:ext cx="1107986" cy="2502091"/>
          </a:xfrm>
          <a:prstGeom prst="rect">
            <a:avLst/>
          </a:prstGeom>
          <a:solidFill>
            <a:srgbClr val="008000"/>
          </a:solidFill>
          <a:ln w="9525">
            <a:noFill/>
            <a:miter lim="800000"/>
            <a:headEnd/>
            <a:tailEnd/>
          </a:ln>
        </p:spPr>
        <p:txBody>
          <a:bodyPr vert="eaVert" wrap="none" lIns="91435" tIns="45718" rIns="91435" bIns="45718">
            <a:prstTxWarp prst="textNoShape">
              <a:avLst/>
            </a:prstTxWarp>
            <a:spAutoFit/>
          </a:bodyPr>
          <a:lstStyle/>
          <a:p>
            <a:pPr algn="ctr" hangingPunct="0"/>
            <a:r>
              <a:rPr lang="it-IT" sz="2000" b="1" dirty="0" smtClean="0">
                <a:solidFill>
                  <a:schemeClr val="tx2">
                    <a:lumMod val="50000"/>
                  </a:schemeClr>
                </a:solidFill>
              </a:rPr>
              <a:t>COASTS: The </a:t>
            </a:r>
            <a:r>
              <a:rPr lang="it-IT" sz="2000" b="1" dirty="0" err="1" smtClean="0">
                <a:solidFill>
                  <a:schemeClr val="tx2">
                    <a:lumMod val="50000"/>
                  </a:schemeClr>
                </a:solidFill>
              </a:rPr>
              <a:t>interface</a:t>
            </a:r>
            <a:r>
              <a:rPr lang="it-IT" sz="2000" b="1" dirty="0" smtClean="0">
                <a:solidFill>
                  <a:schemeClr val="tx2">
                    <a:lumMod val="50000"/>
                  </a:schemeClr>
                </a:solidFill>
              </a:rPr>
              <a:t> </a:t>
            </a:r>
          </a:p>
          <a:p>
            <a:pPr algn="ctr" hangingPunct="0"/>
            <a:r>
              <a:rPr lang="it-IT" sz="2000" b="1" dirty="0" err="1" smtClean="0">
                <a:solidFill>
                  <a:schemeClr val="tx2">
                    <a:lumMod val="50000"/>
                  </a:schemeClr>
                </a:solidFill>
              </a:rPr>
              <a:t>between</a:t>
            </a:r>
            <a:endParaRPr lang="it-IT" sz="2000" b="1" dirty="0" smtClean="0">
              <a:solidFill>
                <a:schemeClr val="tx2">
                  <a:lumMod val="50000"/>
                </a:schemeClr>
              </a:solidFill>
            </a:endParaRPr>
          </a:p>
          <a:p>
            <a:pPr algn="ctr" hangingPunct="0"/>
            <a:r>
              <a:rPr lang="it-IT" sz="2000" b="1" dirty="0" smtClean="0">
                <a:solidFill>
                  <a:schemeClr val="tx2">
                    <a:lumMod val="50000"/>
                  </a:schemeClr>
                </a:solidFill>
              </a:rPr>
              <a:t>Land/Sea </a:t>
            </a:r>
            <a:r>
              <a:rPr lang="it-IT" sz="2000" b="1" dirty="0" err="1">
                <a:solidFill>
                  <a:schemeClr val="tx2">
                    <a:lumMod val="50000"/>
                  </a:schemeClr>
                </a:solidFill>
              </a:rPr>
              <a:t>Scape</a:t>
            </a:r>
            <a:endParaRPr lang="it-IT" sz="2000" b="1" dirty="0">
              <a:solidFill>
                <a:schemeClr val="tx2">
                  <a:lumMod val="50000"/>
                </a:schemeClr>
              </a:solidFill>
            </a:endParaRPr>
          </a:p>
        </p:txBody>
      </p:sp>
      <p:sp>
        <p:nvSpPr>
          <p:cNvPr id="20496" name="Text Box 21"/>
          <p:cNvSpPr txBox="1">
            <a:spLocks noChangeArrowheads="1"/>
          </p:cNvSpPr>
          <p:nvPr/>
        </p:nvSpPr>
        <p:spPr bwMode="auto">
          <a:xfrm rot="5400000">
            <a:off x="-377019" y="3678640"/>
            <a:ext cx="5868517" cy="492438"/>
          </a:xfrm>
          <a:prstGeom prst="rect">
            <a:avLst/>
          </a:prstGeom>
          <a:solidFill>
            <a:srgbClr val="CCFF66">
              <a:alpha val="50195"/>
            </a:srgbClr>
          </a:solidFill>
          <a:ln w="25400">
            <a:solidFill>
              <a:srgbClr val="99CC00"/>
            </a:solidFill>
            <a:miter lim="800000"/>
            <a:headEnd/>
            <a:tailEnd/>
          </a:ln>
        </p:spPr>
        <p:txBody>
          <a:bodyPr wrap="square" lIns="91435" tIns="45718" rIns="91435" bIns="45718">
            <a:prstTxWarp prst="textNoShape">
              <a:avLst/>
            </a:prstTxWarp>
            <a:spAutoFit/>
          </a:bodyPr>
          <a:lstStyle/>
          <a:p>
            <a:pPr algn="ctr" hangingPunct="0"/>
            <a:r>
              <a:rPr lang="it-IT" b="1" dirty="0" err="1">
                <a:solidFill>
                  <a:schemeClr val="tx2">
                    <a:lumMod val="50000"/>
                  </a:schemeClr>
                </a:solidFill>
              </a:rPr>
              <a:t>Publication</a:t>
            </a:r>
            <a:r>
              <a:rPr lang="it-IT" b="1" dirty="0">
                <a:solidFill>
                  <a:schemeClr val="tx2">
                    <a:lumMod val="50000"/>
                  </a:schemeClr>
                </a:solidFill>
              </a:rPr>
              <a:t> </a:t>
            </a:r>
            <a:r>
              <a:rPr lang="it-IT" b="1" dirty="0" err="1">
                <a:solidFill>
                  <a:schemeClr val="tx2">
                    <a:lumMod val="50000"/>
                  </a:schemeClr>
                </a:solidFill>
              </a:rPr>
              <a:t>layer</a:t>
            </a:r>
            <a:r>
              <a:rPr lang="it-IT" dirty="0">
                <a:solidFill>
                  <a:schemeClr val="tx2">
                    <a:lumMod val="50000"/>
                  </a:schemeClr>
                </a:solidFill>
              </a:rPr>
              <a:t> </a:t>
            </a:r>
          </a:p>
          <a:p>
            <a:pPr algn="ctr" hangingPunct="0"/>
            <a:endParaRPr lang="it-IT" sz="800" dirty="0">
              <a:solidFill>
                <a:schemeClr val="tx2">
                  <a:lumMod val="50000"/>
                </a:schemeClr>
              </a:solidFill>
            </a:endParaRPr>
          </a:p>
        </p:txBody>
      </p:sp>
      <p:sp>
        <p:nvSpPr>
          <p:cNvPr id="20497" name="Text Box 24"/>
          <p:cNvSpPr txBox="1">
            <a:spLocks noChangeArrowheads="1"/>
          </p:cNvSpPr>
          <p:nvPr/>
        </p:nvSpPr>
        <p:spPr bwMode="auto">
          <a:xfrm rot="-5400000">
            <a:off x="6538345" y="4383361"/>
            <a:ext cx="738654" cy="2079501"/>
          </a:xfrm>
          <a:prstGeom prst="rect">
            <a:avLst/>
          </a:prstGeom>
          <a:noFill/>
          <a:ln w="9525">
            <a:noFill/>
            <a:miter lim="800000"/>
            <a:headEnd/>
            <a:tailEnd/>
          </a:ln>
        </p:spPr>
        <p:txBody>
          <a:bodyPr vert="eaVert" lIns="91435" tIns="45718" rIns="91435" bIns="45718">
            <a:prstTxWarp prst="textNoShape">
              <a:avLst/>
            </a:prstTxWarp>
            <a:spAutoFit/>
          </a:bodyPr>
          <a:lstStyle/>
          <a:p>
            <a:pPr algn="just" hangingPunct="0"/>
            <a:r>
              <a:rPr lang="it-IT" b="1">
                <a:solidFill>
                  <a:schemeClr val="tx2">
                    <a:lumMod val="50000"/>
                  </a:schemeClr>
                </a:solidFill>
              </a:rPr>
              <a:t>Data Access </a:t>
            </a:r>
          </a:p>
          <a:p>
            <a:pPr algn="ctr" hangingPunct="0"/>
            <a:r>
              <a:rPr lang="it-IT" b="1">
                <a:solidFill>
                  <a:schemeClr val="tx2">
                    <a:lumMod val="50000"/>
                  </a:schemeClr>
                </a:solidFill>
              </a:rPr>
              <a:t>layer</a:t>
            </a:r>
          </a:p>
        </p:txBody>
      </p:sp>
      <p:pic>
        <p:nvPicPr>
          <p:cNvPr id="20498" name="Picture 25"/>
          <p:cNvPicPr>
            <a:picLocks noChangeAspect="1" noChangeArrowheads="1"/>
          </p:cNvPicPr>
          <p:nvPr/>
        </p:nvPicPr>
        <p:blipFill>
          <a:blip r:embed="rId3" cstate="print"/>
          <a:srcRect/>
          <a:stretch>
            <a:fillRect/>
          </a:stretch>
        </p:blipFill>
        <p:spPr bwMode="auto">
          <a:xfrm>
            <a:off x="8001000" y="1113904"/>
            <a:ext cx="1095003" cy="867296"/>
          </a:xfrm>
          <a:prstGeom prst="rect">
            <a:avLst/>
          </a:prstGeom>
          <a:noFill/>
          <a:ln w="9525">
            <a:noFill/>
            <a:miter lim="800000"/>
            <a:headEnd/>
            <a:tailEnd/>
          </a:ln>
        </p:spPr>
      </p:pic>
      <p:pic>
        <p:nvPicPr>
          <p:cNvPr id="20499" name="Picture 26"/>
          <p:cNvPicPr>
            <a:picLocks noChangeAspect="1" noChangeArrowheads="1"/>
          </p:cNvPicPr>
          <p:nvPr/>
        </p:nvPicPr>
        <p:blipFill>
          <a:blip r:embed="rId3" cstate="print"/>
          <a:srcRect/>
          <a:stretch>
            <a:fillRect/>
          </a:stretch>
        </p:blipFill>
        <p:spPr bwMode="auto">
          <a:xfrm>
            <a:off x="8001000" y="2743200"/>
            <a:ext cx="1095003" cy="867296"/>
          </a:xfrm>
          <a:prstGeom prst="rect">
            <a:avLst/>
          </a:prstGeom>
          <a:noFill/>
          <a:ln w="9525">
            <a:noFill/>
            <a:miter lim="800000"/>
            <a:headEnd/>
            <a:tailEnd/>
          </a:ln>
        </p:spPr>
      </p:pic>
      <p:pic>
        <p:nvPicPr>
          <p:cNvPr id="20500" name="Picture 27"/>
          <p:cNvPicPr>
            <a:picLocks noChangeAspect="1" noChangeArrowheads="1"/>
          </p:cNvPicPr>
          <p:nvPr/>
        </p:nvPicPr>
        <p:blipFill>
          <a:blip r:embed="rId3" cstate="print"/>
          <a:srcRect/>
          <a:stretch>
            <a:fillRect/>
          </a:stretch>
        </p:blipFill>
        <p:spPr bwMode="auto">
          <a:xfrm>
            <a:off x="8001000" y="4495800"/>
            <a:ext cx="1095003" cy="866180"/>
          </a:xfrm>
          <a:prstGeom prst="rect">
            <a:avLst/>
          </a:prstGeom>
          <a:noFill/>
          <a:ln w="9525">
            <a:noFill/>
            <a:miter lim="800000"/>
            <a:headEnd/>
            <a:tailEnd/>
          </a:ln>
        </p:spPr>
      </p:pic>
      <p:pic>
        <p:nvPicPr>
          <p:cNvPr id="20501" name="Picture 31"/>
          <p:cNvPicPr>
            <a:picLocks noChangeAspect="1" noChangeArrowheads="1"/>
          </p:cNvPicPr>
          <p:nvPr/>
        </p:nvPicPr>
        <p:blipFill>
          <a:blip r:embed="rId4" cstate="print"/>
          <a:srcRect/>
          <a:stretch>
            <a:fillRect/>
          </a:stretch>
        </p:blipFill>
        <p:spPr bwMode="auto">
          <a:xfrm>
            <a:off x="0" y="877342"/>
            <a:ext cx="1292572" cy="863947"/>
          </a:xfrm>
          <a:prstGeom prst="rect">
            <a:avLst/>
          </a:prstGeom>
          <a:noFill/>
          <a:ln w="9525">
            <a:noFill/>
            <a:miter lim="800000"/>
            <a:headEnd/>
            <a:tailEnd/>
          </a:ln>
        </p:spPr>
      </p:pic>
      <p:pic>
        <p:nvPicPr>
          <p:cNvPr id="20502" name="Picture 32"/>
          <p:cNvPicPr>
            <a:picLocks noChangeAspect="1" noChangeArrowheads="1"/>
          </p:cNvPicPr>
          <p:nvPr/>
        </p:nvPicPr>
        <p:blipFill>
          <a:blip r:embed="rId5" cstate="print"/>
          <a:srcRect/>
          <a:stretch>
            <a:fillRect/>
          </a:stretch>
        </p:blipFill>
        <p:spPr bwMode="auto">
          <a:xfrm>
            <a:off x="0" y="1802681"/>
            <a:ext cx="1338337" cy="810369"/>
          </a:xfrm>
          <a:prstGeom prst="rect">
            <a:avLst/>
          </a:prstGeom>
          <a:noFill/>
          <a:ln w="9525">
            <a:noFill/>
            <a:miter lim="800000"/>
            <a:headEnd/>
            <a:tailEnd/>
          </a:ln>
        </p:spPr>
      </p:pic>
      <p:pic>
        <p:nvPicPr>
          <p:cNvPr id="20503" name="Picture 33"/>
          <p:cNvPicPr>
            <a:picLocks noChangeAspect="1" noChangeArrowheads="1"/>
          </p:cNvPicPr>
          <p:nvPr/>
        </p:nvPicPr>
        <p:blipFill>
          <a:blip r:embed="rId6" cstate="print"/>
          <a:srcRect/>
          <a:stretch>
            <a:fillRect/>
          </a:stretch>
        </p:blipFill>
        <p:spPr bwMode="auto">
          <a:xfrm>
            <a:off x="0" y="2709045"/>
            <a:ext cx="1293689" cy="863947"/>
          </a:xfrm>
          <a:prstGeom prst="rect">
            <a:avLst/>
          </a:prstGeom>
          <a:noFill/>
          <a:ln w="9525">
            <a:noFill/>
            <a:miter lim="800000"/>
            <a:headEnd/>
            <a:tailEnd/>
          </a:ln>
        </p:spPr>
      </p:pic>
      <p:pic>
        <p:nvPicPr>
          <p:cNvPr id="20504" name="Picture 34"/>
          <p:cNvPicPr>
            <a:picLocks noChangeAspect="1" noChangeArrowheads="1"/>
          </p:cNvPicPr>
          <p:nvPr/>
        </p:nvPicPr>
        <p:blipFill>
          <a:blip r:embed="rId7" cstate="print"/>
          <a:srcRect/>
          <a:stretch>
            <a:fillRect/>
          </a:stretch>
        </p:blipFill>
        <p:spPr bwMode="auto">
          <a:xfrm>
            <a:off x="0" y="3776142"/>
            <a:ext cx="1297037" cy="777999"/>
          </a:xfrm>
          <a:prstGeom prst="rect">
            <a:avLst/>
          </a:prstGeom>
          <a:noFill/>
          <a:ln w="9525">
            <a:noFill/>
            <a:miter lim="800000"/>
            <a:headEnd/>
            <a:tailEnd/>
          </a:ln>
        </p:spPr>
      </p:pic>
      <p:pic>
        <p:nvPicPr>
          <p:cNvPr id="20505" name="Picture 36"/>
          <p:cNvPicPr>
            <a:picLocks noChangeAspect="1" noChangeArrowheads="1"/>
          </p:cNvPicPr>
          <p:nvPr/>
        </p:nvPicPr>
        <p:blipFill>
          <a:blip r:embed="rId8" cstate="print"/>
          <a:srcRect/>
          <a:stretch>
            <a:fillRect/>
          </a:stretch>
        </p:blipFill>
        <p:spPr bwMode="auto">
          <a:xfrm>
            <a:off x="0" y="4554140"/>
            <a:ext cx="1297037" cy="870645"/>
          </a:xfrm>
          <a:prstGeom prst="rect">
            <a:avLst/>
          </a:prstGeom>
          <a:noFill/>
          <a:ln w="9525">
            <a:noFill/>
            <a:miter lim="800000"/>
            <a:headEnd/>
            <a:tailEnd/>
          </a:ln>
        </p:spPr>
      </p:pic>
      <p:pic>
        <p:nvPicPr>
          <p:cNvPr id="20506" name="Picture 37"/>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56927" y="5511850"/>
            <a:ext cx="957709" cy="957709"/>
          </a:xfrm>
          <a:prstGeom prst="rect">
            <a:avLst/>
          </a:prstGeom>
          <a:noFill/>
          <a:ln w="9525">
            <a:noFill/>
            <a:miter lim="800000"/>
            <a:headEnd/>
            <a:tailEnd/>
          </a:ln>
        </p:spPr>
      </p:pic>
      <p:pic>
        <p:nvPicPr>
          <p:cNvPr id="20507" name="Picture 3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73473" y="5669236"/>
            <a:ext cx="956592" cy="956592"/>
          </a:xfrm>
          <a:prstGeom prst="rect">
            <a:avLst/>
          </a:prstGeom>
          <a:noFill/>
          <a:ln w="9525">
            <a:noFill/>
            <a:miter lim="800000"/>
            <a:headEnd/>
            <a:tailEnd/>
          </a:ln>
        </p:spPr>
      </p:pic>
      <p:pic>
        <p:nvPicPr>
          <p:cNvPr id="20508" name="Picture 41"/>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361902" y="1002135"/>
            <a:ext cx="370582" cy="369465"/>
          </a:xfrm>
          <a:prstGeom prst="rect">
            <a:avLst/>
          </a:prstGeom>
          <a:noFill/>
          <a:ln w="9525">
            <a:noFill/>
            <a:miter lim="800000"/>
            <a:headEnd/>
            <a:tailEnd/>
          </a:ln>
        </p:spPr>
      </p:pic>
      <p:sp>
        <p:nvSpPr>
          <p:cNvPr id="20509" name="Text Box 22"/>
          <p:cNvSpPr txBox="1">
            <a:spLocks noChangeArrowheads="1"/>
          </p:cNvSpPr>
          <p:nvPr/>
        </p:nvSpPr>
        <p:spPr bwMode="auto">
          <a:xfrm rot="5400000">
            <a:off x="-1158366" y="3524192"/>
            <a:ext cx="5867400" cy="800215"/>
          </a:xfrm>
          <a:prstGeom prst="rect">
            <a:avLst/>
          </a:prstGeom>
          <a:solidFill>
            <a:srgbClr val="CCFF66">
              <a:alpha val="50195"/>
            </a:srgbClr>
          </a:solidFill>
          <a:ln w="25400">
            <a:solidFill>
              <a:schemeClr val="accent2"/>
            </a:solidFill>
            <a:miter lim="800000"/>
            <a:headEnd/>
            <a:tailEnd/>
          </a:ln>
        </p:spPr>
        <p:txBody>
          <a:bodyPr wrap="square" lIns="91435" tIns="45718" rIns="91435" bIns="45718">
            <a:prstTxWarp prst="textNoShape">
              <a:avLst/>
            </a:prstTxWarp>
            <a:spAutoFit/>
          </a:bodyPr>
          <a:lstStyle/>
          <a:p>
            <a:pPr algn="ctr" hangingPunct="0"/>
            <a:r>
              <a:rPr lang="it-IT" b="1" dirty="0" err="1">
                <a:solidFill>
                  <a:schemeClr val="tx2">
                    <a:lumMod val="50000"/>
                  </a:schemeClr>
                </a:solidFill>
              </a:rPr>
              <a:t>Integration</a:t>
            </a:r>
            <a:r>
              <a:rPr lang="it-IT" b="1" dirty="0">
                <a:solidFill>
                  <a:schemeClr val="tx2">
                    <a:lumMod val="50000"/>
                  </a:schemeClr>
                </a:solidFill>
              </a:rPr>
              <a:t> </a:t>
            </a:r>
            <a:r>
              <a:rPr lang="it-IT" b="1" dirty="0" err="1">
                <a:solidFill>
                  <a:schemeClr val="tx2">
                    <a:lumMod val="50000"/>
                  </a:schemeClr>
                </a:solidFill>
              </a:rPr>
              <a:t>layer</a:t>
            </a:r>
            <a:endParaRPr lang="it-IT" b="1" dirty="0">
              <a:solidFill>
                <a:schemeClr val="tx2">
                  <a:lumMod val="50000"/>
                </a:schemeClr>
              </a:solidFill>
            </a:endParaRPr>
          </a:p>
          <a:p>
            <a:pPr algn="ctr" hangingPunct="0"/>
            <a:r>
              <a:rPr lang="it-IT" sz="1400" i="1" dirty="0">
                <a:solidFill>
                  <a:schemeClr val="tx2">
                    <a:lumMod val="50000"/>
                  </a:schemeClr>
                </a:solidFill>
              </a:rPr>
              <a:t>GMES </a:t>
            </a:r>
            <a:r>
              <a:rPr lang="it-IT" sz="1400" i="1" dirty="0" err="1">
                <a:solidFill>
                  <a:schemeClr val="tx2">
                    <a:lumMod val="50000"/>
                  </a:schemeClr>
                </a:solidFill>
              </a:rPr>
              <a:t>Services</a:t>
            </a:r>
            <a:endParaRPr lang="it-IT" sz="1400" i="1" dirty="0">
              <a:solidFill>
                <a:schemeClr val="tx2">
                  <a:lumMod val="50000"/>
                </a:schemeClr>
              </a:solidFill>
            </a:endParaRPr>
          </a:p>
          <a:p>
            <a:pPr algn="ctr" hangingPunct="0"/>
            <a:r>
              <a:rPr lang="it-IT" sz="1400" i="1" dirty="0">
                <a:solidFill>
                  <a:schemeClr val="tx2">
                    <a:lumMod val="50000"/>
                  </a:schemeClr>
                </a:solidFill>
              </a:rPr>
              <a:t>Non GMES </a:t>
            </a:r>
            <a:r>
              <a:rPr lang="it-IT" sz="1400" i="1" dirty="0" err="1">
                <a:solidFill>
                  <a:schemeClr val="tx2">
                    <a:lumMod val="50000"/>
                  </a:schemeClr>
                </a:solidFill>
              </a:rPr>
              <a:t>Services</a:t>
            </a:r>
            <a:endParaRPr lang="it-IT" sz="1400" i="1" dirty="0">
              <a:solidFill>
                <a:schemeClr val="tx2">
                  <a:lumMod val="50000"/>
                </a:schemeClr>
              </a:solidFill>
            </a:endParaRPr>
          </a:p>
        </p:txBody>
      </p:sp>
      <p:pic>
        <p:nvPicPr>
          <p:cNvPr id="20510" name="Picture 46"/>
          <p:cNvPicPr>
            <a:picLocks noChangeAspect="1" noChangeArrowheads="1"/>
          </p:cNvPicPr>
          <p:nvPr/>
        </p:nvPicPr>
        <p:blipFill>
          <a:blip r:embed="rId11" cstate="print"/>
          <a:srcRect/>
          <a:stretch>
            <a:fillRect/>
          </a:stretch>
        </p:blipFill>
        <p:spPr bwMode="auto">
          <a:xfrm>
            <a:off x="3067348" y="5011787"/>
            <a:ext cx="2365251" cy="1770311"/>
          </a:xfrm>
          <a:prstGeom prst="rect">
            <a:avLst/>
          </a:prstGeom>
          <a:noFill/>
          <a:ln w="9525">
            <a:noFill/>
            <a:miter lim="800000"/>
            <a:headEnd/>
            <a:tailEnd/>
          </a:ln>
        </p:spPr>
      </p:pic>
      <p:sp>
        <p:nvSpPr>
          <p:cNvPr id="20511" name="Text Box 23"/>
          <p:cNvSpPr txBox="1">
            <a:spLocks noChangeArrowheads="1"/>
          </p:cNvSpPr>
          <p:nvPr/>
        </p:nvSpPr>
        <p:spPr bwMode="auto">
          <a:xfrm rot="-5400000">
            <a:off x="4010774" y="4324666"/>
            <a:ext cx="461655" cy="2125450"/>
          </a:xfrm>
          <a:prstGeom prst="rect">
            <a:avLst/>
          </a:prstGeom>
          <a:noFill/>
          <a:ln w="9525">
            <a:noFill/>
            <a:miter lim="800000"/>
            <a:headEnd/>
            <a:tailEnd/>
          </a:ln>
        </p:spPr>
        <p:txBody>
          <a:bodyPr vert="eaVert" wrap="none" lIns="91435" tIns="45718" rIns="91435" bIns="45718">
            <a:prstTxWarp prst="textNoShape">
              <a:avLst/>
            </a:prstTxWarp>
            <a:spAutoFit/>
          </a:bodyPr>
          <a:lstStyle/>
          <a:p>
            <a:pPr algn="ctr" hangingPunct="0"/>
            <a:r>
              <a:rPr lang="it-IT" b="1">
                <a:solidFill>
                  <a:schemeClr val="tx2">
                    <a:lumMod val="50000"/>
                  </a:schemeClr>
                </a:solidFill>
              </a:rPr>
              <a:t>Data Processing layer</a:t>
            </a:r>
          </a:p>
        </p:txBody>
      </p:sp>
      <p:sp>
        <p:nvSpPr>
          <p:cNvPr id="20512" name="AutoShape 39"/>
          <p:cNvSpPr>
            <a:spLocks noChangeArrowheads="1"/>
          </p:cNvSpPr>
          <p:nvPr/>
        </p:nvSpPr>
        <p:spPr bwMode="auto">
          <a:xfrm>
            <a:off x="1180951" y="5632401"/>
            <a:ext cx="6831211" cy="1211089"/>
          </a:xfrm>
          <a:prstGeom prst="leftArrow">
            <a:avLst>
              <a:gd name="adj1" fmla="val 44426"/>
              <a:gd name="adj2" fmla="val 59617"/>
            </a:avLst>
          </a:prstGeom>
          <a:solidFill>
            <a:srgbClr val="FFFFFF"/>
          </a:solidFill>
          <a:ln w="28575">
            <a:noFill/>
            <a:prstDash val="dashDot"/>
            <a:miter lim="800000"/>
            <a:headEnd/>
            <a:tailEnd/>
          </a:ln>
        </p:spPr>
        <p:txBody>
          <a:bodyPr wrap="none" lIns="91435" tIns="45718" rIns="91435" bIns="45718" anchor="ctr">
            <a:prstTxWarp prst="textNoShape">
              <a:avLst/>
            </a:prstTxWarp>
          </a:bodyPr>
          <a:lstStyle/>
          <a:p>
            <a:pPr algn="ctr" hangingPunct="0"/>
            <a:r>
              <a:rPr lang="it-IT" sz="2000" dirty="0" err="1">
                <a:solidFill>
                  <a:schemeClr val="tx2">
                    <a:lumMod val="50000"/>
                  </a:schemeClr>
                </a:solidFill>
              </a:rPr>
              <a:t>From</a:t>
            </a:r>
            <a:r>
              <a:rPr lang="it-IT" sz="2000" dirty="0">
                <a:solidFill>
                  <a:schemeClr val="tx2">
                    <a:lumMod val="50000"/>
                  </a:schemeClr>
                </a:solidFill>
              </a:rPr>
              <a:t> </a:t>
            </a:r>
            <a:r>
              <a:rPr lang="it-IT" sz="2000" dirty="0" err="1">
                <a:solidFill>
                  <a:schemeClr val="tx2">
                    <a:lumMod val="50000"/>
                  </a:schemeClr>
                </a:solidFill>
              </a:rPr>
              <a:t>Space</a:t>
            </a:r>
            <a:r>
              <a:rPr lang="it-IT" sz="2000" dirty="0">
                <a:solidFill>
                  <a:schemeClr val="tx2">
                    <a:lumMod val="50000"/>
                  </a:schemeClr>
                </a:solidFill>
              </a:rPr>
              <a:t> </a:t>
            </a:r>
            <a:r>
              <a:rPr lang="it-IT" sz="2000" dirty="0" err="1">
                <a:solidFill>
                  <a:schemeClr val="tx2">
                    <a:lumMod val="50000"/>
                  </a:schemeClr>
                </a:solidFill>
              </a:rPr>
              <a:t>Systems</a:t>
            </a:r>
            <a:r>
              <a:rPr lang="it-IT" sz="2000" dirty="0">
                <a:solidFill>
                  <a:schemeClr val="tx2">
                    <a:lumMod val="50000"/>
                  </a:schemeClr>
                </a:solidFill>
              </a:rPr>
              <a:t> </a:t>
            </a:r>
            <a:r>
              <a:rPr lang="it-IT" sz="2000" dirty="0" err="1">
                <a:solidFill>
                  <a:schemeClr val="tx2">
                    <a:lumMod val="50000"/>
                  </a:schemeClr>
                </a:solidFill>
              </a:rPr>
              <a:t>to</a:t>
            </a:r>
            <a:r>
              <a:rPr lang="it-IT" sz="2000" dirty="0">
                <a:solidFill>
                  <a:schemeClr val="tx2">
                    <a:lumMod val="50000"/>
                  </a:schemeClr>
                </a:solidFill>
              </a:rPr>
              <a:t> </a:t>
            </a:r>
            <a:r>
              <a:rPr lang="it-IT" sz="2000" b="1" dirty="0">
                <a:solidFill>
                  <a:schemeClr val="tx2">
                    <a:lumMod val="50000"/>
                  </a:schemeClr>
                </a:solidFill>
              </a:rPr>
              <a:t>non EO expert</a:t>
            </a:r>
            <a:r>
              <a:rPr lang="it-IT" sz="2000" dirty="0">
                <a:solidFill>
                  <a:schemeClr val="tx2">
                    <a:lumMod val="50000"/>
                  </a:schemeClr>
                </a:solidFill>
              </a:rPr>
              <a:t> End </a:t>
            </a:r>
            <a:r>
              <a:rPr lang="it-IT" sz="2000" dirty="0" err="1">
                <a:solidFill>
                  <a:schemeClr val="tx2">
                    <a:lumMod val="50000"/>
                  </a:schemeClr>
                </a:solidFill>
              </a:rPr>
              <a:t>Users</a:t>
            </a:r>
            <a:endParaRPr lang="it-IT" sz="2000" dirty="0">
              <a:solidFill>
                <a:schemeClr val="tx2">
                  <a:lumMod val="50000"/>
                </a:schemeClr>
              </a:solidFill>
            </a:endParaRPr>
          </a:p>
        </p:txBody>
      </p:sp>
      <p:sp>
        <p:nvSpPr>
          <p:cNvPr id="20513" name="Text Box 13"/>
          <p:cNvSpPr txBox="1">
            <a:spLocks noChangeArrowheads="1"/>
          </p:cNvSpPr>
          <p:nvPr/>
        </p:nvSpPr>
        <p:spPr bwMode="auto">
          <a:xfrm rot="-5400000">
            <a:off x="4143685" y="1969525"/>
            <a:ext cx="400099" cy="1403136"/>
          </a:xfrm>
          <a:prstGeom prst="rect">
            <a:avLst/>
          </a:prstGeom>
          <a:solidFill>
            <a:srgbClr val="CCFFCC"/>
          </a:solidFill>
          <a:ln w="9525">
            <a:noFill/>
            <a:miter lim="800000"/>
            <a:headEnd/>
            <a:tailEnd/>
          </a:ln>
        </p:spPr>
        <p:txBody>
          <a:bodyPr vert="eaVert" wrap="none" lIns="91435" tIns="45718" rIns="91435" bIns="45718">
            <a:prstTxWarp prst="textNoShape">
              <a:avLst/>
            </a:prstTxWarp>
            <a:spAutoFit/>
          </a:bodyPr>
          <a:lstStyle/>
          <a:p>
            <a:pPr algn="ctr" hangingPunct="0"/>
            <a:r>
              <a:rPr lang="it-IT" sz="1400" b="1" dirty="0" err="1">
                <a:solidFill>
                  <a:schemeClr val="tx2">
                    <a:lumMod val="50000"/>
                  </a:schemeClr>
                </a:solidFill>
              </a:rPr>
              <a:t>Field</a:t>
            </a:r>
            <a:r>
              <a:rPr lang="it-IT" sz="1400" b="1" dirty="0">
                <a:solidFill>
                  <a:schemeClr val="tx2">
                    <a:lumMod val="50000"/>
                  </a:schemeClr>
                </a:solidFill>
              </a:rPr>
              <a:t> </a:t>
            </a:r>
            <a:r>
              <a:rPr lang="it-IT" sz="1400" b="1" dirty="0" err="1">
                <a:solidFill>
                  <a:schemeClr val="tx2">
                    <a:lumMod val="50000"/>
                  </a:schemeClr>
                </a:solidFill>
              </a:rPr>
              <a:t>Radiometry</a:t>
            </a:r>
            <a:r>
              <a:rPr lang="it-IT" sz="1400" b="1" dirty="0">
                <a:solidFill>
                  <a:schemeClr val="tx2">
                    <a:lumMod val="50000"/>
                  </a:schemeClr>
                </a:solidFill>
              </a:rPr>
              <a:t> </a:t>
            </a:r>
          </a:p>
        </p:txBody>
      </p:sp>
      <p:sp>
        <p:nvSpPr>
          <p:cNvPr id="20514" name="Text Box 11"/>
          <p:cNvSpPr txBox="1">
            <a:spLocks noChangeArrowheads="1"/>
          </p:cNvSpPr>
          <p:nvPr/>
        </p:nvSpPr>
        <p:spPr bwMode="auto">
          <a:xfrm rot="-5400000">
            <a:off x="4143128" y="4130429"/>
            <a:ext cx="400099" cy="1196797"/>
          </a:xfrm>
          <a:prstGeom prst="rect">
            <a:avLst/>
          </a:prstGeom>
          <a:solidFill>
            <a:srgbClr val="CCFFCC"/>
          </a:solidFill>
          <a:ln w="9525">
            <a:noFill/>
            <a:miter lim="800000"/>
            <a:headEnd/>
            <a:tailEnd/>
          </a:ln>
        </p:spPr>
        <p:txBody>
          <a:bodyPr vert="eaVert" wrap="none" lIns="91435" tIns="45718" rIns="91435" bIns="45718">
            <a:prstTxWarp prst="textNoShape">
              <a:avLst/>
            </a:prstTxWarp>
            <a:spAutoFit/>
          </a:bodyPr>
          <a:lstStyle/>
          <a:p>
            <a:pPr algn="ctr" hangingPunct="0"/>
            <a:r>
              <a:rPr lang="it-IT" sz="1400" b="1" dirty="0" err="1">
                <a:solidFill>
                  <a:schemeClr val="tx2">
                    <a:lumMod val="50000"/>
                  </a:schemeClr>
                </a:solidFill>
              </a:rPr>
              <a:t>Interferometry</a:t>
            </a:r>
            <a:endParaRPr lang="it-IT" sz="1400" b="1" dirty="0">
              <a:solidFill>
                <a:schemeClr val="tx2">
                  <a:lumMod val="50000"/>
                </a:schemeClr>
              </a:solidFill>
            </a:endParaRPr>
          </a:p>
        </p:txBody>
      </p:sp>
      <p:sp>
        <p:nvSpPr>
          <p:cNvPr id="20515" name="Text Box 11"/>
          <p:cNvSpPr txBox="1">
            <a:spLocks noChangeArrowheads="1"/>
          </p:cNvSpPr>
          <p:nvPr/>
        </p:nvSpPr>
        <p:spPr bwMode="auto">
          <a:xfrm rot="-5400000">
            <a:off x="4143685" y="3182691"/>
            <a:ext cx="400099" cy="1863327"/>
          </a:xfrm>
          <a:prstGeom prst="rect">
            <a:avLst/>
          </a:prstGeom>
          <a:solidFill>
            <a:srgbClr val="CCFFCC"/>
          </a:solidFill>
          <a:ln w="9525">
            <a:noFill/>
            <a:miter lim="800000"/>
            <a:headEnd/>
            <a:tailEnd/>
          </a:ln>
        </p:spPr>
        <p:txBody>
          <a:bodyPr vert="eaVert" wrap="none" lIns="91435" tIns="45718" rIns="91435" bIns="45718">
            <a:prstTxWarp prst="textNoShape">
              <a:avLst/>
            </a:prstTxWarp>
            <a:spAutoFit/>
          </a:bodyPr>
          <a:lstStyle/>
          <a:p>
            <a:pPr algn="ctr" hangingPunct="0"/>
            <a:r>
              <a:rPr lang="it-IT" sz="1400" b="1" dirty="0" err="1">
                <a:solidFill>
                  <a:schemeClr val="tx2">
                    <a:lumMod val="50000"/>
                  </a:schemeClr>
                </a:solidFill>
              </a:rPr>
              <a:t>Spectral</a:t>
            </a:r>
            <a:r>
              <a:rPr lang="it-IT" sz="1400" b="1" dirty="0">
                <a:solidFill>
                  <a:schemeClr val="tx2">
                    <a:lumMod val="50000"/>
                  </a:schemeClr>
                </a:solidFill>
              </a:rPr>
              <a:t> mixing </a:t>
            </a:r>
            <a:r>
              <a:rPr lang="it-IT" sz="1400" b="1" dirty="0" err="1">
                <a:solidFill>
                  <a:schemeClr val="tx2">
                    <a:lumMod val="50000"/>
                  </a:schemeClr>
                </a:solidFill>
              </a:rPr>
              <a:t>analysis</a:t>
            </a:r>
            <a:endParaRPr lang="it-IT" sz="1400" b="1" dirty="0">
              <a:solidFill>
                <a:schemeClr val="tx2">
                  <a:lumMod val="50000"/>
                </a:schemeClr>
              </a:solidFill>
            </a:endParaRPr>
          </a:p>
        </p:txBody>
      </p:sp>
      <p:sp>
        <p:nvSpPr>
          <p:cNvPr id="20516" name="Text Box 13"/>
          <p:cNvSpPr txBox="1">
            <a:spLocks noChangeArrowheads="1"/>
          </p:cNvSpPr>
          <p:nvPr/>
        </p:nvSpPr>
        <p:spPr bwMode="auto">
          <a:xfrm rot="-5400000">
            <a:off x="4035406" y="2440151"/>
            <a:ext cx="615543" cy="1907378"/>
          </a:xfrm>
          <a:prstGeom prst="rect">
            <a:avLst/>
          </a:prstGeom>
          <a:solidFill>
            <a:srgbClr val="CCFFCC"/>
          </a:solidFill>
          <a:ln w="9525">
            <a:noFill/>
            <a:miter lim="800000"/>
            <a:headEnd/>
            <a:tailEnd/>
          </a:ln>
        </p:spPr>
        <p:txBody>
          <a:bodyPr vert="eaVert" wrap="none" lIns="91435" tIns="45718" rIns="91435" bIns="45718">
            <a:prstTxWarp prst="textNoShape">
              <a:avLst/>
            </a:prstTxWarp>
            <a:spAutoFit/>
          </a:bodyPr>
          <a:lstStyle/>
          <a:p>
            <a:pPr algn="ctr" hangingPunct="0"/>
            <a:r>
              <a:rPr lang="it-IT" sz="1400" b="1" dirty="0" err="1">
                <a:solidFill>
                  <a:schemeClr val="tx2">
                    <a:lumMod val="50000"/>
                  </a:schemeClr>
                </a:solidFill>
              </a:rPr>
              <a:t>Algorithm</a:t>
            </a:r>
            <a:r>
              <a:rPr lang="it-IT" sz="1400" b="1" dirty="0">
                <a:solidFill>
                  <a:schemeClr val="tx2">
                    <a:lumMod val="50000"/>
                  </a:schemeClr>
                </a:solidFill>
              </a:rPr>
              <a:t> </a:t>
            </a:r>
            <a:r>
              <a:rPr lang="it-IT" sz="1400" b="1" dirty="0" err="1">
                <a:solidFill>
                  <a:schemeClr val="tx2">
                    <a:lumMod val="50000"/>
                  </a:schemeClr>
                </a:solidFill>
              </a:rPr>
              <a:t>development</a:t>
            </a:r>
            <a:r>
              <a:rPr lang="it-IT" sz="1400" b="1" dirty="0">
                <a:solidFill>
                  <a:schemeClr val="tx2">
                    <a:lumMod val="50000"/>
                  </a:schemeClr>
                </a:solidFill>
              </a:rPr>
              <a:t> </a:t>
            </a:r>
          </a:p>
          <a:p>
            <a:pPr algn="ctr" hangingPunct="0"/>
            <a:r>
              <a:rPr lang="it-IT" sz="1400" b="1" dirty="0">
                <a:solidFill>
                  <a:schemeClr val="tx2">
                    <a:lumMod val="50000"/>
                  </a:schemeClr>
                </a:solidFill>
              </a:rPr>
              <a:t>and </a:t>
            </a:r>
            <a:r>
              <a:rPr lang="it-IT" sz="1400" b="1" dirty="0" err="1">
                <a:solidFill>
                  <a:schemeClr val="tx2">
                    <a:lumMod val="50000"/>
                  </a:schemeClr>
                </a:solidFill>
              </a:rPr>
              <a:t>research</a:t>
            </a:r>
            <a:endParaRPr lang="it-IT" sz="1400" b="1" dirty="0">
              <a:solidFill>
                <a:schemeClr val="tx2">
                  <a:lumMod val="50000"/>
                </a:schemeClr>
              </a:solidFill>
            </a:endParaRPr>
          </a:p>
        </p:txBody>
      </p:sp>
      <p:sp>
        <p:nvSpPr>
          <p:cNvPr id="31"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400" dirty="0" err="1" smtClean="0"/>
              <a:t>Downstreaming</a:t>
            </a:r>
            <a:r>
              <a:rPr lang="en-GB" sz="2400" dirty="0" smtClean="0"/>
              <a:t> and Support to Decision Process</a:t>
            </a:r>
            <a:endParaRPr lang="en-GB"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Envisat_Meris_Europe_mosaic.png"/>
          <p:cNvPicPr>
            <a:picLocks noChangeAspect="1"/>
          </p:cNvPicPr>
          <p:nvPr/>
        </p:nvPicPr>
        <p:blipFill rotWithShape="1">
          <a:blip r:embed="rId3" cstate="print"/>
          <a:srcRect l="5036" t="28326" r="15387"/>
          <a:stretch/>
        </p:blipFill>
        <p:spPr>
          <a:xfrm>
            <a:off x="125457" y="1037674"/>
            <a:ext cx="2945519" cy="2086526"/>
          </a:xfrm>
          <a:prstGeom prst="rect">
            <a:avLst/>
          </a:prstGeom>
          <a:effectLst>
            <a:outerShdw blurRad="165100" dist="304800" dir="2700000" algn="tl" rotWithShape="0">
              <a:prstClr val="black">
                <a:alpha val="33000"/>
              </a:prstClr>
            </a:outerShdw>
          </a:effectLst>
        </p:spPr>
      </p:pic>
      <p:pic>
        <p:nvPicPr>
          <p:cNvPr id="5" name="Immagine 4" descr="Venezia.png"/>
          <p:cNvPicPr>
            <a:picLocks noChangeAspect="1"/>
          </p:cNvPicPr>
          <p:nvPr/>
        </p:nvPicPr>
        <p:blipFill>
          <a:blip r:embed="rId4" cstate="print"/>
          <a:stretch>
            <a:fillRect/>
          </a:stretch>
        </p:blipFill>
        <p:spPr>
          <a:xfrm>
            <a:off x="2468562" y="1285952"/>
            <a:ext cx="2484438" cy="3127375"/>
          </a:xfrm>
          <a:prstGeom prst="rect">
            <a:avLst/>
          </a:prstGeom>
          <a:noFill/>
          <a:ln>
            <a:solidFill>
              <a:srgbClr val="FFC000"/>
            </a:solidFill>
          </a:ln>
        </p:spPr>
      </p:pic>
      <p:pic>
        <p:nvPicPr>
          <p:cNvPr id="6" name="Immagine 5" descr="Piattaforma_acqua_alta.jpg"/>
          <p:cNvPicPr>
            <a:picLocks noChangeAspect="1"/>
          </p:cNvPicPr>
          <p:nvPr/>
        </p:nvPicPr>
        <p:blipFill>
          <a:blip r:embed="rId5" cstate="print"/>
          <a:stretch>
            <a:fillRect/>
          </a:stretch>
        </p:blipFill>
        <p:spPr>
          <a:xfrm>
            <a:off x="7518320" y="1870353"/>
            <a:ext cx="1407076" cy="1876101"/>
          </a:xfrm>
          <a:prstGeom prst="rect">
            <a:avLst/>
          </a:prstGeom>
          <a:effectLst>
            <a:outerShdw blurRad="165100" dist="38100" dir="2700000" algn="tl" rotWithShape="0">
              <a:prstClr val="black">
                <a:alpha val="33000"/>
              </a:prstClr>
            </a:outerShdw>
          </a:effectLst>
        </p:spPr>
      </p:pic>
      <p:sp>
        <p:nvSpPr>
          <p:cNvPr id="7" name="Down Arrow 57"/>
          <p:cNvSpPr/>
          <p:nvPr/>
        </p:nvSpPr>
        <p:spPr bwMode="auto">
          <a:xfrm rot="15747837">
            <a:off x="4440568" y="1190227"/>
            <a:ext cx="506433" cy="2348937"/>
          </a:xfrm>
          <a:prstGeom prst="downArrow">
            <a:avLst>
              <a:gd name="adj1" fmla="val 15857"/>
              <a:gd name="adj2" fmla="val 44286"/>
            </a:avLst>
          </a:prstGeom>
          <a:gradFill>
            <a:gsLst>
              <a:gs pos="0">
                <a:srgbClr val="FFF200"/>
              </a:gs>
              <a:gs pos="45000">
                <a:srgbClr val="FF7A00"/>
              </a:gs>
            </a:gsLst>
            <a:lin ang="5400000" scaled="0"/>
          </a:gradFill>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it-IT" u="none">
              <a:solidFill>
                <a:schemeClr val="tx2">
                  <a:lumMod val="50000"/>
                </a:schemeClr>
              </a:solidFill>
              <a:ea typeface="ＭＳ Ｐゴシック" pitchFamily="-106" charset="-128"/>
            </a:endParaRPr>
          </a:p>
        </p:txBody>
      </p:sp>
      <p:sp>
        <p:nvSpPr>
          <p:cNvPr id="8" name="Connettore 7"/>
          <p:cNvSpPr/>
          <p:nvPr/>
        </p:nvSpPr>
        <p:spPr>
          <a:xfrm>
            <a:off x="3216548" y="2484102"/>
            <a:ext cx="141251" cy="112256"/>
          </a:xfrm>
          <a:prstGeom prst="flowChartConnec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u="none">
              <a:solidFill>
                <a:schemeClr val="tx2">
                  <a:lumMod val="50000"/>
                </a:schemeClr>
              </a:solidFill>
            </a:endParaRPr>
          </a:p>
        </p:txBody>
      </p:sp>
      <p:pic>
        <p:nvPicPr>
          <p:cNvPr id="7177" name="Immagine 8" descr="http://www.ve.ismar.cnr.it/piattaforma/Summar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2807151"/>
            <a:ext cx="1670031" cy="939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8" name="Immagine 12"/>
          <p:cNvPicPr>
            <a:picLocks noChangeAspect="1" noChangeArrowheads="1"/>
          </p:cNvPicPr>
          <p:nvPr/>
        </p:nvPicPr>
        <p:blipFill>
          <a:blip r:embed="rId7" cstate="print">
            <a:extLst>
              <a:ext uri="{28A0092B-C50C-407E-A947-70E740481C1C}">
                <a14:useLocalDpi xmlns:a14="http://schemas.microsoft.com/office/drawing/2010/main" val="0"/>
              </a:ext>
            </a:extLst>
          </a:blip>
          <a:srcRect l="35283"/>
          <a:stretch>
            <a:fillRect/>
          </a:stretch>
        </p:blipFill>
        <p:spPr bwMode="auto">
          <a:xfrm>
            <a:off x="5912696" y="1752600"/>
            <a:ext cx="1303261" cy="99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e 11"/>
          <p:cNvSpPr/>
          <p:nvPr/>
        </p:nvSpPr>
        <p:spPr>
          <a:xfrm>
            <a:off x="2713168" y="2876560"/>
            <a:ext cx="270743" cy="20853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14" name="Ovale 13"/>
          <p:cNvSpPr/>
          <p:nvPr/>
        </p:nvSpPr>
        <p:spPr>
          <a:xfrm>
            <a:off x="2767886" y="3481876"/>
            <a:ext cx="216024" cy="1659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18" name="Rettangolo 17"/>
          <p:cNvSpPr/>
          <p:nvPr/>
        </p:nvSpPr>
        <p:spPr>
          <a:xfrm>
            <a:off x="1562994" y="1949246"/>
            <a:ext cx="213149" cy="28871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7396" y="4722564"/>
            <a:ext cx="2159966" cy="154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Down Arrow 57"/>
          <p:cNvSpPr/>
          <p:nvPr/>
        </p:nvSpPr>
        <p:spPr bwMode="auto">
          <a:xfrm rot="18928910">
            <a:off x="3303356" y="3502481"/>
            <a:ext cx="385790" cy="1377230"/>
          </a:xfrm>
          <a:prstGeom prst="downArrow">
            <a:avLst>
              <a:gd name="adj1" fmla="val 15857"/>
              <a:gd name="adj2" fmla="val 44286"/>
            </a:avLst>
          </a:prstGeom>
          <a:gradFill>
            <a:gsLst>
              <a:gs pos="0">
                <a:srgbClr val="FFF200"/>
              </a:gs>
              <a:gs pos="45000">
                <a:srgbClr val="FF7A00"/>
              </a:gs>
            </a:gsLst>
            <a:lin ang="5400000" scaled="0"/>
          </a:gradFill>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it-IT" u="none">
              <a:solidFill>
                <a:schemeClr val="tx2">
                  <a:lumMod val="50000"/>
                </a:schemeClr>
              </a:solidFill>
              <a:ea typeface="ＭＳ Ｐゴシック" pitchFamily="-106" charset="-128"/>
            </a:endParaRPr>
          </a:p>
        </p:txBody>
      </p:sp>
      <p:cxnSp>
        <p:nvCxnSpPr>
          <p:cNvPr id="7181" name="Connettore 1 7180"/>
          <p:cNvCxnSpPr>
            <a:stCxn id="18" idx="3"/>
          </p:cNvCxnSpPr>
          <p:nvPr/>
        </p:nvCxnSpPr>
        <p:spPr>
          <a:xfrm flipV="1">
            <a:off x="1776143" y="1285953"/>
            <a:ext cx="652974" cy="807651"/>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83" name="Connettore 1 7182"/>
          <p:cNvCxnSpPr>
            <a:stCxn id="18" idx="3"/>
          </p:cNvCxnSpPr>
          <p:nvPr/>
        </p:nvCxnSpPr>
        <p:spPr>
          <a:xfrm>
            <a:off x="1776143" y="2093604"/>
            <a:ext cx="652974" cy="2319723"/>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7184" name="CasellaDiTesto 7183"/>
          <p:cNvSpPr txBox="1"/>
          <p:nvPr/>
        </p:nvSpPr>
        <p:spPr>
          <a:xfrm>
            <a:off x="139496" y="5304986"/>
            <a:ext cx="2125734" cy="738664"/>
          </a:xfrm>
          <a:prstGeom prst="rect">
            <a:avLst/>
          </a:prstGeom>
          <a:noFill/>
        </p:spPr>
        <p:txBody>
          <a:bodyPr wrap="square" rtlCol="0">
            <a:spAutoFit/>
          </a:bodyPr>
          <a:lstStyle/>
          <a:p>
            <a:pPr algn="ctr"/>
            <a:r>
              <a:rPr lang="en-US" sz="1400" dirty="0" smtClean="0">
                <a:solidFill>
                  <a:schemeClr val="tx2">
                    <a:lumMod val="50000"/>
                  </a:schemeClr>
                </a:solidFill>
              </a:rPr>
              <a:t>Area 2: </a:t>
            </a:r>
            <a:r>
              <a:rPr lang="en-US" sz="1400" dirty="0" err="1" smtClean="0">
                <a:solidFill>
                  <a:schemeClr val="tx2">
                    <a:lumMod val="50000"/>
                  </a:schemeClr>
                </a:solidFill>
              </a:rPr>
              <a:t>Sacca</a:t>
            </a:r>
            <a:r>
              <a:rPr lang="en-US" sz="1400" dirty="0" smtClean="0">
                <a:solidFill>
                  <a:schemeClr val="tx2">
                    <a:lumMod val="50000"/>
                  </a:schemeClr>
                </a:solidFill>
              </a:rPr>
              <a:t> di </a:t>
            </a:r>
            <a:r>
              <a:rPr lang="en-US" sz="1400" dirty="0" err="1" smtClean="0">
                <a:solidFill>
                  <a:schemeClr val="tx2">
                    <a:lumMod val="50000"/>
                  </a:schemeClr>
                </a:solidFill>
              </a:rPr>
              <a:t>Goro</a:t>
            </a:r>
            <a:r>
              <a:rPr lang="en-US" sz="1400" dirty="0" smtClean="0">
                <a:solidFill>
                  <a:schemeClr val="tx2">
                    <a:lumMod val="50000"/>
                  </a:schemeClr>
                </a:solidFill>
              </a:rPr>
              <a:t>: </a:t>
            </a:r>
            <a:r>
              <a:rPr lang="en-US" sz="1400" dirty="0" smtClean="0">
                <a:solidFill>
                  <a:schemeClr val="tx2">
                    <a:lumMod val="50000"/>
                  </a:schemeClr>
                </a:solidFill>
              </a:rPr>
              <a:t>natural </a:t>
            </a:r>
            <a:r>
              <a:rPr lang="en-US" sz="1400" dirty="0" smtClean="0">
                <a:solidFill>
                  <a:schemeClr val="tx2">
                    <a:lumMod val="50000"/>
                  </a:schemeClr>
                </a:solidFill>
              </a:rPr>
              <a:t>habitat  and </a:t>
            </a:r>
            <a:r>
              <a:rPr lang="en-US" sz="1400" dirty="0" smtClean="0">
                <a:solidFill>
                  <a:schemeClr val="tx2">
                    <a:lumMod val="50000"/>
                  </a:schemeClr>
                </a:solidFill>
              </a:rPr>
              <a:t>socio- </a:t>
            </a:r>
            <a:r>
              <a:rPr lang="en-US" sz="1400" dirty="0" smtClean="0">
                <a:solidFill>
                  <a:schemeClr val="tx2">
                    <a:lumMod val="50000"/>
                  </a:schemeClr>
                </a:solidFill>
              </a:rPr>
              <a:t>economic interests</a:t>
            </a:r>
            <a:endParaRPr lang="en-US" sz="1400" dirty="0">
              <a:solidFill>
                <a:schemeClr val="tx2">
                  <a:lumMod val="50000"/>
                </a:schemeClr>
              </a:solidFill>
            </a:endParaRPr>
          </a:p>
        </p:txBody>
      </p:sp>
      <p:sp>
        <p:nvSpPr>
          <p:cNvPr id="59" name="CasellaDiTesto 58"/>
          <p:cNvSpPr txBox="1"/>
          <p:nvPr/>
        </p:nvSpPr>
        <p:spPr>
          <a:xfrm>
            <a:off x="4874316" y="5412708"/>
            <a:ext cx="2644004" cy="738664"/>
          </a:xfrm>
          <a:prstGeom prst="rect">
            <a:avLst/>
          </a:prstGeom>
          <a:noFill/>
        </p:spPr>
        <p:txBody>
          <a:bodyPr wrap="square" rtlCol="0">
            <a:spAutoFit/>
          </a:bodyPr>
          <a:lstStyle/>
          <a:p>
            <a:pPr algn="ctr"/>
            <a:r>
              <a:rPr lang="en-US" sz="1400" dirty="0" smtClean="0">
                <a:solidFill>
                  <a:schemeClr val="tx2">
                    <a:lumMod val="50000"/>
                  </a:schemeClr>
                </a:solidFill>
              </a:rPr>
              <a:t>Area 3: </a:t>
            </a:r>
            <a:r>
              <a:rPr lang="en-US" sz="1400" dirty="0" err="1" smtClean="0">
                <a:solidFill>
                  <a:schemeClr val="tx2">
                    <a:lumMod val="50000"/>
                  </a:schemeClr>
                </a:solidFill>
              </a:rPr>
              <a:t>Bevano</a:t>
            </a:r>
            <a:r>
              <a:rPr lang="en-US" sz="1400" dirty="0" smtClean="0">
                <a:solidFill>
                  <a:schemeClr val="tx2">
                    <a:lumMod val="50000"/>
                  </a:schemeClr>
                </a:solidFill>
              </a:rPr>
              <a:t> mouth and coastal habitat: </a:t>
            </a:r>
          </a:p>
          <a:p>
            <a:pPr algn="ctr"/>
            <a:r>
              <a:rPr lang="en-US" sz="1400" dirty="0" smtClean="0">
                <a:solidFill>
                  <a:schemeClr val="tx2">
                    <a:lumMod val="50000"/>
                  </a:schemeClr>
                </a:solidFill>
              </a:rPr>
              <a:t>flooding </a:t>
            </a:r>
            <a:r>
              <a:rPr lang="en-US" sz="1400" dirty="0" smtClean="0">
                <a:solidFill>
                  <a:schemeClr val="tx2">
                    <a:lumMod val="50000"/>
                  </a:schemeClr>
                </a:solidFill>
              </a:rPr>
              <a:t>and erosion prevention</a:t>
            </a:r>
            <a:endParaRPr lang="en-US" sz="1400" dirty="0">
              <a:solidFill>
                <a:schemeClr val="tx2">
                  <a:lumMod val="50000"/>
                </a:schemeClr>
              </a:solidFill>
            </a:endParaRPr>
          </a:p>
        </p:txBody>
      </p:sp>
      <p:sp>
        <p:nvSpPr>
          <p:cNvPr id="60" name="CasellaDiTesto 59"/>
          <p:cNvSpPr txBox="1"/>
          <p:nvPr/>
        </p:nvSpPr>
        <p:spPr>
          <a:xfrm>
            <a:off x="5908859" y="3725107"/>
            <a:ext cx="3235141" cy="584775"/>
          </a:xfrm>
          <a:prstGeom prst="rect">
            <a:avLst/>
          </a:prstGeom>
          <a:noFill/>
        </p:spPr>
        <p:txBody>
          <a:bodyPr wrap="square" rtlCol="0">
            <a:spAutoFit/>
          </a:bodyPr>
          <a:lstStyle/>
          <a:p>
            <a:r>
              <a:rPr lang="en-US" sz="1600" dirty="0" smtClean="0">
                <a:solidFill>
                  <a:schemeClr val="tx2">
                    <a:lumMod val="50000"/>
                  </a:schemeClr>
                </a:solidFill>
              </a:rPr>
              <a:t>Area 1: offshore Adriatic Sea, marine resources and multiuse platforms</a:t>
            </a:r>
          </a:p>
        </p:txBody>
      </p:sp>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7" y="3704257"/>
            <a:ext cx="2191753" cy="164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Down Arrow 57"/>
          <p:cNvSpPr/>
          <p:nvPr/>
        </p:nvSpPr>
        <p:spPr bwMode="auto">
          <a:xfrm rot="3249549">
            <a:off x="1982465" y="2759387"/>
            <a:ext cx="345447" cy="1245705"/>
          </a:xfrm>
          <a:prstGeom prst="downArrow">
            <a:avLst>
              <a:gd name="adj1" fmla="val 15857"/>
              <a:gd name="adj2" fmla="val 44286"/>
            </a:avLst>
          </a:prstGeom>
          <a:gradFill>
            <a:gsLst>
              <a:gs pos="0">
                <a:srgbClr val="FFF200"/>
              </a:gs>
              <a:gs pos="45000">
                <a:srgbClr val="FF7A00"/>
              </a:gs>
            </a:gsLst>
            <a:lin ang="5400000" scaled="0"/>
          </a:gradFill>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it-IT" u="none">
              <a:solidFill>
                <a:schemeClr val="tx2">
                  <a:lumMod val="50000"/>
                </a:schemeClr>
              </a:solidFill>
              <a:ea typeface="ＭＳ Ｐゴシック" pitchFamily="-106" charset="-128"/>
            </a:endParaRPr>
          </a:p>
        </p:txBody>
      </p:sp>
      <p:sp>
        <p:nvSpPr>
          <p:cNvPr id="22"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000" dirty="0" smtClean="0"/>
              <a:t>Test Case #2: COASTAL MARINE ECOSYSTEMS – NORTHERN ADRIATIC SEA AND NORTHERN SEA</a:t>
            </a:r>
            <a:endParaRPr lang="en-GB" sz="2000" dirty="0"/>
          </a:p>
        </p:txBody>
      </p:sp>
    </p:spTree>
    <p:extLst>
      <p:ext uri="{BB962C8B-B14F-4D97-AF65-F5344CB8AC3E}">
        <p14:creationId xmlns:p14="http://schemas.microsoft.com/office/powerpoint/2010/main" val="2451386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6388" y="990600"/>
            <a:ext cx="8424936" cy="1938992"/>
          </a:xfrm>
          <a:prstGeom prst="rect">
            <a:avLst/>
          </a:prstGeom>
        </p:spPr>
        <p:txBody>
          <a:bodyPr wrap="square">
            <a:spAutoFit/>
          </a:bodyPr>
          <a:lstStyle/>
          <a:p>
            <a:pPr algn="ctr"/>
            <a:r>
              <a:rPr lang="en-US" sz="2400" dirty="0" smtClean="0">
                <a:solidFill>
                  <a:schemeClr val="tx2">
                    <a:lumMod val="50000"/>
                  </a:schemeClr>
                </a:solidFill>
              </a:rPr>
              <a:t>The </a:t>
            </a:r>
            <a:r>
              <a:rPr lang="en-US" sz="2400" dirty="0" err="1" smtClean="0">
                <a:solidFill>
                  <a:schemeClr val="tx2">
                    <a:lumMod val="50000"/>
                  </a:schemeClr>
                </a:solidFill>
              </a:rPr>
              <a:t>MyOcean</a:t>
            </a:r>
            <a:r>
              <a:rPr lang="en-US" sz="2400" dirty="0" smtClean="0">
                <a:solidFill>
                  <a:schemeClr val="tx2">
                    <a:lumMod val="50000"/>
                  </a:schemeClr>
                </a:solidFill>
              </a:rPr>
              <a:t> service is driven by </a:t>
            </a:r>
            <a:r>
              <a:rPr lang="en-US" sz="2400" b="1" dirty="0" smtClean="0">
                <a:solidFill>
                  <a:schemeClr val="tx2">
                    <a:lumMod val="60000"/>
                    <a:lumOff val="40000"/>
                  </a:schemeClr>
                </a:solidFill>
              </a:rPr>
              <a:t>quality and simplicity </a:t>
            </a:r>
            <a:r>
              <a:rPr lang="en-US" sz="2400" dirty="0" smtClean="0">
                <a:solidFill>
                  <a:schemeClr val="tx2">
                    <a:lumMod val="50000"/>
                  </a:schemeClr>
                </a:solidFill>
              </a:rPr>
              <a:t>because the service is intended to serve any users requesting generic information on the ocean, and especially downstream service providers who will use this information as an input to their value-added services to end-users.</a:t>
            </a:r>
            <a:endParaRPr lang="en-US" sz="2400" dirty="0">
              <a:solidFill>
                <a:schemeClr val="tx2">
                  <a:lumMod val="50000"/>
                </a:schemeClr>
              </a:solidFill>
            </a:endParaRPr>
          </a:p>
        </p:txBody>
      </p:sp>
      <p:sp>
        <p:nvSpPr>
          <p:cNvPr id="11" name="Rettangolo 10"/>
          <p:cNvSpPr/>
          <p:nvPr/>
        </p:nvSpPr>
        <p:spPr>
          <a:xfrm>
            <a:off x="457200" y="2858393"/>
            <a:ext cx="8274124" cy="3693319"/>
          </a:xfrm>
          <a:prstGeom prst="rect">
            <a:avLst/>
          </a:prstGeom>
        </p:spPr>
        <p:txBody>
          <a:bodyPr wrap="square">
            <a:spAutoFit/>
          </a:bodyPr>
          <a:lstStyle/>
          <a:p>
            <a:r>
              <a:rPr lang="en-US" b="1" dirty="0" smtClean="0">
                <a:solidFill>
                  <a:schemeClr val="tx2">
                    <a:lumMod val="50000"/>
                  </a:schemeClr>
                </a:solidFill>
              </a:rPr>
              <a:t>The interactive catalogue allows users to select products according to:</a:t>
            </a:r>
          </a:p>
          <a:p>
            <a:pPr marL="228600" indent="-228600">
              <a:buFont typeface="+mj-lt"/>
              <a:buAutoNum type="arabicPeriod"/>
            </a:pPr>
            <a:r>
              <a:rPr lang="en-US" sz="1600" dirty="0" smtClean="0">
                <a:solidFill>
                  <a:schemeClr val="tx2">
                    <a:lumMod val="50000"/>
                  </a:schemeClr>
                </a:solidFill>
              </a:rPr>
              <a:t>7 geographical areas : </a:t>
            </a:r>
            <a:r>
              <a:rPr lang="en-US" sz="1600" b="1" dirty="0" smtClean="0">
                <a:solidFill>
                  <a:schemeClr val="tx2">
                    <a:lumMod val="60000"/>
                    <a:lumOff val="40000"/>
                  </a:schemeClr>
                </a:solidFill>
              </a:rPr>
              <a:t>GLOBAL Ocean, ARCTIC Ocean, BALTIC Sea, Atlantic-European North West Shelf-Ocean, Atlantic-European South West Shelf-Ocean, MEDITERRANEAN Sea, BLACK Sea.</a:t>
            </a:r>
          </a:p>
          <a:p>
            <a:pPr marL="228600" indent="-228600">
              <a:buFont typeface="+mj-lt"/>
              <a:buAutoNum type="arabicPeriod"/>
            </a:pPr>
            <a:r>
              <a:rPr lang="en-US" sz="1600" dirty="0" smtClean="0">
                <a:solidFill>
                  <a:schemeClr val="tx2">
                    <a:lumMod val="50000"/>
                  </a:schemeClr>
                </a:solidFill>
              </a:rPr>
              <a:t>Parameters/variables : </a:t>
            </a:r>
            <a:r>
              <a:rPr lang="en-US" sz="1600" b="1" dirty="0" smtClean="0">
                <a:solidFill>
                  <a:schemeClr val="tx2">
                    <a:lumMod val="60000"/>
                    <a:lumOff val="40000"/>
                  </a:schemeClr>
                </a:solidFill>
              </a:rPr>
              <a:t>Temperature, Salinity, velocities, Sea Level, Sea Ice, Biogeochemistry and Wind (observation only).</a:t>
            </a:r>
          </a:p>
          <a:p>
            <a:pPr marL="228600" indent="-228600">
              <a:buFont typeface="+mj-lt"/>
              <a:buAutoNum type="arabicPeriod"/>
            </a:pPr>
            <a:r>
              <a:rPr lang="en-US" sz="1600" dirty="0" smtClean="0">
                <a:solidFill>
                  <a:schemeClr val="tx2">
                    <a:lumMod val="50000"/>
                  </a:schemeClr>
                </a:solidFill>
              </a:rPr>
              <a:t>Products from ANALYSIS &amp; FORECAST models </a:t>
            </a:r>
            <a:r>
              <a:rPr lang="en-US" sz="1600" b="1" dirty="0" smtClean="0">
                <a:solidFill>
                  <a:schemeClr val="tx2">
                    <a:lumMod val="60000"/>
                    <a:lumOff val="40000"/>
                  </a:schemeClr>
                </a:solidFill>
              </a:rPr>
              <a:t>: FORECAST BEST ANALYSES, HINDCAST, REANALYSIS</a:t>
            </a:r>
          </a:p>
          <a:p>
            <a:pPr marL="228600" indent="-228600">
              <a:buFont typeface="+mj-lt"/>
              <a:buAutoNum type="arabicPeriod"/>
            </a:pPr>
            <a:r>
              <a:rPr lang="en-US" sz="1600" b="1" dirty="0" smtClean="0">
                <a:solidFill>
                  <a:schemeClr val="accent2">
                    <a:lumMod val="75000"/>
                  </a:schemeClr>
                </a:solidFill>
              </a:rPr>
              <a:t>Products from OBSERVATIONS: NEAR REAL TIME, DELAY TIME, REPROCESSING</a:t>
            </a:r>
            <a:r>
              <a:rPr lang="en-US" sz="1200" dirty="0" smtClean="0">
                <a:solidFill>
                  <a:schemeClr val="accent2">
                    <a:lumMod val="75000"/>
                  </a:schemeClr>
                </a:solidFill>
              </a:rPr>
              <a:t>.</a:t>
            </a:r>
            <a:r>
              <a:rPr lang="en-US" sz="1600" dirty="0" smtClean="0">
                <a:solidFill>
                  <a:schemeClr val="tx2">
                    <a:lumMod val="50000"/>
                  </a:schemeClr>
                </a:solidFill>
              </a:rPr>
              <a:t> </a:t>
            </a:r>
            <a:endParaRPr lang="en-US" sz="1600" dirty="0" smtClean="0">
              <a:solidFill>
                <a:schemeClr val="tx2">
                  <a:lumMod val="50000"/>
                </a:schemeClr>
              </a:solidFill>
            </a:endParaRPr>
          </a:p>
          <a:p>
            <a:endParaRPr lang="en-US" sz="500" dirty="0" smtClean="0">
              <a:solidFill>
                <a:schemeClr val="tx2">
                  <a:lumMod val="50000"/>
                </a:schemeClr>
              </a:solidFill>
            </a:endParaRPr>
          </a:p>
          <a:p>
            <a:r>
              <a:rPr lang="en-US" b="1" dirty="0" smtClean="0">
                <a:solidFill>
                  <a:schemeClr val="tx2">
                    <a:lumMod val="50000"/>
                  </a:schemeClr>
                </a:solidFill>
              </a:rPr>
              <a:t>Users are offered different on-line downloading </a:t>
            </a:r>
            <a:r>
              <a:rPr lang="en-US" b="1" dirty="0" smtClean="0">
                <a:solidFill>
                  <a:schemeClr val="tx2">
                    <a:lumMod val="50000"/>
                  </a:schemeClr>
                </a:solidFill>
              </a:rPr>
              <a:t>options</a:t>
            </a:r>
            <a:r>
              <a:rPr lang="en-US" dirty="0" smtClean="0">
                <a:solidFill>
                  <a:schemeClr val="tx2">
                    <a:lumMod val="50000"/>
                  </a:schemeClr>
                </a:solidFill>
              </a:rPr>
              <a:t>:</a:t>
            </a:r>
            <a:endParaRPr lang="en-US" dirty="0" smtClean="0">
              <a:solidFill>
                <a:schemeClr val="tx2">
                  <a:lumMod val="50000"/>
                </a:schemeClr>
              </a:solidFill>
            </a:endParaRPr>
          </a:p>
          <a:p>
            <a:pPr marL="342900" indent="-342900">
              <a:buFont typeface="+mj-lt"/>
              <a:buAutoNum type="arabicPeriod"/>
            </a:pPr>
            <a:r>
              <a:rPr lang="en-US" sz="1600" dirty="0" smtClean="0">
                <a:solidFill>
                  <a:schemeClr val="tx2">
                    <a:lumMod val="50000"/>
                  </a:schemeClr>
                </a:solidFill>
              </a:rPr>
              <a:t>To download the whole </a:t>
            </a:r>
            <a:r>
              <a:rPr lang="en-US" sz="1600" dirty="0" smtClean="0">
                <a:solidFill>
                  <a:schemeClr val="tx2">
                    <a:lumMod val="50000"/>
                  </a:schemeClr>
                </a:solidFill>
              </a:rPr>
              <a:t>product</a:t>
            </a:r>
            <a:endParaRPr lang="en-US" sz="1600" dirty="0" smtClean="0">
              <a:solidFill>
                <a:schemeClr val="tx2">
                  <a:lumMod val="50000"/>
                </a:schemeClr>
              </a:solidFill>
            </a:endParaRPr>
          </a:p>
          <a:p>
            <a:pPr marL="342900" indent="-342900">
              <a:buFont typeface="+mj-lt"/>
              <a:buAutoNum type="arabicPeriod"/>
            </a:pPr>
            <a:r>
              <a:rPr lang="en-US" sz="1600" dirty="0" smtClean="0">
                <a:solidFill>
                  <a:schemeClr val="tx2">
                    <a:lumMod val="50000"/>
                  </a:schemeClr>
                </a:solidFill>
              </a:rPr>
              <a:t>To extract and download only a part of a product ( per area, per variable, for a period of time, some depths</a:t>
            </a:r>
            <a:r>
              <a:rPr lang="en-US" sz="1600" dirty="0" smtClean="0">
                <a:solidFill>
                  <a:schemeClr val="tx2">
                    <a:lumMod val="50000"/>
                  </a:schemeClr>
                </a:solidFill>
              </a:rPr>
              <a:t>)</a:t>
            </a:r>
            <a:endParaRPr lang="en-US" sz="1600" dirty="0" smtClean="0">
              <a:solidFill>
                <a:schemeClr val="tx2">
                  <a:lumMod val="50000"/>
                </a:schemeClr>
              </a:solidFill>
            </a:endParaRPr>
          </a:p>
          <a:p>
            <a:pPr marL="342900" indent="-342900">
              <a:buFont typeface="+mj-lt"/>
              <a:buAutoNum type="arabicPeriod"/>
            </a:pPr>
            <a:r>
              <a:rPr lang="en-US" sz="1600" dirty="0" smtClean="0">
                <a:solidFill>
                  <a:schemeClr val="tx2">
                    <a:lumMod val="50000"/>
                  </a:schemeClr>
                </a:solidFill>
              </a:rPr>
              <a:t>To download automatically by using scripts (python) for a regular </a:t>
            </a:r>
            <a:r>
              <a:rPr lang="en-US" sz="1600" dirty="0" smtClean="0">
                <a:solidFill>
                  <a:schemeClr val="tx2">
                    <a:lumMod val="50000"/>
                  </a:schemeClr>
                </a:solidFill>
              </a:rPr>
              <a:t>use</a:t>
            </a:r>
            <a:endParaRPr lang="en-US" sz="1600" dirty="0">
              <a:solidFill>
                <a:schemeClr val="tx2">
                  <a:lumMod val="50000"/>
                </a:schemeClr>
              </a:solidFill>
            </a:endParaRPr>
          </a:p>
        </p:txBody>
      </p:sp>
      <p:sp>
        <p:nvSpPr>
          <p:cNvPr id="5"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800" dirty="0" smtClean="0"/>
              <a:t>Down Streaming Products From </a:t>
            </a:r>
            <a:r>
              <a:rPr lang="en-GB" sz="2800" dirty="0" err="1" smtClean="0"/>
              <a:t>MyOcean</a:t>
            </a:r>
            <a:endParaRPr lang="en-GB" sz="2800" dirty="0"/>
          </a:p>
        </p:txBody>
      </p:sp>
    </p:spTree>
    <p:extLst>
      <p:ext uri="{BB962C8B-B14F-4D97-AF65-F5344CB8AC3E}">
        <p14:creationId xmlns:p14="http://schemas.microsoft.com/office/powerpoint/2010/main" val="2968981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ceanColor Banner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2577" y="1433623"/>
            <a:ext cx="4235344" cy="60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NAS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6243" y="1848302"/>
            <a:ext cx="627157" cy="59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1"/>
          <p:cNvSpPr>
            <a:spLocks noChangeArrowheads="1"/>
          </p:cNvSpPr>
          <p:nvPr/>
        </p:nvSpPr>
        <p:spPr bwMode="auto">
          <a:xfrm>
            <a:off x="4374168" y="2082996"/>
            <a:ext cx="3062480" cy="318206"/>
          </a:xfrm>
          <a:prstGeom prst="roundRect">
            <a:avLst>
              <a:gd name="adj" fmla="val 16667"/>
            </a:avLst>
          </a:prstGeom>
          <a:solidFill>
            <a:srgbClr val="FFE89F"/>
          </a:solidFill>
          <a:ln w="9525">
            <a:solidFill>
              <a:srgbClr val="C00000"/>
            </a:solidFill>
            <a:round/>
            <a:headEnd/>
            <a:tailEnd/>
          </a:ln>
        </p:spPr>
        <p:txBody>
          <a:bodyPr lIns="80147" tIns="40074" rIns="80147" bIns="40074" anchor="ctr"/>
          <a:lstStyle/>
          <a:p>
            <a:pPr algn="ctr" defTabSz="158625"/>
            <a:r>
              <a:rPr lang="it-IT" i="1">
                <a:solidFill>
                  <a:schemeClr val="tx2">
                    <a:lumMod val="50000"/>
                  </a:schemeClr>
                </a:solidFill>
                <a:latin typeface="Calibri" pitchFamily="34" charset="0"/>
              </a:rPr>
              <a:t>SEAWiFS, MODIS, MERIS</a:t>
            </a:r>
          </a:p>
        </p:txBody>
      </p:sp>
      <p:sp>
        <p:nvSpPr>
          <p:cNvPr id="9" name="Rettangolo arrotondato 1"/>
          <p:cNvSpPr>
            <a:spLocks noChangeArrowheads="1"/>
          </p:cNvSpPr>
          <p:nvPr/>
        </p:nvSpPr>
        <p:spPr bwMode="auto">
          <a:xfrm>
            <a:off x="381000" y="1295400"/>
            <a:ext cx="3211259" cy="931583"/>
          </a:xfrm>
          <a:prstGeom prst="roundRect">
            <a:avLst>
              <a:gd name="adj" fmla="val 16667"/>
            </a:avLst>
          </a:prstGeom>
          <a:solidFill>
            <a:srgbClr val="95B3D7"/>
          </a:solidFill>
          <a:ln w="9525">
            <a:solidFill>
              <a:srgbClr val="4A7EBB"/>
            </a:solidFill>
            <a:round/>
            <a:headEnd/>
            <a:tailEnd/>
          </a:ln>
          <a:effectLst>
            <a:outerShdw blurRad="63500" dist="20000" dir="5400000" rotWithShape="0">
              <a:srgbClr val="000000">
                <a:alpha val="37999"/>
              </a:srgbClr>
            </a:outerShdw>
          </a:effectLst>
        </p:spPr>
        <p:txBody>
          <a:bodyPr lIns="80147" tIns="40074" rIns="80147" bIns="40074" anchor="ctr"/>
          <a:lstStyle/>
          <a:p>
            <a:pPr algn="ctr"/>
            <a:r>
              <a:rPr lang="it-IT" dirty="0">
                <a:solidFill>
                  <a:schemeClr val="tx2">
                    <a:lumMod val="50000"/>
                  </a:schemeClr>
                </a:solidFill>
              </a:rPr>
              <a:t>Ocean Colour</a:t>
            </a:r>
          </a:p>
          <a:p>
            <a:pPr algn="ctr"/>
            <a:r>
              <a:rPr lang="it-IT" dirty="0">
                <a:solidFill>
                  <a:schemeClr val="tx2">
                    <a:lumMod val="50000"/>
                  </a:schemeClr>
                </a:solidFill>
              </a:rPr>
              <a:t>http://oceancolor.gsfc.nasa.gov</a:t>
            </a:r>
            <a:endParaRPr lang="en-US" dirty="0">
              <a:solidFill>
                <a:schemeClr val="tx2">
                  <a:lumMod val="50000"/>
                </a:schemeClr>
              </a:solidFill>
            </a:endParaRPr>
          </a:p>
        </p:txBody>
      </p:sp>
      <p:sp>
        <p:nvSpPr>
          <p:cNvPr id="10" name="Rettangolo arrotondato 1"/>
          <p:cNvSpPr>
            <a:spLocks noChangeArrowheads="1"/>
          </p:cNvSpPr>
          <p:nvPr/>
        </p:nvSpPr>
        <p:spPr bwMode="auto">
          <a:xfrm>
            <a:off x="381000" y="2746766"/>
            <a:ext cx="3211259" cy="931583"/>
          </a:xfrm>
          <a:prstGeom prst="roundRect">
            <a:avLst>
              <a:gd name="adj" fmla="val 16667"/>
            </a:avLst>
          </a:prstGeom>
          <a:solidFill>
            <a:srgbClr val="95B3D7"/>
          </a:solidFill>
          <a:ln w="9525">
            <a:solidFill>
              <a:srgbClr val="4A7EBB"/>
            </a:solidFill>
            <a:round/>
            <a:headEnd/>
            <a:tailEnd/>
          </a:ln>
          <a:effectLst>
            <a:outerShdw blurRad="63500" dist="20000" dir="5400000" rotWithShape="0">
              <a:srgbClr val="000000">
                <a:alpha val="37999"/>
              </a:srgbClr>
            </a:outerShdw>
          </a:effectLst>
        </p:spPr>
        <p:txBody>
          <a:bodyPr lIns="80147" tIns="40074" rIns="80147" bIns="40074" anchor="ctr"/>
          <a:lstStyle/>
          <a:p>
            <a:pPr algn="ctr"/>
            <a:r>
              <a:rPr lang="it-IT">
                <a:solidFill>
                  <a:schemeClr val="tx2">
                    <a:lumMod val="50000"/>
                  </a:schemeClr>
                </a:solidFill>
              </a:rPr>
              <a:t>MyOcean</a:t>
            </a:r>
          </a:p>
          <a:p>
            <a:pPr algn="ctr"/>
            <a:r>
              <a:rPr lang="it-IT">
                <a:solidFill>
                  <a:schemeClr val="tx2">
                    <a:lumMod val="50000"/>
                  </a:schemeClr>
                </a:solidFill>
              </a:rPr>
              <a:t>http://www.myocean.eu.org</a:t>
            </a:r>
          </a:p>
        </p:txBody>
      </p:sp>
      <p:pic>
        <p:nvPicPr>
          <p:cNvPr id="11" name="Picture 6" descr="MyOce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211" y="3921684"/>
            <a:ext cx="1498660" cy="158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om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3532" y="2884993"/>
            <a:ext cx="1718572" cy="70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3203" y="3758980"/>
            <a:ext cx="5070196" cy="202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000" dirty="0" smtClean="0"/>
              <a:t>Ocean products from Earth Observation can be found on the online archives</a:t>
            </a:r>
            <a:endParaRPr lang="en-GB" sz="2000" dirty="0"/>
          </a:p>
        </p:txBody>
      </p:sp>
    </p:spTree>
    <p:extLst>
      <p:ext uri="{BB962C8B-B14F-4D97-AF65-F5344CB8AC3E}">
        <p14:creationId xmlns:p14="http://schemas.microsoft.com/office/powerpoint/2010/main" val="2970876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23989" t="18847" r="26202" b="4308"/>
          <a:stretch>
            <a:fillRect/>
          </a:stretch>
        </p:blipFill>
        <p:spPr bwMode="auto">
          <a:xfrm>
            <a:off x="4724400" y="1905000"/>
            <a:ext cx="4114800" cy="338328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24624" t="19336" r="23353" b="7973"/>
          <a:stretch>
            <a:fillRect/>
          </a:stretch>
        </p:blipFill>
        <p:spPr bwMode="auto">
          <a:xfrm>
            <a:off x="381000" y="1295400"/>
            <a:ext cx="3990703" cy="2971800"/>
          </a:xfrm>
          <a:prstGeom prst="rect">
            <a:avLst/>
          </a:prstGeom>
          <a:noFill/>
          <a:ln w="9525">
            <a:noFill/>
            <a:miter lim="800000"/>
            <a:headEnd/>
            <a:tailEnd/>
          </a:ln>
        </p:spPr>
      </p:pic>
      <p:sp>
        <p:nvSpPr>
          <p:cNvPr id="8" name="Rettangolo 7"/>
          <p:cNvSpPr/>
          <p:nvPr/>
        </p:nvSpPr>
        <p:spPr>
          <a:xfrm>
            <a:off x="3798038" y="963814"/>
            <a:ext cx="5269786" cy="307777"/>
          </a:xfrm>
          <a:prstGeom prst="rect">
            <a:avLst/>
          </a:prstGeom>
        </p:spPr>
        <p:txBody>
          <a:bodyPr wrap="square">
            <a:spAutoFit/>
          </a:bodyPr>
          <a:lstStyle/>
          <a:p>
            <a:pPr algn="ctr"/>
            <a:r>
              <a:rPr lang="en-US" sz="1400" dirty="0" smtClean="0">
                <a:solidFill>
                  <a:schemeClr val="tx2">
                    <a:lumMod val="50000"/>
                  </a:schemeClr>
                </a:solidFill>
              </a:rPr>
              <a:t>http://www.myocean.eu/web/26-catalogue-of-services.php</a:t>
            </a:r>
            <a:endParaRPr lang="en-US" sz="1400" dirty="0">
              <a:solidFill>
                <a:schemeClr val="tx2">
                  <a:lumMod val="50000"/>
                </a:schemeClr>
              </a:solidFill>
            </a:endParaRPr>
          </a:p>
        </p:txBody>
      </p:sp>
      <p:sp>
        <p:nvSpPr>
          <p:cNvPr id="9" name="Rettangolo 8"/>
          <p:cNvSpPr/>
          <p:nvPr/>
        </p:nvSpPr>
        <p:spPr>
          <a:xfrm>
            <a:off x="381000" y="4429780"/>
            <a:ext cx="3962400" cy="523220"/>
          </a:xfrm>
          <a:prstGeom prst="rect">
            <a:avLst/>
          </a:prstGeom>
        </p:spPr>
        <p:txBody>
          <a:bodyPr wrap="square">
            <a:spAutoFit/>
          </a:bodyPr>
          <a:lstStyle/>
          <a:p>
            <a:pPr algn="ctr"/>
            <a:r>
              <a:rPr lang="en-US" sz="1400" dirty="0">
                <a:solidFill>
                  <a:schemeClr val="tx2">
                    <a:lumMod val="50000"/>
                  </a:schemeClr>
                </a:solidFill>
              </a:rPr>
              <a:t>MYOCEAN OFFERS </a:t>
            </a:r>
            <a:r>
              <a:rPr lang="en-US" sz="1400" dirty="0" smtClean="0">
                <a:solidFill>
                  <a:schemeClr val="tx2">
                    <a:lumMod val="50000"/>
                  </a:schemeClr>
                </a:solidFill>
              </a:rPr>
              <a:t>A RELIABLE, VALUABLE AND EASY </a:t>
            </a:r>
            <a:r>
              <a:rPr lang="en-US" sz="1400" dirty="0">
                <a:solidFill>
                  <a:schemeClr val="tx2">
                    <a:lumMod val="50000"/>
                  </a:schemeClr>
                </a:solidFill>
              </a:rPr>
              <a:t>ACCESS </a:t>
            </a:r>
            <a:r>
              <a:rPr lang="en-US" sz="1400" dirty="0" smtClean="0">
                <a:solidFill>
                  <a:schemeClr val="tx2">
                    <a:lumMod val="50000"/>
                  </a:schemeClr>
                </a:solidFill>
              </a:rPr>
              <a:t>OCEAN </a:t>
            </a:r>
            <a:r>
              <a:rPr lang="en-US" sz="1400" dirty="0">
                <a:solidFill>
                  <a:schemeClr val="tx2">
                    <a:lumMod val="50000"/>
                  </a:schemeClr>
                </a:solidFill>
              </a:rPr>
              <a:t>CORE </a:t>
            </a:r>
            <a:r>
              <a:rPr lang="en-US" sz="1400" dirty="0" smtClean="0">
                <a:solidFill>
                  <a:schemeClr val="tx2">
                    <a:lumMod val="50000"/>
                  </a:schemeClr>
                </a:solidFill>
              </a:rPr>
              <a:t>INFORMATION TO USERS. </a:t>
            </a:r>
            <a:endParaRPr lang="en-US" sz="1400" dirty="0">
              <a:solidFill>
                <a:schemeClr val="tx2">
                  <a:lumMod val="50000"/>
                </a:schemeClr>
              </a:solidFill>
            </a:endParaRPr>
          </a:p>
        </p:txBody>
      </p:sp>
      <p:sp>
        <p:nvSpPr>
          <p:cNvPr id="12" name="Rettangolo 11"/>
          <p:cNvSpPr/>
          <p:nvPr/>
        </p:nvSpPr>
        <p:spPr>
          <a:xfrm>
            <a:off x="457200" y="4953000"/>
            <a:ext cx="3810000" cy="523220"/>
          </a:xfrm>
          <a:prstGeom prst="rect">
            <a:avLst/>
          </a:prstGeom>
        </p:spPr>
        <p:txBody>
          <a:bodyPr wrap="square">
            <a:spAutoFit/>
          </a:bodyPr>
          <a:lstStyle/>
          <a:p>
            <a:pPr algn="ctr"/>
            <a:r>
              <a:rPr lang="en-US" sz="1400" dirty="0">
                <a:solidFill>
                  <a:schemeClr val="tx2">
                    <a:lumMod val="50000"/>
                  </a:schemeClr>
                </a:solidFill>
              </a:rPr>
              <a:t>Products </a:t>
            </a:r>
            <a:r>
              <a:rPr lang="en-US" sz="1400" dirty="0" smtClean="0">
                <a:solidFill>
                  <a:schemeClr val="tx2">
                    <a:lumMod val="50000"/>
                  </a:schemeClr>
                </a:solidFill>
              </a:rPr>
              <a:t>from OBSERVATIONS </a:t>
            </a:r>
            <a:r>
              <a:rPr lang="en-US" sz="1400" dirty="0">
                <a:solidFill>
                  <a:schemeClr val="tx2">
                    <a:lumMod val="50000"/>
                  </a:schemeClr>
                </a:solidFill>
              </a:rPr>
              <a:t>: NEAR REAL TIME, </a:t>
            </a:r>
            <a:endParaRPr lang="en-US" sz="1400" dirty="0" smtClean="0">
              <a:solidFill>
                <a:schemeClr val="tx2">
                  <a:lumMod val="50000"/>
                </a:schemeClr>
              </a:solidFill>
            </a:endParaRPr>
          </a:p>
          <a:p>
            <a:pPr algn="ctr"/>
            <a:r>
              <a:rPr lang="en-US" sz="1400" dirty="0" smtClean="0">
                <a:solidFill>
                  <a:schemeClr val="tx2">
                    <a:lumMod val="50000"/>
                  </a:schemeClr>
                </a:solidFill>
              </a:rPr>
              <a:t>DELAY </a:t>
            </a:r>
            <a:r>
              <a:rPr lang="en-US" sz="1400" dirty="0">
                <a:solidFill>
                  <a:schemeClr val="tx2">
                    <a:lumMod val="50000"/>
                  </a:schemeClr>
                </a:solidFill>
              </a:rPr>
              <a:t>TIME, </a:t>
            </a:r>
            <a:r>
              <a:rPr lang="en-US" sz="1400" dirty="0" smtClean="0">
                <a:solidFill>
                  <a:schemeClr val="tx2">
                    <a:lumMod val="50000"/>
                  </a:schemeClr>
                </a:solidFill>
              </a:rPr>
              <a:t> REPROCESSING</a:t>
            </a:r>
            <a:r>
              <a:rPr lang="en-US" sz="1400" dirty="0">
                <a:solidFill>
                  <a:schemeClr val="tx2">
                    <a:lumMod val="50000"/>
                  </a:schemeClr>
                </a:solidFill>
              </a:rPr>
              <a:t> </a:t>
            </a:r>
          </a:p>
        </p:txBody>
      </p:sp>
      <p:sp>
        <p:nvSpPr>
          <p:cNvPr id="10"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800" dirty="0" smtClean="0"/>
              <a:t>Products From </a:t>
            </a:r>
            <a:r>
              <a:rPr lang="en-GB" sz="2800" dirty="0" err="1" smtClean="0"/>
              <a:t>MyOcean</a:t>
            </a:r>
            <a:endParaRPr lang="en-GB" sz="2800" dirty="0"/>
          </a:p>
        </p:txBody>
      </p:sp>
    </p:spTree>
    <p:extLst>
      <p:ext uri="{BB962C8B-B14F-4D97-AF65-F5344CB8AC3E}">
        <p14:creationId xmlns:p14="http://schemas.microsoft.com/office/powerpoint/2010/main" val="118687346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565" b="2958"/>
          <a:stretch>
            <a:fillRect/>
          </a:stretch>
        </p:blipFill>
        <p:spPr bwMode="auto">
          <a:xfrm>
            <a:off x="1504951" y="1412776"/>
            <a:ext cx="61341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8782" t="10956" r="2567" b="6088"/>
          <a:stretch>
            <a:fillRect/>
          </a:stretch>
        </p:blipFill>
        <p:spPr bwMode="auto">
          <a:xfrm flipV="1">
            <a:off x="2615244" y="1828802"/>
            <a:ext cx="4896000" cy="387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381001" y="785336"/>
            <a:ext cx="8516883" cy="671851"/>
          </a:xfrm>
          <a:prstGeom prst="rect">
            <a:avLst/>
          </a:prstGeom>
          <a:noFill/>
        </p:spPr>
        <p:txBody>
          <a:bodyPr wrap="square" rtlCol="0">
            <a:spAutoFit/>
          </a:bodyPr>
          <a:lstStyle/>
          <a:p>
            <a:pPr algn="ctr">
              <a:lnSpc>
                <a:spcPct val="150000"/>
              </a:lnSpc>
            </a:pPr>
            <a:r>
              <a:rPr lang="en-US" sz="2800" dirty="0">
                <a:solidFill>
                  <a:schemeClr val="tx2">
                    <a:lumMod val="50000"/>
                  </a:schemeClr>
                </a:solidFill>
              </a:rPr>
              <a:t>OPENING SST FROM MY OCEAN OBSERVATION</a:t>
            </a:r>
            <a:endParaRPr lang="it-IT" sz="2800" dirty="0">
              <a:solidFill>
                <a:schemeClr val="tx2">
                  <a:lumMod val="50000"/>
                </a:schemeClr>
              </a:solidFill>
            </a:endParaRPr>
          </a:p>
        </p:txBody>
      </p:sp>
      <p:sp>
        <p:nvSpPr>
          <p:cNvPr id="12" name="Ovale 11"/>
          <p:cNvSpPr/>
          <p:nvPr/>
        </p:nvSpPr>
        <p:spPr>
          <a:xfrm>
            <a:off x="1259632" y="2530997"/>
            <a:ext cx="1656184" cy="11004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97101" y="2132857"/>
            <a:ext cx="2828251" cy="507831"/>
          </a:xfrm>
          <a:prstGeom prst="rect">
            <a:avLst/>
          </a:prstGeom>
          <a:noFill/>
        </p:spPr>
        <p:txBody>
          <a:bodyPr wrap="square" rtlCol="0">
            <a:spAutoFit/>
          </a:bodyPr>
          <a:lstStyle/>
          <a:p>
            <a:pPr algn="ctr">
              <a:lnSpc>
                <a:spcPct val="150000"/>
              </a:lnSpc>
            </a:pPr>
            <a:r>
              <a:rPr lang="en-US" dirty="0" smtClean="0">
                <a:solidFill>
                  <a:srgbClr val="FF0000"/>
                </a:solidFill>
                <a:cs typeface="Times New Roman" pitchFamily="18" charset="0"/>
              </a:rPr>
              <a:t>INFO CONTENT</a:t>
            </a:r>
            <a:endParaRPr lang="it-IT" dirty="0">
              <a:solidFill>
                <a:srgbClr val="FF0000"/>
              </a:solidFill>
              <a:cs typeface="Times New Roman" pitchFamily="18" charset="0"/>
            </a:endParaRPr>
          </a:p>
        </p:txBody>
      </p:sp>
      <p:sp>
        <p:nvSpPr>
          <p:cNvPr id="14" name="Rettangolo 13"/>
          <p:cNvSpPr/>
          <p:nvPr/>
        </p:nvSpPr>
        <p:spPr>
          <a:xfrm>
            <a:off x="1063131" y="5776390"/>
            <a:ext cx="4320480" cy="507831"/>
          </a:xfrm>
          <a:prstGeom prst="rect">
            <a:avLst/>
          </a:prstGeom>
          <a:noFill/>
        </p:spPr>
        <p:txBody>
          <a:bodyPr wrap="square" rtlCol="0">
            <a:spAutoFit/>
          </a:bodyPr>
          <a:lstStyle/>
          <a:p>
            <a:pPr algn="ctr">
              <a:lnSpc>
                <a:spcPct val="150000"/>
              </a:lnSpc>
            </a:pPr>
            <a:r>
              <a:rPr lang="en-US" dirty="0" smtClean="0">
                <a:solidFill>
                  <a:srgbClr val="FF0000"/>
                </a:solidFill>
                <a:cs typeface="Times New Roman" pitchFamily="18" charset="0"/>
              </a:rPr>
              <a:t>PRODUCT INTERPRETATION</a:t>
            </a:r>
            <a:endParaRPr lang="it-IT" dirty="0">
              <a:solidFill>
                <a:srgbClr val="FF0000"/>
              </a:solidFill>
              <a:cs typeface="Times New Roman" pitchFamily="18" charset="0"/>
            </a:endParaRPr>
          </a:p>
        </p:txBody>
      </p:sp>
      <p:cxnSp>
        <p:nvCxnSpPr>
          <p:cNvPr id="19" name="Connettore 2 18"/>
          <p:cNvCxnSpPr/>
          <p:nvPr/>
        </p:nvCxnSpPr>
        <p:spPr>
          <a:xfrm flipH="1">
            <a:off x="4860033" y="2852936"/>
            <a:ext cx="144016" cy="50405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ttangolo 19"/>
          <p:cNvSpPr/>
          <p:nvPr/>
        </p:nvSpPr>
        <p:spPr>
          <a:xfrm>
            <a:off x="3491880" y="2132857"/>
            <a:ext cx="2641521" cy="507831"/>
          </a:xfrm>
          <a:prstGeom prst="rect">
            <a:avLst/>
          </a:prstGeom>
          <a:noFill/>
        </p:spPr>
        <p:txBody>
          <a:bodyPr wrap="square" rtlCol="0">
            <a:spAutoFit/>
          </a:bodyPr>
          <a:lstStyle/>
          <a:p>
            <a:pPr algn="ctr">
              <a:lnSpc>
                <a:spcPct val="150000"/>
              </a:lnSpc>
            </a:pPr>
            <a:r>
              <a:rPr lang="en-US" dirty="0" smtClean="0">
                <a:solidFill>
                  <a:srgbClr val="FF0000"/>
                </a:solidFill>
                <a:cs typeface="Times New Roman" pitchFamily="18" charset="0"/>
              </a:rPr>
              <a:t>NO DATA </a:t>
            </a:r>
            <a:endParaRPr lang="it-IT" dirty="0">
              <a:solidFill>
                <a:srgbClr val="FF0000"/>
              </a:solidFill>
              <a:cs typeface="Times New Roman" pitchFamily="18" charset="0"/>
            </a:endParaRPr>
          </a:p>
        </p:txBody>
      </p:sp>
      <p:sp>
        <p:nvSpPr>
          <p:cNvPr id="3" name="Title 2"/>
          <p:cNvSpPr>
            <a:spLocks noGrp="1"/>
          </p:cNvSpPr>
          <p:nvPr>
            <p:ph type="title"/>
          </p:nvPr>
        </p:nvSpPr>
        <p:spPr/>
        <p:txBody>
          <a:bodyPr/>
          <a:lstStyle/>
          <a:p>
            <a:r>
              <a:rPr lang="en-GB" dirty="0" smtClean="0">
                <a:latin typeface="+mn-lt"/>
              </a:rPr>
              <a:t>Products from </a:t>
            </a:r>
            <a:r>
              <a:rPr lang="en-GB" dirty="0" err="1" smtClean="0">
                <a:latin typeface="+mn-lt"/>
              </a:rPr>
              <a:t>MyOcean</a:t>
            </a:r>
            <a:r>
              <a:rPr lang="en-GB" dirty="0" smtClean="0">
                <a:latin typeface="+mn-lt"/>
              </a:rPr>
              <a:t>: SST</a:t>
            </a:r>
            <a:endParaRPr lang="en-GB" dirty="0">
              <a:latin typeface="+mn-lt"/>
            </a:endParaRPr>
          </a:p>
        </p:txBody>
      </p:sp>
    </p:spTree>
    <p:extLst>
      <p:ext uri="{BB962C8B-B14F-4D97-AF65-F5344CB8AC3E}">
        <p14:creationId xmlns:p14="http://schemas.microsoft.com/office/powerpoint/2010/main" val="25441418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57200" y="2120175"/>
            <a:ext cx="8305800" cy="1477328"/>
          </a:xfrm>
          <a:prstGeom prst="rect">
            <a:avLst/>
          </a:prstGeom>
        </p:spPr>
        <p:txBody>
          <a:bodyPr wrap="square">
            <a:spAutoFit/>
          </a:bodyPr>
          <a:lstStyle/>
          <a:p>
            <a:pPr marL="342900" lvl="0" indent="-342900">
              <a:buFont typeface="+mj-lt"/>
              <a:buAutoNum type="arabicPeriod"/>
            </a:pPr>
            <a:r>
              <a:rPr lang="en-US" dirty="0">
                <a:solidFill>
                  <a:schemeClr val="tx2">
                    <a:lumMod val="50000"/>
                  </a:schemeClr>
                </a:solidFill>
              </a:rPr>
              <a:t>Mediterranean Sea - High Resolution and Ultra High Resolution L3S Sea Surface Temperature (“SST_MED_SST_L3S_NRT_OBSERVATIONS_010_012</a:t>
            </a:r>
            <a:r>
              <a:rPr lang="en-US" dirty="0" smtClean="0">
                <a:solidFill>
                  <a:schemeClr val="tx2">
                    <a:lumMod val="50000"/>
                  </a:schemeClr>
                </a:solidFill>
              </a:rPr>
              <a:t>”)</a:t>
            </a:r>
          </a:p>
          <a:p>
            <a:pPr lvl="0"/>
            <a:endParaRPr lang="it-IT" dirty="0">
              <a:solidFill>
                <a:schemeClr val="tx2">
                  <a:lumMod val="50000"/>
                </a:schemeClr>
              </a:solidFill>
            </a:endParaRPr>
          </a:p>
          <a:p>
            <a:pPr marL="342900" lvl="0" indent="-342900">
              <a:buFont typeface="+mj-lt"/>
              <a:buAutoNum type="arabicPeriod"/>
            </a:pPr>
            <a:r>
              <a:rPr lang="en-US" dirty="0">
                <a:solidFill>
                  <a:schemeClr val="tx2">
                    <a:lumMod val="50000"/>
                  </a:schemeClr>
                </a:solidFill>
              </a:rPr>
              <a:t>Mediterranean Sea High Resolution and Ultra High Resolution Sea Surface Temperature Analysis (“SST_MED_SST_L4_NRT_OBSERVATIONS_010_004”)</a:t>
            </a:r>
            <a:endParaRPr lang="it-IT" dirty="0">
              <a:solidFill>
                <a:schemeClr val="tx2">
                  <a:lumMod val="50000"/>
                </a:schemeClr>
              </a:solidFill>
            </a:endParaRPr>
          </a:p>
        </p:txBody>
      </p:sp>
      <p:sp>
        <p:nvSpPr>
          <p:cNvPr id="6" name="Rettangolo 5"/>
          <p:cNvSpPr/>
          <p:nvPr/>
        </p:nvSpPr>
        <p:spPr>
          <a:xfrm>
            <a:off x="457201" y="3861049"/>
            <a:ext cx="8305801" cy="2308324"/>
          </a:xfrm>
          <a:prstGeom prst="rect">
            <a:avLst/>
          </a:prstGeom>
        </p:spPr>
        <p:txBody>
          <a:bodyPr wrap="square">
            <a:spAutoFit/>
          </a:bodyPr>
          <a:lstStyle/>
          <a:p>
            <a:pPr algn="just"/>
            <a:r>
              <a:rPr lang="en-US" dirty="0">
                <a:solidFill>
                  <a:schemeClr val="tx2">
                    <a:lumMod val="50000"/>
                  </a:schemeClr>
                </a:solidFill>
              </a:rPr>
              <a:t>A single daily super-collated image (L3S) is obtained by merging different L3P images (if </a:t>
            </a:r>
            <a:r>
              <a:rPr lang="en-US" dirty="0" smtClean="0">
                <a:solidFill>
                  <a:schemeClr val="tx2">
                    <a:lumMod val="50000"/>
                  </a:schemeClr>
                </a:solidFill>
              </a:rPr>
              <a:t>present); however </a:t>
            </a:r>
            <a:r>
              <a:rPr lang="en-US" dirty="0">
                <a:solidFill>
                  <a:schemeClr val="tx2">
                    <a:lumMod val="50000"/>
                  </a:schemeClr>
                </a:solidFill>
              </a:rPr>
              <a:t>the SST estimated from one sensor might significantly differ from that retrieved by </a:t>
            </a:r>
            <a:r>
              <a:rPr lang="en-US" dirty="0" smtClean="0">
                <a:solidFill>
                  <a:schemeClr val="tx2">
                    <a:lumMod val="50000"/>
                  </a:schemeClr>
                </a:solidFill>
              </a:rPr>
              <a:t>another. This is mainly </a:t>
            </a:r>
            <a:r>
              <a:rPr lang="en-US" dirty="0">
                <a:solidFill>
                  <a:schemeClr val="tx2">
                    <a:lumMod val="50000"/>
                  </a:schemeClr>
                </a:solidFill>
              </a:rPr>
              <a:t>as a consequence of the differences among the sensors (number of bands, spectral resolution, scanning/viewing geometry, etc.) and/or of the different algorithms </a:t>
            </a:r>
            <a:r>
              <a:rPr lang="en-US" dirty="0" smtClean="0">
                <a:solidFill>
                  <a:schemeClr val="tx2">
                    <a:lumMod val="50000"/>
                  </a:schemeClr>
                </a:solidFill>
              </a:rPr>
              <a:t>applied, </a:t>
            </a:r>
            <a:r>
              <a:rPr lang="en-US" dirty="0">
                <a:solidFill>
                  <a:schemeClr val="tx2">
                    <a:lumMod val="50000"/>
                  </a:schemeClr>
                </a:solidFill>
              </a:rPr>
              <a:t>which, in particular, might </a:t>
            </a:r>
            <a:r>
              <a:rPr lang="en-US" dirty="0" smtClean="0">
                <a:solidFill>
                  <a:schemeClr val="tx2">
                    <a:lumMod val="50000"/>
                  </a:schemeClr>
                </a:solidFill>
              </a:rPr>
              <a:t>correct the </a:t>
            </a:r>
            <a:r>
              <a:rPr lang="en-US" dirty="0">
                <a:solidFill>
                  <a:schemeClr val="tx2">
                    <a:lumMod val="50000"/>
                  </a:schemeClr>
                </a:solidFill>
              </a:rPr>
              <a:t>atmospheric contribution to the measured brightness </a:t>
            </a:r>
            <a:r>
              <a:rPr lang="en-US" dirty="0">
                <a:solidFill>
                  <a:schemeClr val="tx2">
                    <a:lumMod val="50000"/>
                  </a:schemeClr>
                </a:solidFill>
              </a:rPr>
              <a:t>temperature very </a:t>
            </a:r>
            <a:r>
              <a:rPr lang="en-US" dirty="0" smtClean="0">
                <a:solidFill>
                  <a:schemeClr val="tx2">
                    <a:lumMod val="50000"/>
                  </a:schemeClr>
                </a:solidFill>
              </a:rPr>
              <a:t>differently. </a:t>
            </a:r>
            <a:r>
              <a:rPr lang="en-US" dirty="0">
                <a:solidFill>
                  <a:schemeClr val="tx2">
                    <a:lumMod val="50000"/>
                  </a:schemeClr>
                </a:solidFill>
              </a:rPr>
              <a:t>Consequently, a bias adjustment procedure is applied to L3P data before super-collating</a:t>
            </a:r>
            <a:r>
              <a:rPr lang="en-US" dirty="0" smtClean="0">
                <a:solidFill>
                  <a:schemeClr val="tx2">
                    <a:lumMod val="50000"/>
                  </a:schemeClr>
                </a:solidFill>
              </a:rPr>
              <a:t>.</a:t>
            </a:r>
            <a:endParaRPr lang="it-IT" dirty="0">
              <a:solidFill>
                <a:schemeClr val="tx2">
                  <a:lumMod val="50000"/>
                </a:schemeClr>
              </a:solidFill>
            </a:endParaRPr>
          </a:p>
        </p:txBody>
      </p:sp>
      <p:sp>
        <p:nvSpPr>
          <p:cNvPr id="4" name="Rettangolo 3"/>
          <p:cNvSpPr/>
          <p:nvPr/>
        </p:nvSpPr>
        <p:spPr>
          <a:xfrm>
            <a:off x="144255" y="1191399"/>
            <a:ext cx="8821683" cy="553998"/>
          </a:xfrm>
          <a:prstGeom prst="rect">
            <a:avLst/>
          </a:prstGeom>
          <a:noFill/>
        </p:spPr>
        <p:txBody>
          <a:bodyPr wrap="square" rtlCol="0">
            <a:spAutoFit/>
          </a:bodyPr>
          <a:lstStyle/>
          <a:p>
            <a:pPr algn="ctr">
              <a:lnSpc>
                <a:spcPct val="150000"/>
              </a:lnSpc>
            </a:pPr>
            <a:r>
              <a:rPr lang="en-US" sz="2000" dirty="0">
                <a:solidFill>
                  <a:schemeClr val="tx2">
                    <a:lumMod val="50000"/>
                  </a:schemeClr>
                </a:solidFill>
              </a:rPr>
              <a:t>MYOCEAN SEA SURFACE TEMPERATURE </a:t>
            </a:r>
            <a:r>
              <a:rPr lang="en-US" sz="2000" dirty="0" smtClean="0">
                <a:solidFill>
                  <a:schemeClr val="tx2">
                    <a:lumMod val="50000"/>
                  </a:schemeClr>
                </a:solidFill>
              </a:rPr>
              <a:t>(SST) </a:t>
            </a:r>
            <a:r>
              <a:rPr lang="en-US" sz="2000" dirty="0">
                <a:solidFill>
                  <a:schemeClr val="tx2">
                    <a:lumMod val="50000"/>
                  </a:schemeClr>
                </a:solidFill>
              </a:rPr>
              <a:t>PRODUCTS OF MEDITERRANEAN SEA </a:t>
            </a:r>
            <a:endParaRPr lang="it-IT" sz="2000" dirty="0">
              <a:solidFill>
                <a:schemeClr val="tx2">
                  <a:lumMod val="50000"/>
                </a:schemeClr>
              </a:solidFill>
            </a:endParaRPr>
          </a:p>
        </p:txBody>
      </p:sp>
      <p:sp>
        <p:nvSpPr>
          <p:cNvPr id="2" name="Title 1"/>
          <p:cNvSpPr>
            <a:spLocks noGrp="1"/>
          </p:cNvSpPr>
          <p:nvPr>
            <p:ph type="title"/>
          </p:nvPr>
        </p:nvSpPr>
        <p:spPr/>
        <p:txBody>
          <a:bodyPr/>
          <a:lstStyle/>
          <a:p>
            <a:r>
              <a:rPr lang="en-GB" sz="3200" dirty="0" err="1" smtClean="0"/>
              <a:t>Downstreaming</a:t>
            </a:r>
            <a:r>
              <a:rPr lang="en-GB" sz="3200" dirty="0" smtClean="0"/>
              <a:t> SST from </a:t>
            </a:r>
            <a:r>
              <a:rPr lang="en-GB" sz="3200" dirty="0" err="1" smtClean="0"/>
              <a:t>MyOcean</a:t>
            </a:r>
            <a:endParaRPr lang="en-GB"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 y="1134070"/>
            <a:ext cx="8991600" cy="923330"/>
          </a:xfrm>
          <a:prstGeom prst="rect">
            <a:avLst/>
          </a:prstGeom>
        </p:spPr>
        <p:txBody>
          <a:bodyPr wrap="square">
            <a:spAutoFit/>
          </a:bodyPr>
          <a:lstStyle/>
          <a:p>
            <a:r>
              <a:rPr lang="en-US" dirty="0" smtClean="0">
                <a:solidFill>
                  <a:schemeClr val="tx2">
                    <a:lumMod val="50000"/>
                  </a:schemeClr>
                </a:solidFill>
              </a:rPr>
              <a:t>SST </a:t>
            </a:r>
            <a:r>
              <a:rPr lang="en-US" dirty="0">
                <a:solidFill>
                  <a:schemeClr val="tx2">
                    <a:lumMod val="50000"/>
                  </a:schemeClr>
                </a:solidFill>
              </a:rPr>
              <a:t>products are based on the night-time images collected by the infrared sensors mounted on different satellite platforms, and cover the Southern European Seas (i.e. the Mediterranean Sea (MED product), including the eastern Atlantic Ocean, and the Black Sea (BS product</a:t>
            </a:r>
            <a:r>
              <a:rPr lang="en-US" dirty="0" smtClean="0">
                <a:solidFill>
                  <a:schemeClr val="tx2">
                    <a:lumMod val="50000"/>
                  </a:schemeClr>
                </a:solidFill>
              </a:rPr>
              <a:t>). </a:t>
            </a:r>
            <a:endParaRPr lang="it-IT" dirty="0">
              <a:solidFill>
                <a:schemeClr val="tx2">
                  <a:lumMod val="50000"/>
                </a:schemeClr>
              </a:solidFill>
            </a:endParaRPr>
          </a:p>
        </p:txBody>
      </p:sp>
      <p:sp>
        <p:nvSpPr>
          <p:cNvPr id="5" name="Rettangolo 4"/>
          <p:cNvSpPr/>
          <p:nvPr/>
        </p:nvSpPr>
        <p:spPr>
          <a:xfrm>
            <a:off x="0" y="2160242"/>
            <a:ext cx="4284708" cy="461665"/>
          </a:xfrm>
          <a:prstGeom prst="rect">
            <a:avLst/>
          </a:prstGeom>
          <a:solidFill>
            <a:schemeClr val="bg1"/>
          </a:solidFill>
        </p:spPr>
        <p:txBody>
          <a:bodyPr wrap="square">
            <a:spAutoFit/>
          </a:bodyPr>
          <a:lstStyle/>
          <a:p>
            <a:r>
              <a:rPr lang="en-US" sz="1200" dirty="0">
                <a:solidFill>
                  <a:schemeClr val="tx2">
                    <a:lumMod val="50000"/>
                  </a:schemeClr>
                </a:solidFill>
              </a:rPr>
              <a:t>SST_MED_SST_L4_NRT_OBSERVATIONS_010_004_a_V2: </a:t>
            </a:r>
            <a:endParaRPr lang="en-US" sz="1200" dirty="0" smtClean="0">
              <a:solidFill>
                <a:schemeClr val="tx2">
                  <a:lumMod val="50000"/>
                </a:schemeClr>
              </a:solidFill>
            </a:endParaRPr>
          </a:p>
          <a:p>
            <a:r>
              <a:rPr lang="en-US" sz="1200" dirty="0" smtClean="0">
                <a:solidFill>
                  <a:schemeClr val="tx2">
                    <a:lumMod val="50000"/>
                  </a:schemeClr>
                </a:solidFill>
              </a:rPr>
              <a:t>1/16 </a:t>
            </a:r>
            <a:r>
              <a:rPr lang="en-US" sz="1200" dirty="0">
                <a:solidFill>
                  <a:schemeClr val="tx2">
                    <a:lumMod val="50000"/>
                  </a:schemeClr>
                </a:solidFill>
              </a:rPr>
              <a:t>degree (</a:t>
            </a:r>
            <a:r>
              <a:rPr lang="en-US" sz="1200" dirty="0" smtClean="0">
                <a:solidFill>
                  <a:schemeClr val="tx2">
                    <a:lumMod val="50000"/>
                  </a:schemeClr>
                </a:solidFill>
              </a:rPr>
              <a:t>about 5000m)</a:t>
            </a:r>
            <a:endParaRPr lang="it-IT" sz="1200" dirty="0">
              <a:solidFill>
                <a:schemeClr val="tx2">
                  <a:lumMod val="50000"/>
                </a:schemeClr>
              </a:solidFill>
            </a:endParaRPr>
          </a:p>
        </p:txBody>
      </p:sp>
      <p:sp>
        <p:nvSpPr>
          <p:cNvPr id="6" name="Rettangolo 5"/>
          <p:cNvSpPr/>
          <p:nvPr/>
        </p:nvSpPr>
        <p:spPr>
          <a:xfrm>
            <a:off x="4283968" y="3293918"/>
            <a:ext cx="4644008" cy="461665"/>
          </a:xfrm>
          <a:prstGeom prst="rect">
            <a:avLst/>
          </a:prstGeom>
          <a:solidFill>
            <a:schemeClr val="bg1"/>
          </a:solidFill>
        </p:spPr>
        <p:txBody>
          <a:bodyPr wrap="square">
            <a:spAutoFit/>
          </a:bodyPr>
          <a:lstStyle/>
          <a:p>
            <a:r>
              <a:rPr lang="en-US" sz="1200" dirty="0">
                <a:solidFill>
                  <a:schemeClr val="tx2">
                    <a:lumMod val="50000"/>
                  </a:schemeClr>
                </a:solidFill>
              </a:rPr>
              <a:t>SST_MED_SST_L4_NRT_OBSERVATIONS_010_004_c_V2: </a:t>
            </a:r>
            <a:endParaRPr lang="en-US" sz="1200" dirty="0" smtClean="0">
              <a:solidFill>
                <a:schemeClr val="tx2">
                  <a:lumMod val="50000"/>
                </a:schemeClr>
              </a:solidFill>
            </a:endParaRPr>
          </a:p>
          <a:p>
            <a:r>
              <a:rPr lang="en-US" sz="1200" dirty="0" smtClean="0">
                <a:solidFill>
                  <a:schemeClr val="tx2">
                    <a:lumMod val="50000"/>
                  </a:schemeClr>
                </a:solidFill>
              </a:rPr>
              <a:t>1/100 </a:t>
            </a:r>
            <a:r>
              <a:rPr lang="en-US" sz="1200" dirty="0">
                <a:solidFill>
                  <a:schemeClr val="tx2">
                    <a:lumMod val="50000"/>
                  </a:schemeClr>
                </a:solidFill>
              </a:rPr>
              <a:t>degree (about 700 </a:t>
            </a:r>
            <a:r>
              <a:rPr lang="en-US" sz="1200" dirty="0" smtClean="0">
                <a:solidFill>
                  <a:schemeClr val="tx2">
                    <a:lumMod val="50000"/>
                  </a:schemeClr>
                </a:solidFill>
              </a:rPr>
              <a:t>m)</a:t>
            </a:r>
            <a:r>
              <a:rPr lang="it-IT" sz="1200" dirty="0" smtClean="0">
                <a:solidFill>
                  <a:schemeClr val="tx2">
                    <a:lumMod val="50000"/>
                  </a:schemeClr>
                </a:solidFill>
              </a:rPr>
              <a:t> </a:t>
            </a:r>
            <a:endParaRPr lang="it-IT" sz="1200" dirty="0">
              <a:solidFill>
                <a:schemeClr val="tx2">
                  <a:lumMod val="50000"/>
                </a:schemeClr>
              </a:solidFill>
            </a:endParaRPr>
          </a:p>
        </p:txBody>
      </p:sp>
      <p:sp>
        <p:nvSpPr>
          <p:cNvPr id="2" name="Rettangolo 1"/>
          <p:cNvSpPr/>
          <p:nvPr/>
        </p:nvSpPr>
        <p:spPr>
          <a:xfrm>
            <a:off x="4284709" y="2286000"/>
            <a:ext cx="4716016" cy="738664"/>
          </a:xfrm>
          <a:prstGeom prst="rect">
            <a:avLst/>
          </a:prstGeom>
        </p:spPr>
        <p:txBody>
          <a:bodyPr wrap="square">
            <a:spAutoFit/>
          </a:bodyPr>
          <a:lstStyle/>
          <a:p>
            <a:pPr algn="ctr"/>
            <a:r>
              <a:rPr lang="en-US" sz="1400" dirty="0">
                <a:solidFill>
                  <a:schemeClr val="tx2">
                    <a:lumMod val="50000"/>
                  </a:schemeClr>
                </a:solidFill>
              </a:rPr>
              <a:t>The ISAC-GOS processing chain includes several </a:t>
            </a:r>
            <a:r>
              <a:rPr lang="en-US" sz="1400" dirty="0" smtClean="0">
                <a:solidFill>
                  <a:schemeClr val="tx2">
                    <a:lumMod val="50000"/>
                  </a:schemeClr>
                </a:solidFill>
              </a:rPr>
              <a:t>modules; </a:t>
            </a:r>
            <a:r>
              <a:rPr lang="en-US" sz="1400" dirty="0">
                <a:solidFill>
                  <a:schemeClr val="tx2">
                    <a:lumMod val="50000"/>
                  </a:schemeClr>
                </a:solidFill>
              </a:rPr>
              <a:t>from the data extraction and preliminary quality </a:t>
            </a:r>
            <a:r>
              <a:rPr lang="en-US" sz="1400" dirty="0" smtClean="0">
                <a:solidFill>
                  <a:schemeClr val="tx2">
                    <a:lumMod val="50000"/>
                  </a:schemeClr>
                </a:solidFill>
              </a:rPr>
              <a:t>control, </a:t>
            </a:r>
            <a:r>
              <a:rPr lang="en-US" sz="1400" dirty="0">
                <a:solidFill>
                  <a:schemeClr val="tx2">
                    <a:lumMod val="50000"/>
                  </a:schemeClr>
                </a:solidFill>
              </a:rPr>
              <a:t>to cloudy pixel removal and satellite </a:t>
            </a:r>
            <a:r>
              <a:rPr lang="en-US" sz="1400" dirty="0" smtClean="0">
                <a:solidFill>
                  <a:schemeClr val="tx2">
                    <a:lumMod val="50000"/>
                  </a:schemeClr>
                </a:solidFill>
              </a:rPr>
              <a:t>image </a:t>
            </a:r>
            <a:r>
              <a:rPr lang="en-US" sz="1400" dirty="0">
                <a:solidFill>
                  <a:schemeClr val="tx2">
                    <a:lumMod val="50000"/>
                  </a:schemeClr>
                </a:solidFill>
              </a:rPr>
              <a:t>collating/merging. </a:t>
            </a:r>
            <a:endParaRPr lang="it-IT" sz="1400" dirty="0">
              <a:solidFill>
                <a:schemeClr val="tx2">
                  <a:lumMod val="50000"/>
                </a:schemeClr>
              </a:solidFill>
            </a:endParaRPr>
          </a:p>
        </p:txBody>
      </p:sp>
      <p:grpSp>
        <p:nvGrpSpPr>
          <p:cNvPr id="3" name="Gruppo 15"/>
          <p:cNvGrpSpPr/>
          <p:nvPr/>
        </p:nvGrpSpPr>
        <p:grpSpPr>
          <a:xfrm>
            <a:off x="0" y="2132856"/>
            <a:ext cx="4284709" cy="3140968"/>
            <a:chOff x="-1" y="2160240"/>
            <a:chExt cx="4284709" cy="3140968"/>
          </a:xfrm>
        </p:grpSpPr>
        <p:pic>
          <p:nvPicPr>
            <p:cNvPr id="2050" name="Immagine 10"/>
            <p:cNvPicPr>
              <a:picLocks noChangeAspect="1" noChangeArrowheads="1"/>
            </p:cNvPicPr>
            <p:nvPr/>
          </p:nvPicPr>
          <p:blipFill>
            <a:blip r:embed="rId3" cstate="print">
              <a:extLst>
                <a:ext uri="{28A0092B-C50C-407E-A947-70E740481C1C}">
                  <a14:useLocalDpi xmlns:a14="http://schemas.microsoft.com/office/drawing/2010/main" val="0"/>
                </a:ext>
              </a:extLst>
            </a:blip>
            <a:srcRect b="2241"/>
            <a:stretch>
              <a:fillRect/>
            </a:stretch>
          </p:blipFill>
          <p:spPr bwMode="auto">
            <a:xfrm>
              <a:off x="-1" y="2160240"/>
              <a:ext cx="4284709" cy="314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0"/>
            <p:cNvPicPr>
              <a:picLocks noChangeAspect="1" noChangeArrowheads="1"/>
            </p:cNvPicPr>
            <p:nvPr/>
          </p:nvPicPr>
          <p:blipFill>
            <a:blip r:embed="rId3" cstate="print">
              <a:extLst>
                <a:ext uri="{28A0092B-C50C-407E-A947-70E740481C1C}">
                  <a14:useLocalDpi xmlns:a14="http://schemas.microsoft.com/office/drawing/2010/main" val="0"/>
                </a:ext>
              </a:extLst>
            </a:blip>
            <a:srcRect l="19120" t="12334" r="3574" b="10314"/>
            <a:stretch>
              <a:fillRect/>
            </a:stretch>
          </p:blipFill>
          <p:spPr bwMode="auto">
            <a:xfrm flipV="1">
              <a:off x="797103" y="2491073"/>
              <a:ext cx="3382170" cy="25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uppo 16"/>
          <p:cNvGrpSpPr/>
          <p:nvPr/>
        </p:nvGrpSpPr>
        <p:grpSpPr>
          <a:xfrm>
            <a:off x="4355976" y="3048000"/>
            <a:ext cx="4572000" cy="3312368"/>
            <a:chOff x="4355976" y="3284984"/>
            <a:chExt cx="4572000" cy="3312368"/>
          </a:xfrm>
        </p:grpSpPr>
        <p:pic>
          <p:nvPicPr>
            <p:cNvPr id="2051" name="Immagine 4"/>
            <p:cNvPicPr>
              <a:picLocks noChangeAspect="1" noChangeArrowheads="1"/>
            </p:cNvPicPr>
            <p:nvPr/>
          </p:nvPicPr>
          <p:blipFill>
            <a:blip r:embed="rId4" cstate="print">
              <a:extLst>
                <a:ext uri="{28A0092B-C50C-407E-A947-70E740481C1C}">
                  <a14:useLocalDpi xmlns:a14="http://schemas.microsoft.com/office/drawing/2010/main" val="0"/>
                </a:ext>
              </a:extLst>
            </a:blip>
            <a:srcRect b="3385"/>
            <a:stretch>
              <a:fillRect/>
            </a:stretch>
          </p:blipFill>
          <p:spPr bwMode="auto">
            <a:xfrm>
              <a:off x="4355976" y="3284984"/>
              <a:ext cx="457200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4"/>
            <p:cNvPicPr>
              <a:picLocks noChangeAspect="1" noChangeArrowheads="1"/>
            </p:cNvPicPr>
            <p:nvPr/>
          </p:nvPicPr>
          <p:blipFill>
            <a:blip r:embed="rId5" cstate="print">
              <a:extLst>
                <a:ext uri="{28A0092B-C50C-407E-A947-70E740481C1C}">
                  <a14:useLocalDpi xmlns:a14="http://schemas.microsoft.com/office/drawing/2010/main" val="0"/>
                </a:ext>
              </a:extLst>
            </a:blip>
            <a:srcRect l="18716" t="10257" r="2535" b="8624"/>
            <a:stretch>
              <a:fillRect/>
            </a:stretch>
          </p:blipFill>
          <p:spPr bwMode="auto">
            <a:xfrm rot="10800000" flipH="1">
              <a:off x="5203522" y="3750061"/>
              <a:ext cx="3636000" cy="28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ttangolo 7"/>
          <p:cNvSpPr/>
          <p:nvPr/>
        </p:nvSpPr>
        <p:spPr>
          <a:xfrm>
            <a:off x="1" y="5299246"/>
            <a:ext cx="4179274" cy="1200329"/>
          </a:xfrm>
          <a:prstGeom prst="rect">
            <a:avLst/>
          </a:prstGeom>
        </p:spPr>
        <p:txBody>
          <a:bodyPr wrap="square">
            <a:spAutoFit/>
          </a:bodyPr>
          <a:lstStyle/>
          <a:p>
            <a:pPr lvl="0" algn="ctr"/>
            <a:r>
              <a:rPr lang="en-US" dirty="0">
                <a:solidFill>
                  <a:schemeClr val="tx2">
                    <a:lumMod val="50000"/>
                  </a:schemeClr>
                </a:solidFill>
              </a:rPr>
              <a:t>A two-step algorithm finally allows to interpolate SST data at high (HR 0.0625°) and ultra-high (UHR 0.01°) spatial resolution, applying statistical techniques.</a:t>
            </a:r>
            <a:endParaRPr lang="it-IT" dirty="0">
              <a:solidFill>
                <a:schemeClr val="tx2">
                  <a:lumMod val="50000"/>
                </a:schemeClr>
              </a:solidFill>
            </a:endParaRPr>
          </a:p>
        </p:txBody>
      </p:sp>
      <p:sp>
        <p:nvSpPr>
          <p:cNvPr id="9" name="Title 8"/>
          <p:cNvSpPr>
            <a:spLocks noGrp="1"/>
          </p:cNvSpPr>
          <p:nvPr>
            <p:ph type="title"/>
          </p:nvPr>
        </p:nvSpPr>
        <p:spPr/>
        <p:txBody>
          <a:bodyPr/>
          <a:lstStyle/>
          <a:p>
            <a:r>
              <a:rPr lang="en-GB" dirty="0" smtClean="0"/>
              <a:t>Sea Surface Temperature</a:t>
            </a:r>
            <a:endParaRPr lang="en-GB" dirty="0"/>
          </a:p>
        </p:txBody>
      </p:sp>
    </p:spTree>
    <p:extLst>
      <p:ext uri="{BB962C8B-B14F-4D97-AF65-F5344CB8AC3E}">
        <p14:creationId xmlns:p14="http://schemas.microsoft.com/office/powerpoint/2010/main" val="1256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arrotondato 1"/>
          <p:cNvSpPr>
            <a:spLocks noChangeArrowheads="1"/>
          </p:cNvSpPr>
          <p:nvPr/>
        </p:nvSpPr>
        <p:spPr bwMode="auto">
          <a:xfrm>
            <a:off x="4686317" y="1143603"/>
            <a:ext cx="4253621" cy="1019898"/>
          </a:xfrm>
          <a:prstGeom prst="roundRect">
            <a:avLst>
              <a:gd name="adj" fmla="val 16667"/>
            </a:avLst>
          </a:prstGeom>
          <a:solidFill>
            <a:srgbClr val="00B0F0">
              <a:alpha val="56000"/>
            </a:srgbClr>
          </a:soli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spcBef>
                <a:spcPts val="1200"/>
              </a:spcBef>
            </a:pPr>
            <a:endParaRPr lang="it-IT" sz="1600" dirty="0" smtClean="0">
              <a:solidFill>
                <a:schemeClr val="tx2">
                  <a:lumMod val="50000"/>
                </a:schemeClr>
              </a:solidFill>
              <a:ea typeface="Adobe Fan Heiti Std B" pitchFamily="34" charset="-128"/>
            </a:endParaRPr>
          </a:p>
          <a:p>
            <a:pPr algn="ctr" defTabSz="180975">
              <a:spcBef>
                <a:spcPts val="0"/>
              </a:spcBef>
            </a:pPr>
            <a:r>
              <a:rPr lang="it-IT" sz="1600" b="1" dirty="0" smtClean="0">
                <a:solidFill>
                  <a:schemeClr val="tx2">
                    <a:lumMod val="50000"/>
                  </a:schemeClr>
                </a:solidFill>
                <a:ea typeface="Adobe Fan Heiti Std B" pitchFamily="34" charset="-128"/>
              </a:rPr>
              <a:t>COPERNICUS PRODUCTS</a:t>
            </a:r>
            <a:endParaRPr lang="it-IT" sz="1600" b="1" dirty="0">
              <a:solidFill>
                <a:schemeClr val="tx2">
                  <a:lumMod val="50000"/>
                </a:schemeClr>
              </a:solidFill>
              <a:ea typeface="Adobe Fan Heiti Std B" pitchFamily="34" charset="-128"/>
            </a:endParaRPr>
          </a:p>
          <a:p>
            <a:pPr algn="ctr" defTabSz="180975"/>
            <a:endParaRPr lang="it-IT" sz="1600" dirty="0">
              <a:solidFill>
                <a:schemeClr val="tx2">
                  <a:lumMod val="50000"/>
                </a:schemeClr>
              </a:solidFill>
              <a:ea typeface="Adobe Fan Heiti Std B" pitchFamily="34" charset="-128"/>
            </a:endParaRPr>
          </a:p>
        </p:txBody>
      </p:sp>
      <p:sp>
        <p:nvSpPr>
          <p:cNvPr id="12" name="Rettangolo arrotondato 1"/>
          <p:cNvSpPr>
            <a:spLocks noChangeArrowheads="1"/>
          </p:cNvSpPr>
          <p:nvPr/>
        </p:nvSpPr>
        <p:spPr bwMode="auto">
          <a:xfrm>
            <a:off x="5395975" y="2633664"/>
            <a:ext cx="3538979" cy="367038"/>
          </a:xfrm>
          <a:prstGeom prst="roundRect">
            <a:avLst>
              <a:gd name="adj" fmla="val 16667"/>
            </a:avLst>
          </a:prstGeom>
          <a:solidFill>
            <a:srgbClr val="00B050"/>
          </a:soli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dirty="0" smtClean="0">
                <a:solidFill>
                  <a:schemeClr val="tx2">
                    <a:lumMod val="50000"/>
                  </a:schemeClr>
                </a:solidFill>
              </a:rPr>
              <a:t>Physical observation</a:t>
            </a:r>
            <a:endParaRPr lang="en-US" dirty="0">
              <a:solidFill>
                <a:schemeClr val="tx2">
                  <a:lumMod val="50000"/>
                </a:schemeClr>
              </a:solidFill>
            </a:endParaRPr>
          </a:p>
        </p:txBody>
      </p:sp>
      <p:sp>
        <p:nvSpPr>
          <p:cNvPr id="13" name="Rettangolo arrotondato 1"/>
          <p:cNvSpPr>
            <a:spLocks noChangeArrowheads="1"/>
          </p:cNvSpPr>
          <p:nvPr/>
        </p:nvSpPr>
        <p:spPr bwMode="auto">
          <a:xfrm>
            <a:off x="485415" y="1143603"/>
            <a:ext cx="4153334" cy="1019898"/>
          </a:xfrm>
          <a:prstGeom prst="roundRect">
            <a:avLst>
              <a:gd name="adj" fmla="val 16667"/>
            </a:avLst>
          </a:prstGeom>
          <a:solidFill>
            <a:srgbClr val="00B0F0">
              <a:alpha val="56000"/>
            </a:srgbClr>
          </a:soli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spcBef>
                <a:spcPts val="0"/>
              </a:spcBef>
            </a:pPr>
            <a:r>
              <a:rPr lang="it-IT" sz="1600" b="1" dirty="0" smtClean="0">
                <a:solidFill>
                  <a:schemeClr val="tx2">
                    <a:lumMod val="50000"/>
                  </a:schemeClr>
                </a:solidFill>
                <a:ea typeface="Adobe Fan Heiti Std B" pitchFamily="34" charset="-128"/>
              </a:rPr>
              <a:t>EO DATA &amp; PRODUCTS</a:t>
            </a:r>
            <a:endParaRPr lang="it-IT" sz="1600" b="1" dirty="0">
              <a:solidFill>
                <a:schemeClr val="tx2">
                  <a:lumMod val="50000"/>
                </a:schemeClr>
              </a:solidFill>
              <a:ea typeface="Adobe Fan Heiti Std B" pitchFamily="34" charset="-128"/>
            </a:endParaRPr>
          </a:p>
        </p:txBody>
      </p:sp>
      <p:sp>
        <p:nvSpPr>
          <p:cNvPr id="14" name="Rettangolo arrotondato 1"/>
          <p:cNvSpPr>
            <a:spLocks noChangeArrowheads="1"/>
          </p:cNvSpPr>
          <p:nvPr/>
        </p:nvSpPr>
        <p:spPr bwMode="auto">
          <a:xfrm>
            <a:off x="499231" y="2233630"/>
            <a:ext cx="3353431" cy="365201"/>
          </a:xfrm>
          <a:prstGeom prst="roundRect">
            <a:avLst>
              <a:gd name="adj" fmla="val 16667"/>
            </a:avLst>
          </a:prstGeom>
          <a:solidFill>
            <a:srgbClr val="00B050"/>
          </a:soli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smtClean="0">
                <a:solidFill>
                  <a:schemeClr val="tx2">
                    <a:lumMod val="50000"/>
                  </a:schemeClr>
                </a:solidFill>
              </a:rPr>
              <a:t>Optical</a:t>
            </a:r>
            <a:endParaRPr lang="en-US">
              <a:solidFill>
                <a:schemeClr val="tx2">
                  <a:lumMod val="50000"/>
                </a:schemeClr>
              </a:solidFill>
            </a:endParaRPr>
          </a:p>
        </p:txBody>
      </p:sp>
      <p:sp>
        <p:nvSpPr>
          <p:cNvPr id="15" name="Rettangolo arrotondato 1"/>
          <p:cNvSpPr>
            <a:spLocks noChangeArrowheads="1"/>
          </p:cNvSpPr>
          <p:nvPr/>
        </p:nvSpPr>
        <p:spPr bwMode="auto">
          <a:xfrm>
            <a:off x="499231" y="2658632"/>
            <a:ext cx="3595162" cy="317102"/>
          </a:xfrm>
          <a:prstGeom prst="roundRect">
            <a:avLst>
              <a:gd name="adj" fmla="val 16667"/>
            </a:avLst>
          </a:prstGeom>
          <a:solidFill>
            <a:srgbClr val="00B050"/>
          </a:soli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dirty="0" smtClean="0">
                <a:solidFill>
                  <a:schemeClr val="tx2">
                    <a:lumMod val="50000"/>
                  </a:schemeClr>
                </a:solidFill>
              </a:rPr>
              <a:t>SAR</a:t>
            </a:r>
            <a:endParaRPr lang="en-US" dirty="0">
              <a:solidFill>
                <a:schemeClr val="tx2">
                  <a:lumMod val="50000"/>
                </a:schemeClr>
              </a:solidFill>
            </a:endParaRPr>
          </a:p>
        </p:txBody>
      </p:sp>
      <p:cxnSp>
        <p:nvCxnSpPr>
          <p:cNvPr id="16" name="Connettore 2 15"/>
          <p:cNvCxnSpPr>
            <a:stCxn id="30" idx="2"/>
            <a:endCxn id="17" idx="0"/>
          </p:cNvCxnSpPr>
          <p:nvPr/>
        </p:nvCxnSpPr>
        <p:spPr>
          <a:xfrm>
            <a:off x="4657020" y="2732879"/>
            <a:ext cx="0" cy="55483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7" name="Rettangolo arrotondato 1"/>
          <p:cNvSpPr>
            <a:spLocks noChangeArrowheads="1"/>
          </p:cNvSpPr>
          <p:nvPr/>
        </p:nvSpPr>
        <p:spPr bwMode="auto">
          <a:xfrm>
            <a:off x="3285420" y="3287715"/>
            <a:ext cx="2743200" cy="411162"/>
          </a:xfrm>
          <a:prstGeom prst="roundRect">
            <a:avLst>
              <a:gd name="adj" fmla="val 16667"/>
            </a:avLst>
          </a:prstGeom>
          <a:no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smtClean="0">
                <a:solidFill>
                  <a:schemeClr val="tx2">
                    <a:lumMod val="50000"/>
                  </a:schemeClr>
                </a:solidFill>
              </a:rPr>
              <a:t>Data Processing</a:t>
            </a:r>
            <a:endParaRPr lang="en-US">
              <a:solidFill>
                <a:schemeClr val="tx2">
                  <a:lumMod val="50000"/>
                </a:schemeClr>
              </a:solidFill>
            </a:endParaRPr>
          </a:p>
        </p:txBody>
      </p:sp>
      <p:sp>
        <p:nvSpPr>
          <p:cNvPr id="18" name="Rettangolo arrotondato 1"/>
          <p:cNvSpPr>
            <a:spLocks noChangeArrowheads="1"/>
          </p:cNvSpPr>
          <p:nvPr/>
        </p:nvSpPr>
        <p:spPr bwMode="auto">
          <a:xfrm>
            <a:off x="1113720" y="3952478"/>
            <a:ext cx="7086600" cy="411162"/>
          </a:xfrm>
          <a:prstGeom prst="roundRect">
            <a:avLst>
              <a:gd name="adj" fmla="val 16667"/>
            </a:avLst>
          </a:prstGeom>
          <a:no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dirty="0" smtClean="0">
                <a:solidFill>
                  <a:schemeClr val="tx2">
                    <a:lumMod val="50000"/>
                  </a:schemeClr>
                </a:solidFill>
              </a:rPr>
              <a:t>Assessment of products quality using </a:t>
            </a:r>
            <a:r>
              <a:rPr lang="en-US" i="1" dirty="0" smtClean="0">
                <a:solidFill>
                  <a:schemeClr val="tx2">
                    <a:lumMod val="50000"/>
                  </a:schemeClr>
                </a:solidFill>
              </a:rPr>
              <a:t>in-situ</a:t>
            </a:r>
            <a:r>
              <a:rPr lang="en-US" dirty="0" smtClean="0">
                <a:solidFill>
                  <a:schemeClr val="tx2">
                    <a:lumMod val="50000"/>
                  </a:schemeClr>
                </a:solidFill>
              </a:rPr>
              <a:t> data</a:t>
            </a:r>
            <a:endParaRPr lang="en-US" dirty="0">
              <a:solidFill>
                <a:schemeClr val="tx2">
                  <a:lumMod val="50000"/>
                </a:schemeClr>
              </a:solidFill>
            </a:endParaRPr>
          </a:p>
        </p:txBody>
      </p:sp>
      <p:sp>
        <p:nvSpPr>
          <p:cNvPr id="19" name="Rettangolo arrotondato 1"/>
          <p:cNvSpPr>
            <a:spLocks noChangeArrowheads="1"/>
          </p:cNvSpPr>
          <p:nvPr/>
        </p:nvSpPr>
        <p:spPr bwMode="auto">
          <a:xfrm>
            <a:off x="1734153" y="4694236"/>
            <a:ext cx="2743200" cy="487362"/>
          </a:xfrm>
          <a:prstGeom prst="roundRect">
            <a:avLst>
              <a:gd name="adj" fmla="val 16667"/>
            </a:avLst>
          </a:prstGeom>
          <a:no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dirty="0" smtClean="0">
                <a:solidFill>
                  <a:schemeClr val="tx2">
                    <a:lumMod val="50000"/>
                  </a:schemeClr>
                </a:solidFill>
              </a:rPr>
              <a:t>Temporal series of maps</a:t>
            </a:r>
            <a:endParaRPr lang="en-US" dirty="0">
              <a:solidFill>
                <a:schemeClr val="tx2">
                  <a:lumMod val="50000"/>
                </a:schemeClr>
              </a:solidFill>
            </a:endParaRPr>
          </a:p>
        </p:txBody>
      </p:sp>
      <p:cxnSp>
        <p:nvCxnSpPr>
          <p:cNvPr id="20" name="Connettore 2 19"/>
          <p:cNvCxnSpPr>
            <a:endCxn id="19" idx="0"/>
          </p:cNvCxnSpPr>
          <p:nvPr/>
        </p:nvCxnSpPr>
        <p:spPr>
          <a:xfrm flipH="1">
            <a:off x="3105754" y="4363640"/>
            <a:ext cx="1536710" cy="3305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Rettangolo arrotondato 1"/>
          <p:cNvSpPr>
            <a:spLocks noChangeArrowheads="1"/>
          </p:cNvSpPr>
          <p:nvPr/>
        </p:nvSpPr>
        <p:spPr bwMode="auto">
          <a:xfrm>
            <a:off x="499231" y="5743699"/>
            <a:ext cx="8440706" cy="657101"/>
          </a:xfrm>
          <a:prstGeom prst="roundRect">
            <a:avLst>
              <a:gd name="adj" fmla="val 16667"/>
            </a:avLst>
          </a:prstGeom>
          <a:solidFill>
            <a:srgbClr val="FAA2E9"/>
          </a:soli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dirty="0" smtClean="0">
                <a:solidFill>
                  <a:schemeClr val="tx2">
                    <a:lumMod val="50000"/>
                  </a:schemeClr>
                </a:solidFill>
              </a:rPr>
              <a:t>ADDED VALUE PRODUCTS</a:t>
            </a:r>
            <a:endParaRPr lang="en-US" dirty="0">
              <a:solidFill>
                <a:schemeClr val="tx2">
                  <a:lumMod val="50000"/>
                </a:schemeClr>
              </a:solidFill>
            </a:endParaRPr>
          </a:p>
        </p:txBody>
      </p:sp>
      <p:cxnSp>
        <p:nvCxnSpPr>
          <p:cNvPr id="22" name="Connettore 2 21"/>
          <p:cNvCxnSpPr>
            <a:stCxn id="19" idx="2"/>
            <a:endCxn id="21" idx="0"/>
          </p:cNvCxnSpPr>
          <p:nvPr/>
        </p:nvCxnSpPr>
        <p:spPr>
          <a:xfrm>
            <a:off x="3105754" y="5181600"/>
            <a:ext cx="1613831" cy="56209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17" idx="2"/>
            <a:endCxn id="18" idx="0"/>
          </p:cNvCxnSpPr>
          <p:nvPr/>
        </p:nvCxnSpPr>
        <p:spPr>
          <a:xfrm>
            <a:off x="4657020" y="3698877"/>
            <a:ext cx="0" cy="25360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4" name="Rettangolo arrotondato 1"/>
          <p:cNvSpPr>
            <a:spLocks noChangeArrowheads="1"/>
          </p:cNvSpPr>
          <p:nvPr/>
        </p:nvSpPr>
        <p:spPr bwMode="auto">
          <a:xfrm>
            <a:off x="4772643" y="4694236"/>
            <a:ext cx="2743200" cy="487362"/>
          </a:xfrm>
          <a:prstGeom prst="roundRect">
            <a:avLst>
              <a:gd name="adj" fmla="val 16667"/>
            </a:avLst>
          </a:prstGeom>
          <a:no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dirty="0" smtClean="0">
                <a:solidFill>
                  <a:schemeClr val="tx2">
                    <a:lumMod val="50000"/>
                  </a:schemeClr>
                </a:solidFill>
              </a:rPr>
              <a:t>Spatial series of maps</a:t>
            </a:r>
            <a:endParaRPr lang="en-US" dirty="0">
              <a:solidFill>
                <a:schemeClr val="tx2">
                  <a:lumMod val="50000"/>
                </a:schemeClr>
              </a:solidFill>
            </a:endParaRPr>
          </a:p>
        </p:txBody>
      </p:sp>
      <p:cxnSp>
        <p:nvCxnSpPr>
          <p:cNvPr id="25" name="Connettore 2 24"/>
          <p:cNvCxnSpPr>
            <a:stCxn id="18" idx="2"/>
            <a:endCxn id="24" idx="0"/>
          </p:cNvCxnSpPr>
          <p:nvPr/>
        </p:nvCxnSpPr>
        <p:spPr>
          <a:xfrm>
            <a:off x="4657020" y="4363640"/>
            <a:ext cx="1487223" cy="3305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24" idx="2"/>
            <a:endCxn id="21" idx="0"/>
          </p:cNvCxnSpPr>
          <p:nvPr/>
        </p:nvCxnSpPr>
        <p:spPr>
          <a:xfrm flipH="1">
            <a:off x="4719585" y="5181600"/>
            <a:ext cx="1424659" cy="56209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31" t="21908" r="63299" b="62329"/>
          <a:stretch/>
        </p:blipFill>
        <p:spPr bwMode="auto">
          <a:xfrm>
            <a:off x="8147057" y="1469037"/>
            <a:ext cx="753335" cy="284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20" y="1316984"/>
            <a:ext cx="705085" cy="705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ttangolo arrotondato 1"/>
          <p:cNvSpPr>
            <a:spLocks noChangeArrowheads="1"/>
          </p:cNvSpPr>
          <p:nvPr/>
        </p:nvSpPr>
        <p:spPr bwMode="auto">
          <a:xfrm>
            <a:off x="5472175" y="2233630"/>
            <a:ext cx="3462779" cy="365201"/>
          </a:xfrm>
          <a:prstGeom prst="roundRect">
            <a:avLst>
              <a:gd name="adj" fmla="val 16667"/>
            </a:avLst>
          </a:prstGeom>
          <a:solidFill>
            <a:srgbClr val="00B050"/>
          </a:soli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dirty="0" smtClean="0">
                <a:solidFill>
                  <a:schemeClr val="tx2">
                    <a:lumMod val="50000"/>
                  </a:schemeClr>
                </a:solidFill>
              </a:rPr>
              <a:t>Bio optical parameters</a:t>
            </a:r>
            <a:endParaRPr lang="en-US" dirty="0">
              <a:solidFill>
                <a:schemeClr val="tx2">
                  <a:lumMod val="50000"/>
                </a:schemeClr>
              </a:solidFill>
            </a:endParaRPr>
          </a:p>
        </p:txBody>
      </p:sp>
      <p:sp>
        <p:nvSpPr>
          <p:cNvPr id="30" name="Rettangolo arrotondato 1"/>
          <p:cNvSpPr>
            <a:spLocks noChangeArrowheads="1"/>
          </p:cNvSpPr>
          <p:nvPr/>
        </p:nvSpPr>
        <p:spPr bwMode="auto">
          <a:xfrm>
            <a:off x="3590220" y="1894679"/>
            <a:ext cx="2133600" cy="838200"/>
          </a:xfrm>
          <a:prstGeom prst="roundRect">
            <a:avLst>
              <a:gd name="adj" fmla="val 16667"/>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defTabSz="180975"/>
            <a:r>
              <a:rPr lang="en-US" dirty="0" smtClean="0">
                <a:solidFill>
                  <a:schemeClr val="tx2">
                    <a:lumMod val="50000"/>
                  </a:schemeClr>
                </a:solidFill>
              </a:rPr>
              <a:t>Data &amp; Products</a:t>
            </a:r>
          </a:p>
          <a:p>
            <a:pPr algn="ctr" defTabSz="180975"/>
            <a:r>
              <a:rPr lang="en-US" dirty="0" smtClean="0">
                <a:solidFill>
                  <a:schemeClr val="tx2">
                    <a:lumMod val="50000"/>
                  </a:schemeClr>
                </a:solidFill>
              </a:rPr>
              <a:t>Fusion</a:t>
            </a:r>
            <a:endParaRPr lang="en-US" dirty="0">
              <a:solidFill>
                <a:schemeClr val="tx2">
                  <a:lumMod val="50000"/>
                </a:schemeClr>
              </a:solidFill>
            </a:endParaRPr>
          </a:p>
        </p:txBody>
      </p:sp>
      <p:pic>
        <p:nvPicPr>
          <p:cNvPr id="31"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3431"/>
          <a:stretch/>
        </p:blipFill>
        <p:spPr bwMode="auto">
          <a:xfrm>
            <a:off x="2263361" y="5840419"/>
            <a:ext cx="432048" cy="39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CasellaDiTesto 31"/>
          <p:cNvSpPr txBox="1"/>
          <p:nvPr/>
        </p:nvSpPr>
        <p:spPr>
          <a:xfrm>
            <a:off x="7926841" y="5887713"/>
            <a:ext cx="792088" cy="369332"/>
          </a:xfrm>
          <a:prstGeom prst="rect">
            <a:avLst/>
          </a:prstGeom>
          <a:noFill/>
        </p:spPr>
        <p:txBody>
          <a:bodyPr wrap="square" rtlCol="0">
            <a:spAutoFit/>
          </a:bodyPr>
          <a:lstStyle/>
          <a:p>
            <a:r>
              <a:rPr lang="it-IT" dirty="0" smtClean="0">
                <a:solidFill>
                  <a:schemeClr val="tx2">
                    <a:lumMod val="50000"/>
                  </a:schemeClr>
                </a:solidFill>
              </a:rPr>
              <a:t>DSS</a:t>
            </a:r>
            <a:endParaRPr lang="it-IT" dirty="0">
              <a:solidFill>
                <a:schemeClr val="tx2">
                  <a:lumMod val="50000"/>
                </a:schemeClr>
              </a:solidFill>
            </a:endParaRPr>
          </a:p>
        </p:txBody>
      </p:sp>
      <p:sp>
        <p:nvSpPr>
          <p:cNvPr id="33" name="CasellaDiTesto 32"/>
          <p:cNvSpPr txBox="1"/>
          <p:nvPr/>
        </p:nvSpPr>
        <p:spPr>
          <a:xfrm>
            <a:off x="654033" y="5887712"/>
            <a:ext cx="1455849" cy="369332"/>
          </a:xfrm>
          <a:prstGeom prst="rect">
            <a:avLst/>
          </a:prstGeom>
          <a:noFill/>
        </p:spPr>
        <p:txBody>
          <a:bodyPr wrap="square" rtlCol="0">
            <a:spAutoFit/>
          </a:bodyPr>
          <a:lstStyle/>
          <a:p>
            <a:r>
              <a:rPr lang="it-IT" dirty="0" smtClean="0">
                <a:solidFill>
                  <a:schemeClr val="tx2">
                    <a:lumMod val="50000"/>
                  </a:schemeClr>
                </a:solidFill>
              </a:rPr>
              <a:t>DATABASE</a:t>
            </a:r>
            <a:endParaRPr lang="it-IT" dirty="0">
              <a:solidFill>
                <a:schemeClr val="tx2">
                  <a:lumMod val="50000"/>
                </a:schemeClr>
              </a:solidFill>
            </a:endParaRPr>
          </a:p>
        </p:txBody>
      </p:sp>
      <p:pic>
        <p:nvPicPr>
          <p:cNvPr id="34" name="Picture 2" descr="http://t3.gstatic.com/images?q=tbn:ANd9GcTSP09-F4TpPkFRkRK6efwMv4eouTep2VnrobRlrRgJ92dDjrel"/>
          <p:cNvPicPr>
            <a:picLocks noChangeAspect="1" noChangeArrowheads="1"/>
          </p:cNvPicPr>
          <p:nvPr/>
        </p:nvPicPr>
        <p:blipFill>
          <a:blip r:embed="rId6" cstate="print"/>
          <a:srcRect/>
          <a:stretch>
            <a:fillRect/>
          </a:stretch>
        </p:blipFill>
        <p:spPr bwMode="auto">
          <a:xfrm>
            <a:off x="6842088" y="5786830"/>
            <a:ext cx="1032917" cy="558792"/>
          </a:xfrm>
          <a:prstGeom prst="rect">
            <a:avLst/>
          </a:prstGeom>
          <a:noFill/>
        </p:spPr>
      </p:pic>
      <p:sp>
        <p:nvSpPr>
          <p:cNvPr id="37" name="CasellaDiTesto 36"/>
          <p:cNvSpPr txBox="1"/>
          <p:nvPr/>
        </p:nvSpPr>
        <p:spPr>
          <a:xfrm>
            <a:off x="221985" y="4451229"/>
            <a:ext cx="1512168" cy="1169551"/>
          </a:xfrm>
          <a:prstGeom prst="rect">
            <a:avLst/>
          </a:prstGeom>
          <a:noFill/>
        </p:spPr>
        <p:txBody>
          <a:bodyPr wrap="square" rtlCol="0">
            <a:spAutoFit/>
          </a:bodyPr>
          <a:lstStyle/>
          <a:p>
            <a:pPr marL="285750" indent="-285750">
              <a:buFont typeface="Arial" pitchFamily="34" charset="0"/>
              <a:buChar char="•"/>
            </a:pPr>
            <a:r>
              <a:rPr lang="it-IT" sz="1400" dirty="0" smtClean="0">
                <a:solidFill>
                  <a:schemeClr val="tx2">
                    <a:lumMod val="50000"/>
                  </a:schemeClr>
                </a:solidFill>
              </a:rPr>
              <a:t>SST</a:t>
            </a:r>
          </a:p>
          <a:p>
            <a:pPr marL="285750" indent="-285750">
              <a:buFont typeface="Arial" pitchFamily="34" charset="0"/>
              <a:buChar char="•"/>
            </a:pPr>
            <a:r>
              <a:rPr lang="it-IT" sz="1400" dirty="0" smtClean="0">
                <a:solidFill>
                  <a:schemeClr val="tx2">
                    <a:lumMod val="50000"/>
                  </a:schemeClr>
                </a:solidFill>
              </a:rPr>
              <a:t>KD490</a:t>
            </a:r>
          </a:p>
          <a:p>
            <a:pPr marL="285750" indent="-285750">
              <a:buFont typeface="Arial" pitchFamily="34" charset="0"/>
              <a:buChar char="•"/>
            </a:pPr>
            <a:r>
              <a:rPr lang="it-IT" sz="1400" dirty="0" smtClean="0">
                <a:solidFill>
                  <a:schemeClr val="tx2">
                    <a:lumMod val="50000"/>
                  </a:schemeClr>
                </a:solidFill>
              </a:rPr>
              <a:t>TSM</a:t>
            </a:r>
          </a:p>
          <a:p>
            <a:pPr marL="285750" indent="-285750">
              <a:buFont typeface="Arial" pitchFamily="34" charset="0"/>
              <a:buChar char="•"/>
            </a:pPr>
            <a:r>
              <a:rPr lang="it-IT" sz="1400" dirty="0" smtClean="0">
                <a:solidFill>
                  <a:schemeClr val="tx2">
                    <a:lumMod val="50000"/>
                  </a:schemeClr>
                </a:solidFill>
              </a:rPr>
              <a:t>CHL</a:t>
            </a:r>
          </a:p>
          <a:p>
            <a:pPr marL="285750" indent="-285750">
              <a:buFont typeface="Arial" pitchFamily="34" charset="0"/>
              <a:buChar char="•"/>
            </a:pPr>
            <a:r>
              <a:rPr lang="it-IT" sz="1400" dirty="0" smtClean="0">
                <a:solidFill>
                  <a:schemeClr val="tx2">
                    <a:lumMod val="50000"/>
                  </a:schemeClr>
                </a:solidFill>
              </a:rPr>
              <a:t>WIND</a:t>
            </a:r>
            <a:endParaRPr lang="it-IT" sz="1400" dirty="0">
              <a:solidFill>
                <a:schemeClr val="tx2">
                  <a:lumMod val="50000"/>
                </a:schemeClr>
              </a:solidFill>
            </a:endParaRPr>
          </a:p>
        </p:txBody>
      </p:sp>
      <p:sp>
        <p:nvSpPr>
          <p:cNvPr id="38" name="CasellaDiTesto 37"/>
          <p:cNvSpPr txBox="1"/>
          <p:nvPr/>
        </p:nvSpPr>
        <p:spPr>
          <a:xfrm>
            <a:off x="7588395" y="4512782"/>
            <a:ext cx="1555605" cy="1107996"/>
          </a:xfrm>
          <a:prstGeom prst="rect">
            <a:avLst/>
          </a:prstGeom>
          <a:noFill/>
        </p:spPr>
        <p:txBody>
          <a:bodyPr wrap="square" rtlCol="0">
            <a:spAutoFit/>
          </a:bodyPr>
          <a:lstStyle/>
          <a:p>
            <a:pPr marL="285750" indent="-285750">
              <a:buFont typeface="Arial" pitchFamily="34" charset="0"/>
              <a:buChar char="•"/>
            </a:pPr>
            <a:r>
              <a:rPr lang="it-IT" sz="1400" dirty="0" smtClean="0">
                <a:solidFill>
                  <a:schemeClr val="tx2">
                    <a:lumMod val="50000"/>
                  </a:schemeClr>
                </a:solidFill>
              </a:rPr>
              <a:t>NATURE 2000</a:t>
            </a:r>
          </a:p>
          <a:p>
            <a:pPr marL="285750" indent="-285750">
              <a:buFont typeface="Arial" pitchFamily="34" charset="0"/>
              <a:buChar char="•"/>
            </a:pPr>
            <a:r>
              <a:rPr lang="it-IT" sz="1400" dirty="0" smtClean="0">
                <a:solidFill>
                  <a:schemeClr val="tx2">
                    <a:lumMod val="50000"/>
                  </a:schemeClr>
                </a:solidFill>
              </a:rPr>
              <a:t>EUNIS </a:t>
            </a:r>
          </a:p>
          <a:p>
            <a:pPr marL="285750" indent="-285750">
              <a:buFont typeface="Arial" pitchFamily="34" charset="0"/>
              <a:buChar char="•"/>
            </a:pPr>
            <a:r>
              <a:rPr lang="it-IT" sz="1400" dirty="0" smtClean="0">
                <a:solidFill>
                  <a:schemeClr val="tx2">
                    <a:lumMod val="50000"/>
                  </a:schemeClr>
                </a:solidFill>
              </a:rPr>
              <a:t>CORINNE</a:t>
            </a:r>
            <a:endParaRPr lang="it-IT" sz="1400" dirty="0">
              <a:solidFill>
                <a:schemeClr val="tx2">
                  <a:lumMod val="50000"/>
                </a:schemeClr>
              </a:solidFill>
            </a:endParaRPr>
          </a:p>
          <a:p>
            <a:pPr marL="285750" indent="-285750">
              <a:buFont typeface="Arial" pitchFamily="34" charset="0"/>
              <a:buChar char="•"/>
            </a:pPr>
            <a:r>
              <a:rPr lang="it-IT" sz="1200" dirty="0" smtClean="0">
                <a:solidFill>
                  <a:schemeClr val="tx2">
                    <a:lumMod val="50000"/>
                  </a:schemeClr>
                </a:solidFill>
              </a:rPr>
              <a:t>PATTERN and PROCESS</a:t>
            </a:r>
          </a:p>
        </p:txBody>
      </p:sp>
      <p:sp>
        <p:nvSpPr>
          <p:cNvPr id="2" name="Title 1"/>
          <p:cNvSpPr>
            <a:spLocks noGrp="1"/>
          </p:cNvSpPr>
          <p:nvPr>
            <p:ph type="title"/>
          </p:nvPr>
        </p:nvSpPr>
        <p:spPr/>
        <p:txBody>
          <a:bodyPr/>
          <a:lstStyle/>
          <a:p>
            <a:r>
              <a:rPr lang="en-GB" sz="2200" dirty="0" err="1" smtClean="0">
                <a:latin typeface="+mn-lt"/>
              </a:rPr>
              <a:t>Downstreaming</a:t>
            </a:r>
            <a:r>
              <a:rPr lang="en-GB" sz="2200" dirty="0" smtClean="0">
                <a:latin typeface="+mn-lt"/>
              </a:rPr>
              <a:t> and Value Added Product Generation</a:t>
            </a:r>
            <a:endParaRPr lang="en-GB" sz="2200"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724400" cy="609600"/>
          </a:xfrm>
        </p:spPr>
        <p:txBody>
          <a:bodyPr/>
          <a:lstStyle/>
          <a:p>
            <a:r>
              <a:rPr lang="en-GB" b="1" dirty="0" smtClean="0">
                <a:solidFill>
                  <a:schemeClr val="tx2">
                    <a:lumMod val="50000"/>
                  </a:schemeClr>
                </a:solidFill>
              </a:rPr>
              <a:t>Contents</a:t>
            </a:r>
            <a:endParaRPr lang="en-GB" b="1" dirty="0">
              <a:solidFill>
                <a:schemeClr val="tx2">
                  <a:lumMod val="50000"/>
                </a:schemeClr>
              </a:solidFill>
            </a:endParaRPr>
          </a:p>
        </p:txBody>
      </p:sp>
      <p:sp>
        <p:nvSpPr>
          <p:cNvPr id="3" name="Content Placeholder 2"/>
          <p:cNvSpPr>
            <a:spLocks noGrp="1"/>
          </p:cNvSpPr>
          <p:nvPr>
            <p:ph idx="1"/>
          </p:nvPr>
        </p:nvSpPr>
        <p:spPr>
          <a:xfrm>
            <a:off x="457200" y="1828800"/>
            <a:ext cx="7924800" cy="4343400"/>
          </a:xfrm>
        </p:spPr>
        <p:txBody>
          <a:bodyPr/>
          <a:lstStyle/>
          <a:p>
            <a:pPr marL="446088" lvl="1" indent="-446088">
              <a:buSzPct val="90000"/>
            </a:pPr>
            <a:r>
              <a:rPr lang="en-US" dirty="0" smtClean="0"/>
              <a:t>Users requirements analysis</a:t>
            </a:r>
            <a:endParaRPr lang="en-US" dirty="0"/>
          </a:p>
          <a:p>
            <a:pPr marL="446088" lvl="1" indent="-446088">
              <a:spcAft>
                <a:spcPts val="600"/>
              </a:spcAft>
              <a:buSzPct val="90000"/>
            </a:pPr>
            <a:r>
              <a:rPr lang="en-US" dirty="0" smtClean="0">
                <a:solidFill>
                  <a:schemeClr val="tx2">
                    <a:lumMod val="50000"/>
                  </a:schemeClr>
                </a:solidFill>
              </a:rPr>
              <a:t>Overview of </a:t>
            </a:r>
            <a:r>
              <a:rPr lang="en-US" dirty="0" smtClean="0"/>
              <a:t>GMES/COPERNICUS and EO products for coastal ecosystem analysis</a:t>
            </a:r>
          </a:p>
          <a:p>
            <a:pPr marL="446088" indent="-446088">
              <a:spcBef>
                <a:spcPts val="0"/>
              </a:spcBef>
              <a:spcAft>
                <a:spcPts val="600"/>
              </a:spcAft>
            </a:pPr>
            <a:r>
              <a:rPr lang="en-US" dirty="0" smtClean="0">
                <a:solidFill>
                  <a:schemeClr val="tx2">
                    <a:lumMod val="50000"/>
                  </a:schemeClr>
                </a:solidFill>
              </a:rPr>
              <a:t>Test Case #2: ‘Added value products for coastal ecosystem analysis’</a:t>
            </a:r>
          </a:p>
          <a:p>
            <a:pPr marL="446088" indent="-446088"/>
            <a:r>
              <a:rPr lang="en-US" dirty="0" smtClean="0"/>
              <a:t>Applications of Test Case #2</a:t>
            </a:r>
          </a:p>
          <a:p>
            <a:pPr marL="887413" lvl="1" indent="-446088"/>
            <a:r>
              <a:rPr lang="en-US" dirty="0" smtClean="0"/>
              <a:t>Marine biophysical parameters</a:t>
            </a:r>
          </a:p>
          <a:p>
            <a:pPr marL="887413" lvl="1" indent="-446088"/>
            <a:r>
              <a:rPr lang="en-US" dirty="0"/>
              <a:t>Coastal habitat mapping </a:t>
            </a:r>
          </a:p>
        </p:txBody>
      </p:sp>
    </p:spTree>
    <p:extLst>
      <p:ext uri="{BB962C8B-B14F-4D97-AF65-F5344CB8AC3E}">
        <p14:creationId xmlns:p14="http://schemas.microsoft.com/office/powerpoint/2010/main" val="4271609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475117" y="1700808"/>
            <a:ext cx="3024000" cy="6480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DOWNLOAD MERIS </a:t>
            </a:r>
          </a:p>
          <a:p>
            <a:pPr algn="ctr"/>
            <a:r>
              <a:rPr lang="it-IT" sz="1400" dirty="0" smtClean="0"/>
              <a:t>L1b (CAT-1 ESA)</a:t>
            </a:r>
            <a:endParaRPr lang="it-IT" sz="1400" dirty="0"/>
          </a:p>
        </p:txBody>
      </p:sp>
      <p:sp>
        <p:nvSpPr>
          <p:cNvPr id="6" name="Rettangolo 5"/>
          <p:cNvSpPr/>
          <p:nvPr/>
        </p:nvSpPr>
        <p:spPr>
          <a:xfrm>
            <a:off x="1475117" y="2492896"/>
            <a:ext cx="3024000" cy="360040"/>
          </a:xfrm>
          <a:prstGeom prst="rect">
            <a:avLst/>
          </a:prstGeom>
          <a:solidFill>
            <a:srgbClr val="0070C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EXTRACTION </a:t>
            </a:r>
            <a:r>
              <a:rPr lang="it-IT" sz="1400" dirty="0" err="1" smtClean="0"/>
              <a:t>from</a:t>
            </a:r>
            <a:r>
              <a:rPr lang="it-IT" sz="1400" dirty="0" smtClean="0"/>
              <a:t> .</a:t>
            </a:r>
            <a:r>
              <a:rPr lang="it-IT" sz="1400" dirty="0" err="1" smtClean="0"/>
              <a:t>tar</a:t>
            </a:r>
            <a:r>
              <a:rPr lang="it-IT" sz="1400" dirty="0" smtClean="0"/>
              <a:t> </a:t>
            </a:r>
            <a:r>
              <a:rPr lang="it-IT" sz="1400" dirty="0" err="1" smtClean="0"/>
              <a:t>to</a:t>
            </a:r>
            <a:r>
              <a:rPr lang="it-IT" sz="1400" dirty="0" smtClean="0"/>
              <a:t> .N1</a:t>
            </a:r>
            <a:endParaRPr lang="it-IT" sz="1400" dirty="0"/>
          </a:p>
        </p:txBody>
      </p:sp>
      <p:sp>
        <p:nvSpPr>
          <p:cNvPr id="7" name="Rettangolo 6"/>
          <p:cNvSpPr/>
          <p:nvPr/>
        </p:nvSpPr>
        <p:spPr>
          <a:xfrm>
            <a:off x="1479015" y="3247482"/>
            <a:ext cx="3024000" cy="7920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ODESA processing </a:t>
            </a:r>
          </a:p>
          <a:p>
            <a:pPr algn="ctr"/>
            <a:r>
              <a:rPr lang="it-IT" dirty="0" smtClean="0"/>
              <a:t>L1b -&gt; L2 </a:t>
            </a:r>
          </a:p>
          <a:p>
            <a:pPr algn="ctr"/>
            <a:r>
              <a:rPr lang="it-IT" sz="1400" dirty="0" smtClean="0"/>
              <a:t>(MEGS 8.1 </a:t>
            </a:r>
            <a:r>
              <a:rPr lang="it-IT" sz="1400" dirty="0" err="1" smtClean="0"/>
              <a:t>processor</a:t>
            </a:r>
            <a:r>
              <a:rPr lang="it-IT" sz="1400" dirty="0" smtClean="0"/>
              <a:t>)</a:t>
            </a:r>
            <a:endParaRPr lang="it-IT" dirty="0"/>
          </a:p>
        </p:txBody>
      </p:sp>
      <p:sp>
        <p:nvSpPr>
          <p:cNvPr id="8" name="Rettangolo 7"/>
          <p:cNvSpPr/>
          <p:nvPr/>
        </p:nvSpPr>
        <p:spPr>
          <a:xfrm>
            <a:off x="1535503" y="4442604"/>
            <a:ext cx="2915728" cy="7145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BEAM </a:t>
            </a:r>
            <a:r>
              <a:rPr lang="it-IT" dirty="0" err="1" smtClean="0"/>
              <a:t>binning</a:t>
            </a:r>
            <a:r>
              <a:rPr lang="it-IT" dirty="0" smtClean="0"/>
              <a:t> </a:t>
            </a:r>
            <a:r>
              <a:rPr lang="it-IT" dirty="0" err="1" smtClean="0"/>
              <a:t>processor</a:t>
            </a:r>
            <a:endParaRPr lang="it-IT" dirty="0" smtClean="0"/>
          </a:p>
          <a:p>
            <a:pPr algn="ctr"/>
            <a:r>
              <a:rPr lang="it-IT" dirty="0" smtClean="0"/>
              <a:t>L2 -&gt; L3</a:t>
            </a:r>
            <a:endParaRPr lang="it-IT" dirty="0"/>
          </a:p>
        </p:txBody>
      </p:sp>
      <p:sp>
        <p:nvSpPr>
          <p:cNvPr id="9" name="Rettangolo 8"/>
          <p:cNvSpPr/>
          <p:nvPr/>
        </p:nvSpPr>
        <p:spPr>
          <a:xfrm>
            <a:off x="4675518" y="4510620"/>
            <a:ext cx="3088257" cy="576064"/>
          </a:xfrm>
          <a:prstGeom prst="rect">
            <a:avLst/>
          </a:prstGeom>
          <a:solidFill>
            <a:srgbClr val="9993E9"/>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Extent</a:t>
            </a:r>
            <a:r>
              <a:rPr lang="it-IT" dirty="0" smtClean="0"/>
              <a:t> and </a:t>
            </a:r>
            <a:r>
              <a:rPr lang="it-IT" dirty="0" err="1" smtClean="0"/>
              <a:t>product</a:t>
            </a:r>
            <a:r>
              <a:rPr lang="it-IT" dirty="0" smtClean="0"/>
              <a:t> </a:t>
            </a:r>
            <a:r>
              <a:rPr lang="it-IT" dirty="0" err="1" smtClean="0"/>
              <a:t>selection</a:t>
            </a:r>
            <a:endParaRPr lang="it-IT" dirty="0"/>
          </a:p>
        </p:txBody>
      </p:sp>
      <p:sp>
        <p:nvSpPr>
          <p:cNvPr id="10" name="Rettangolo 9"/>
          <p:cNvSpPr/>
          <p:nvPr/>
        </p:nvSpPr>
        <p:spPr>
          <a:xfrm>
            <a:off x="1544128" y="5301208"/>
            <a:ext cx="2907102" cy="473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GDAL band </a:t>
            </a:r>
            <a:r>
              <a:rPr lang="it-IT" dirty="0" err="1" smtClean="0"/>
              <a:t>extraction</a:t>
            </a:r>
            <a:endParaRPr lang="it-IT" dirty="0"/>
          </a:p>
        </p:txBody>
      </p:sp>
      <p:sp>
        <p:nvSpPr>
          <p:cNvPr id="11" name="Rettangolo 10"/>
          <p:cNvSpPr/>
          <p:nvPr/>
        </p:nvSpPr>
        <p:spPr>
          <a:xfrm>
            <a:off x="1526876" y="5923402"/>
            <a:ext cx="2924355" cy="72008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netCDF</a:t>
            </a:r>
            <a:r>
              <a:rPr lang="it-IT" dirty="0" smtClean="0"/>
              <a:t> </a:t>
            </a:r>
            <a:r>
              <a:rPr lang="it-IT" dirty="0" err="1" smtClean="0"/>
              <a:t>product</a:t>
            </a:r>
            <a:r>
              <a:rPr lang="it-IT" dirty="0" smtClean="0"/>
              <a:t> </a:t>
            </a:r>
            <a:r>
              <a:rPr lang="it-IT" dirty="0" err="1" smtClean="0"/>
              <a:t>assembling</a:t>
            </a:r>
            <a:endParaRPr lang="it-IT" dirty="0"/>
          </a:p>
        </p:txBody>
      </p:sp>
      <p:sp>
        <p:nvSpPr>
          <p:cNvPr id="12" name="Rettangolo 11"/>
          <p:cNvSpPr/>
          <p:nvPr/>
        </p:nvSpPr>
        <p:spPr>
          <a:xfrm>
            <a:off x="1475656" y="1052736"/>
            <a:ext cx="3024336" cy="57606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PROCESSING</a:t>
            </a:r>
          </a:p>
        </p:txBody>
      </p:sp>
      <p:sp>
        <p:nvSpPr>
          <p:cNvPr id="13" name="Rettangolo 12"/>
          <p:cNvSpPr/>
          <p:nvPr/>
        </p:nvSpPr>
        <p:spPr>
          <a:xfrm>
            <a:off x="4572000" y="1052736"/>
            <a:ext cx="3168352" cy="576064"/>
          </a:xfrm>
          <a:prstGeom prst="rect">
            <a:avLst/>
          </a:prstGeom>
          <a:solidFill>
            <a:srgbClr val="9993E9"/>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ADDED VALUE</a:t>
            </a:r>
          </a:p>
        </p:txBody>
      </p:sp>
      <p:sp>
        <p:nvSpPr>
          <p:cNvPr id="14" name="Rettangolo 13"/>
          <p:cNvSpPr/>
          <p:nvPr/>
        </p:nvSpPr>
        <p:spPr>
          <a:xfrm>
            <a:off x="4684143" y="2829464"/>
            <a:ext cx="3071004" cy="1613140"/>
          </a:xfrm>
          <a:prstGeom prst="rect">
            <a:avLst/>
          </a:prstGeom>
          <a:solidFill>
            <a:srgbClr val="9993E9"/>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00" dirty="0" smtClean="0"/>
              <a:t>- Full </a:t>
            </a:r>
            <a:r>
              <a:rPr lang="it-IT" sz="1300" dirty="0" err="1" smtClean="0"/>
              <a:t>Resolution</a:t>
            </a:r>
            <a:r>
              <a:rPr lang="it-IT" sz="1300" dirty="0" smtClean="0"/>
              <a:t> processing</a:t>
            </a:r>
          </a:p>
          <a:p>
            <a:pPr algn="ctr"/>
            <a:r>
              <a:rPr lang="it-IT" sz="1300" dirty="0" smtClean="0"/>
              <a:t>- </a:t>
            </a:r>
            <a:r>
              <a:rPr lang="it-IT" sz="1300" dirty="0" err="1" smtClean="0"/>
              <a:t>Non-standard</a:t>
            </a:r>
            <a:r>
              <a:rPr lang="it-IT" sz="1300" dirty="0" smtClean="0"/>
              <a:t> </a:t>
            </a:r>
            <a:r>
              <a:rPr lang="it-IT" sz="1300" dirty="0" err="1" smtClean="0"/>
              <a:t>product</a:t>
            </a:r>
            <a:r>
              <a:rPr lang="it-IT" sz="1300" dirty="0" smtClean="0"/>
              <a:t> </a:t>
            </a:r>
            <a:r>
              <a:rPr lang="it-IT" sz="1300" dirty="0" err="1" smtClean="0"/>
              <a:t>improvements</a:t>
            </a:r>
            <a:r>
              <a:rPr lang="it-IT" sz="1300" dirty="0" smtClean="0"/>
              <a:t> (Kd490) </a:t>
            </a:r>
          </a:p>
          <a:p>
            <a:pPr algn="ctr"/>
            <a:r>
              <a:rPr lang="it-IT" sz="1300" dirty="0" smtClean="0"/>
              <a:t>- </a:t>
            </a:r>
            <a:r>
              <a:rPr lang="it-IT" sz="1300" dirty="0" err="1" smtClean="0"/>
              <a:t>Experimental</a:t>
            </a:r>
            <a:r>
              <a:rPr lang="it-IT" sz="1300" dirty="0" smtClean="0"/>
              <a:t> </a:t>
            </a:r>
            <a:r>
              <a:rPr lang="it-IT" sz="1300" dirty="0" err="1" smtClean="0"/>
              <a:t>algorithm</a:t>
            </a:r>
            <a:r>
              <a:rPr lang="it-IT" sz="1300" dirty="0" smtClean="0"/>
              <a:t> (</a:t>
            </a:r>
            <a:r>
              <a:rPr lang="it-IT" sz="1300" dirty="0" err="1" smtClean="0"/>
              <a:t>Neural</a:t>
            </a:r>
            <a:r>
              <a:rPr lang="it-IT" sz="1300" dirty="0" smtClean="0"/>
              <a:t> Network in Case 2 water SPM-CDOM- CHL)</a:t>
            </a:r>
            <a:endParaRPr lang="it-IT" sz="1300" dirty="0"/>
          </a:p>
        </p:txBody>
      </p:sp>
      <p:sp>
        <p:nvSpPr>
          <p:cNvPr id="15" name="Rettangolo 14"/>
          <p:cNvSpPr/>
          <p:nvPr/>
        </p:nvSpPr>
        <p:spPr>
          <a:xfrm>
            <a:off x="4716016" y="5917721"/>
            <a:ext cx="3039131" cy="733244"/>
          </a:xfrm>
          <a:prstGeom prst="rect">
            <a:avLst/>
          </a:prstGeom>
          <a:solidFill>
            <a:srgbClr val="9993E9"/>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 </a:t>
            </a:r>
            <a:r>
              <a:rPr lang="it-IT" dirty="0" err="1" smtClean="0"/>
              <a:t>Metadata</a:t>
            </a:r>
            <a:endParaRPr lang="it-IT" dirty="0" smtClean="0"/>
          </a:p>
          <a:p>
            <a:pPr algn="ctr"/>
            <a:r>
              <a:rPr lang="it-IT" dirty="0" smtClean="0"/>
              <a:t>- Processing information</a:t>
            </a:r>
            <a:endParaRPr lang="it-IT" dirty="0"/>
          </a:p>
        </p:txBody>
      </p:sp>
      <p:sp>
        <p:nvSpPr>
          <p:cNvPr id="16" name="Rettangolo 15"/>
          <p:cNvSpPr/>
          <p:nvPr/>
        </p:nvSpPr>
        <p:spPr>
          <a:xfrm>
            <a:off x="827584" y="1700808"/>
            <a:ext cx="432048" cy="1152128"/>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dirty="0" smtClean="0"/>
              <a:t>L1</a:t>
            </a:r>
            <a:endParaRPr lang="it-IT" dirty="0"/>
          </a:p>
        </p:txBody>
      </p:sp>
      <p:sp>
        <p:nvSpPr>
          <p:cNvPr id="17" name="Rettangolo 16"/>
          <p:cNvSpPr/>
          <p:nvPr/>
        </p:nvSpPr>
        <p:spPr>
          <a:xfrm>
            <a:off x="827584" y="2996952"/>
            <a:ext cx="432048" cy="1296144"/>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dirty="0" smtClean="0"/>
              <a:t>L2</a:t>
            </a:r>
            <a:endParaRPr lang="it-IT" dirty="0"/>
          </a:p>
        </p:txBody>
      </p:sp>
      <p:sp>
        <p:nvSpPr>
          <p:cNvPr id="18" name="Rettangolo 17"/>
          <p:cNvSpPr/>
          <p:nvPr/>
        </p:nvSpPr>
        <p:spPr>
          <a:xfrm>
            <a:off x="827584" y="4437112"/>
            <a:ext cx="432048" cy="2232248"/>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dirty="0" smtClean="0"/>
              <a:t>L3</a:t>
            </a:r>
            <a:endParaRPr lang="it-IT" dirty="0"/>
          </a:p>
        </p:txBody>
      </p:sp>
      <p:cxnSp>
        <p:nvCxnSpPr>
          <p:cNvPr id="30" name="Connettore 1 29"/>
          <p:cNvCxnSpPr>
            <a:stCxn id="5" idx="2"/>
            <a:endCxn id="6" idx="0"/>
          </p:cNvCxnSpPr>
          <p:nvPr/>
        </p:nvCxnSpPr>
        <p:spPr>
          <a:xfrm>
            <a:off x="2987117" y="2348880"/>
            <a:ext cx="0" cy="144016"/>
          </a:xfrm>
          <a:prstGeom prst="line">
            <a:avLst/>
          </a:prstGeom>
          <a:ln w="25400">
            <a:solidFill>
              <a:srgbClr val="385D80"/>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a:stCxn id="6" idx="2"/>
            <a:endCxn id="7" idx="0"/>
          </p:cNvCxnSpPr>
          <p:nvPr/>
        </p:nvCxnSpPr>
        <p:spPr>
          <a:xfrm>
            <a:off x="2987117" y="2852936"/>
            <a:ext cx="3898" cy="394546"/>
          </a:xfrm>
          <a:prstGeom prst="line">
            <a:avLst/>
          </a:prstGeom>
          <a:ln w="25400">
            <a:solidFill>
              <a:srgbClr val="385D80"/>
            </a:solidFill>
          </a:ln>
        </p:spPr>
        <p:style>
          <a:lnRef idx="1">
            <a:schemeClr val="accent1"/>
          </a:lnRef>
          <a:fillRef idx="0">
            <a:schemeClr val="accent1"/>
          </a:fillRef>
          <a:effectRef idx="0">
            <a:schemeClr val="accent1"/>
          </a:effectRef>
          <a:fontRef idx="minor">
            <a:schemeClr val="tx1"/>
          </a:fontRef>
        </p:style>
      </p:cxnSp>
      <p:cxnSp>
        <p:nvCxnSpPr>
          <p:cNvPr id="40" name="Connettore 1 39"/>
          <p:cNvCxnSpPr>
            <a:stCxn id="7" idx="2"/>
            <a:endCxn id="8" idx="0"/>
          </p:cNvCxnSpPr>
          <p:nvPr/>
        </p:nvCxnSpPr>
        <p:spPr>
          <a:xfrm>
            <a:off x="2991016" y="4039570"/>
            <a:ext cx="2351" cy="403034"/>
          </a:xfrm>
          <a:prstGeom prst="line">
            <a:avLst/>
          </a:prstGeom>
          <a:ln w="25400">
            <a:solidFill>
              <a:srgbClr val="385D80"/>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a:stCxn id="8" idx="2"/>
            <a:endCxn id="10" idx="0"/>
          </p:cNvCxnSpPr>
          <p:nvPr/>
        </p:nvCxnSpPr>
        <p:spPr>
          <a:xfrm>
            <a:off x="2993367" y="5157192"/>
            <a:ext cx="4313" cy="144016"/>
          </a:xfrm>
          <a:prstGeom prst="line">
            <a:avLst/>
          </a:prstGeom>
          <a:ln w="25400">
            <a:solidFill>
              <a:srgbClr val="385D80"/>
            </a:solidFill>
          </a:ln>
        </p:spPr>
        <p:style>
          <a:lnRef idx="1">
            <a:schemeClr val="accent1"/>
          </a:lnRef>
          <a:fillRef idx="0">
            <a:schemeClr val="accent1"/>
          </a:fillRef>
          <a:effectRef idx="0">
            <a:schemeClr val="accent1"/>
          </a:effectRef>
          <a:fontRef idx="minor">
            <a:schemeClr val="tx1"/>
          </a:fontRef>
        </p:style>
      </p:cxnSp>
      <p:cxnSp>
        <p:nvCxnSpPr>
          <p:cNvPr id="44" name="Connettore 1 43"/>
          <p:cNvCxnSpPr>
            <a:stCxn id="10" idx="2"/>
            <a:endCxn id="11" idx="0"/>
          </p:cNvCxnSpPr>
          <p:nvPr/>
        </p:nvCxnSpPr>
        <p:spPr>
          <a:xfrm flipH="1">
            <a:off x="2989054" y="5775008"/>
            <a:ext cx="8626" cy="148394"/>
          </a:xfrm>
          <a:prstGeom prst="line">
            <a:avLst/>
          </a:prstGeom>
          <a:ln w="25400">
            <a:solidFill>
              <a:srgbClr val="385D80"/>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a:stCxn id="7" idx="3"/>
            <a:endCxn id="14" idx="1"/>
          </p:cNvCxnSpPr>
          <p:nvPr/>
        </p:nvCxnSpPr>
        <p:spPr>
          <a:xfrm flipV="1">
            <a:off x="4503015" y="3636034"/>
            <a:ext cx="181128" cy="7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ttore 1 42"/>
          <p:cNvCxnSpPr>
            <a:stCxn id="8" idx="3"/>
            <a:endCxn id="9" idx="1"/>
          </p:cNvCxnSpPr>
          <p:nvPr/>
        </p:nvCxnSpPr>
        <p:spPr>
          <a:xfrm flipV="1">
            <a:off x="4451230" y="4798652"/>
            <a:ext cx="224287" cy="1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nettore 1 46"/>
          <p:cNvCxnSpPr>
            <a:stCxn id="11" idx="3"/>
            <a:endCxn id="15" idx="1"/>
          </p:cNvCxnSpPr>
          <p:nvPr/>
        </p:nvCxnSpPr>
        <p:spPr>
          <a:xfrm>
            <a:off x="4451231" y="6283444"/>
            <a:ext cx="264785" cy="901"/>
          </a:xfrm>
          <a:prstGeom prst="line">
            <a:avLst/>
          </a:prstGeom>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800" dirty="0" smtClean="0">
                <a:latin typeface="+mn-lt"/>
              </a:rPr>
              <a:t>Processing Chain for MERIS</a:t>
            </a:r>
            <a:endParaRPr lang="en-GB" sz="2800" dirty="0">
              <a:latin typeface="+mn-lt"/>
            </a:endParaRPr>
          </a:p>
        </p:txBody>
      </p:sp>
    </p:spTree>
    <p:extLst>
      <p:ext uri="{BB962C8B-B14F-4D97-AF65-F5344CB8AC3E}">
        <p14:creationId xmlns:p14="http://schemas.microsoft.com/office/powerpoint/2010/main" val="268443721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81000" y="1066800"/>
            <a:ext cx="8610600" cy="4267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pic>
        <p:nvPicPr>
          <p:cNvPr id="7" name="Immagine 6" descr="SST_multitemporal_scale.gif"/>
          <p:cNvPicPr>
            <a:picLocks noChangeAspect="1"/>
          </p:cNvPicPr>
          <p:nvPr/>
        </p:nvPicPr>
        <p:blipFill>
          <a:blip r:embed="rId2" cstate="print"/>
          <a:stretch>
            <a:fillRect/>
          </a:stretch>
        </p:blipFill>
        <p:spPr>
          <a:xfrm>
            <a:off x="457200" y="1143000"/>
            <a:ext cx="4588212" cy="4043362"/>
          </a:xfrm>
          <a:prstGeom prst="rect">
            <a:avLst/>
          </a:prstGeom>
        </p:spPr>
      </p:pic>
      <p:sp>
        <p:nvSpPr>
          <p:cNvPr id="11" name="Rettangolo 10"/>
          <p:cNvSpPr/>
          <p:nvPr/>
        </p:nvSpPr>
        <p:spPr>
          <a:xfrm>
            <a:off x="5580112" y="1268761"/>
            <a:ext cx="2663404" cy="3539430"/>
          </a:xfrm>
          <a:prstGeom prst="rect">
            <a:avLst/>
          </a:prstGeom>
          <a:solidFill>
            <a:schemeClr val="bg1"/>
          </a:solidFill>
        </p:spPr>
        <p:txBody>
          <a:bodyPr wrap="square">
            <a:spAutoFit/>
          </a:bodyPr>
          <a:lstStyle/>
          <a:p>
            <a:pPr algn="ctr"/>
            <a:r>
              <a:rPr lang="en-US" sz="1600" dirty="0" smtClean="0">
                <a:solidFill>
                  <a:schemeClr val="tx2">
                    <a:lumMod val="50000"/>
                  </a:schemeClr>
                </a:solidFill>
              </a:rPr>
              <a:t>ADDED VALUE PRODUCTS:</a:t>
            </a:r>
          </a:p>
          <a:p>
            <a:pPr algn="ctr"/>
            <a:r>
              <a:rPr lang="en-US" sz="1600" dirty="0" smtClean="0">
                <a:solidFill>
                  <a:schemeClr val="tx2">
                    <a:lumMod val="50000"/>
                  </a:schemeClr>
                </a:solidFill>
              </a:rPr>
              <a:t>SST TIME SERIES</a:t>
            </a:r>
          </a:p>
          <a:p>
            <a:pPr algn="ctr"/>
            <a:endParaRPr lang="en-US" sz="1600" dirty="0" smtClean="0">
              <a:solidFill>
                <a:schemeClr val="tx2">
                  <a:lumMod val="50000"/>
                </a:schemeClr>
              </a:solidFill>
            </a:endParaRPr>
          </a:p>
          <a:p>
            <a:pPr algn="ctr"/>
            <a:r>
              <a:rPr lang="en-US" sz="1600" dirty="0" smtClean="0">
                <a:solidFill>
                  <a:schemeClr val="tx2">
                    <a:lumMod val="50000"/>
                  </a:schemeClr>
                </a:solidFill>
              </a:rPr>
              <a:t>MODIST_201107_SST.tif: </a:t>
            </a:r>
          </a:p>
          <a:p>
            <a:pPr algn="ctr"/>
            <a:r>
              <a:rPr lang="en-US" sz="1600" dirty="0" smtClean="0">
                <a:solidFill>
                  <a:schemeClr val="tx2">
                    <a:lumMod val="50000"/>
                  </a:schemeClr>
                </a:solidFill>
              </a:rPr>
              <a:t>Sea Surface Temperature from MODIS TERRA satellite. Image stack for </a:t>
            </a:r>
            <a:r>
              <a:rPr lang="en-US" sz="1600" dirty="0" err="1" smtClean="0">
                <a:solidFill>
                  <a:schemeClr val="tx2">
                    <a:lumMod val="50000"/>
                  </a:schemeClr>
                </a:solidFill>
              </a:rPr>
              <a:t>multitemporal</a:t>
            </a:r>
            <a:r>
              <a:rPr lang="en-US" sz="1600" dirty="0" smtClean="0">
                <a:solidFill>
                  <a:schemeClr val="tx2">
                    <a:lumMod val="50000"/>
                  </a:schemeClr>
                </a:solidFill>
              </a:rPr>
              <a:t> product, acquired during July 2011 </a:t>
            </a:r>
          </a:p>
          <a:p>
            <a:pPr algn="ctr"/>
            <a:r>
              <a:rPr lang="en-US" sz="1600" dirty="0" smtClean="0">
                <a:solidFill>
                  <a:schemeClr val="tx2">
                    <a:lumMod val="50000"/>
                  </a:schemeClr>
                </a:solidFill>
              </a:rPr>
              <a:t>(31 days). </a:t>
            </a:r>
          </a:p>
          <a:p>
            <a:pPr algn="ctr"/>
            <a:r>
              <a:rPr lang="en-US" sz="1600" dirty="0" err="1" smtClean="0">
                <a:solidFill>
                  <a:schemeClr val="tx2">
                    <a:lumMod val="50000"/>
                  </a:schemeClr>
                </a:solidFill>
              </a:rPr>
              <a:t>GeoTIFF</a:t>
            </a:r>
            <a:r>
              <a:rPr lang="en-US" sz="1600" dirty="0" smtClean="0">
                <a:solidFill>
                  <a:schemeClr val="tx2">
                    <a:lumMod val="50000"/>
                  </a:schemeClr>
                </a:solidFill>
              </a:rPr>
              <a:t> format, </a:t>
            </a:r>
          </a:p>
          <a:p>
            <a:pPr algn="ctr"/>
            <a:r>
              <a:rPr lang="en-US" sz="1600" dirty="0" smtClean="0">
                <a:solidFill>
                  <a:schemeClr val="tx2">
                    <a:lumMod val="50000"/>
                  </a:schemeClr>
                </a:solidFill>
              </a:rPr>
              <a:t>Float32, </a:t>
            </a:r>
          </a:p>
          <a:p>
            <a:pPr algn="ctr"/>
            <a:r>
              <a:rPr lang="en-US" sz="1600" dirty="0" smtClean="0">
                <a:solidFill>
                  <a:schemeClr val="tx2">
                    <a:lumMod val="50000"/>
                  </a:schemeClr>
                </a:solidFill>
              </a:rPr>
              <a:t>CRS: WGS84, </a:t>
            </a:r>
          </a:p>
          <a:p>
            <a:pPr algn="ctr"/>
            <a:r>
              <a:rPr lang="en-US" sz="1600" dirty="0" smtClean="0">
                <a:solidFill>
                  <a:schemeClr val="tx2">
                    <a:lumMod val="50000"/>
                  </a:schemeClr>
                </a:solidFill>
              </a:rPr>
              <a:t>EPSG:32633.</a:t>
            </a:r>
            <a:endParaRPr lang="en-US" sz="1600" dirty="0">
              <a:solidFill>
                <a:schemeClr val="tx2">
                  <a:lumMod val="50000"/>
                </a:schemeClr>
              </a:solidFill>
            </a:endParaRPr>
          </a:p>
        </p:txBody>
      </p:sp>
      <p:sp>
        <p:nvSpPr>
          <p:cNvPr id="24" name="Rettangolo 23"/>
          <p:cNvSpPr/>
          <p:nvPr/>
        </p:nvSpPr>
        <p:spPr>
          <a:xfrm>
            <a:off x="228600" y="5181600"/>
            <a:ext cx="5638800" cy="1169551"/>
          </a:xfrm>
          <a:prstGeom prst="rect">
            <a:avLst/>
          </a:prstGeom>
          <a:solidFill>
            <a:schemeClr val="bg1"/>
          </a:solidFill>
        </p:spPr>
        <p:txBody>
          <a:bodyPr wrap="square">
            <a:spAutoFit/>
          </a:bodyPr>
          <a:lstStyle/>
          <a:p>
            <a:pPr algn="just"/>
            <a:r>
              <a:rPr lang="it-IT" sz="1400" dirty="0" smtClean="0">
                <a:solidFill>
                  <a:schemeClr val="tx2">
                    <a:lumMod val="50000"/>
                  </a:schemeClr>
                </a:solidFill>
              </a:rPr>
              <a:t>SST IS A USEFUL PARAMETER TO DESCRIBE BOTH SPATIAL VARIABILITY AND SEASONAL-INTERANNUAL CHANGES. THIS CAN BE USEFUL FOR BOTH BIOLOGICAL ANALYSIS (TEMPERATURE </a:t>
            </a:r>
            <a:r>
              <a:rPr lang="it-IT" sz="1400" dirty="0" smtClean="0">
                <a:solidFill>
                  <a:schemeClr val="tx2">
                    <a:lumMod val="50000"/>
                  </a:schemeClr>
                </a:solidFill>
              </a:rPr>
              <a:t>AS A DRIVER </a:t>
            </a:r>
            <a:r>
              <a:rPr lang="it-IT" sz="1400" dirty="0" smtClean="0">
                <a:solidFill>
                  <a:schemeClr val="tx2">
                    <a:lumMod val="50000"/>
                  </a:schemeClr>
                </a:solidFill>
              </a:rPr>
              <a:t>OF BIOLOGICAL ACTIVITY) AND MODELING. i.e WE CAN GENERATE TIME SERIES </a:t>
            </a:r>
            <a:r>
              <a:rPr lang="it-IT" sz="1400" dirty="0" smtClean="0">
                <a:solidFill>
                  <a:schemeClr val="tx2">
                    <a:lumMod val="50000"/>
                  </a:schemeClr>
                </a:solidFill>
              </a:rPr>
              <a:t>OF </a:t>
            </a:r>
            <a:r>
              <a:rPr lang="it-IT" sz="1400" dirty="0" smtClean="0">
                <a:solidFill>
                  <a:schemeClr val="tx2">
                    <a:lumMod val="50000"/>
                  </a:schemeClr>
                </a:solidFill>
              </a:rPr>
              <a:t>SST RELATIVE TO THE 31 DAYS OF JULY 2011. </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1" y="1066800"/>
            <a:ext cx="190695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800" dirty="0" smtClean="0">
                <a:latin typeface="+mn-lt"/>
              </a:rPr>
              <a:t>Area 1: North Adriatic Sea Water</a:t>
            </a:r>
            <a:endParaRPr lang="en-GB" sz="2800" dirty="0">
              <a:latin typeface="+mn-lt"/>
            </a:endParaRPr>
          </a:p>
        </p:txBody>
      </p:sp>
    </p:spTree>
    <p:extLst>
      <p:ext uri="{BB962C8B-B14F-4D97-AF65-F5344CB8AC3E}">
        <p14:creationId xmlns:p14="http://schemas.microsoft.com/office/powerpoint/2010/main" val="2082979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1000" y="1066801"/>
            <a:ext cx="8610600" cy="426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P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440" y="3764019"/>
            <a:ext cx="3786650" cy="25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pic>
        <p:nvPicPr>
          <p:cNvPr id="1027" name="Picture 3" descr="Ch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590" y="1269040"/>
            <a:ext cx="3788890" cy="25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pic>
        <p:nvPicPr>
          <p:cNvPr id="1028" name="Picture 4" descr="CD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269040"/>
            <a:ext cx="3788890" cy="25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sp>
        <p:nvSpPr>
          <p:cNvPr id="8"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400" dirty="0" smtClean="0"/>
              <a:t>Added Value Products: Multi Parameter Analysis</a:t>
            </a:r>
            <a:endParaRPr lang="en-GB" sz="2400" dirty="0"/>
          </a:p>
        </p:txBody>
      </p:sp>
      <p:sp>
        <p:nvSpPr>
          <p:cNvPr id="21" name="Rettangolo 20"/>
          <p:cNvSpPr/>
          <p:nvPr/>
        </p:nvSpPr>
        <p:spPr>
          <a:xfrm>
            <a:off x="3962400" y="3975318"/>
            <a:ext cx="5105400" cy="1815882"/>
          </a:xfrm>
          <a:prstGeom prst="rect">
            <a:avLst/>
          </a:prstGeom>
          <a:noFill/>
        </p:spPr>
        <p:txBody>
          <a:bodyPr wrap="square">
            <a:spAutoFit/>
          </a:bodyPr>
          <a:lstStyle/>
          <a:p>
            <a:pPr algn="ctr"/>
            <a:r>
              <a:rPr lang="it-IT" sz="1600" dirty="0" smtClean="0">
                <a:solidFill>
                  <a:schemeClr val="tx2">
                    <a:lumMod val="50000"/>
                  </a:schemeClr>
                </a:solidFill>
              </a:rPr>
              <a:t>A MULTIPARAMETER ANALYSIS OF THE SAME AREA CAN </a:t>
            </a:r>
            <a:r>
              <a:rPr lang="it-IT" sz="1600" dirty="0" smtClean="0">
                <a:solidFill>
                  <a:schemeClr val="tx2">
                    <a:lumMod val="50000"/>
                  </a:schemeClr>
                </a:solidFill>
              </a:rPr>
              <a:t>PROVIDE AN </a:t>
            </a:r>
            <a:r>
              <a:rPr lang="it-IT" sz="1600" dirty="0" smtClean="0">
                <a:solidFill>
                  <a:schemeClr val="tx2">
                    <a:lumMod val="50000"/>
                  </a:schemeClr>
                </a:solidFill>
              </a:rPr>
              <a:t>ESTIMATE OF HOW BIOPHYSISCAL PROPERTIES ARE SPATIALLY DISTRIBUTED. THE GENERATED PRODUCT IS OBTAINED </a:t>
            </a:r>
            <a:r>
              <a:rPr lang="it-IT" sz="1600" dirty="0" smtClean="0">
                <a:solidFill>
                  <a:schemeClr val="tx2">
                    <a:lumMod val="50000"/>
                  </a:schemeClr>
                </a:solidFill>
              </a:rPr>
              <a:t>BY </a:t>
            </a:r>
            <a:r>
              <a:rPr lang="it-IT" sz="1600" dirty="0" smtClean="0">
                <a:solidFill>
                  <a:schemeClr val="tx2">
                    <a:lumMod val="50000"/>
                  </a:schemeClr>
                </a:solidFill>
              </a:rPr>
              <a:t>PRODUCING EACH PARAMETER WITH </a:t>
            </a:r>
            <a:r>
              <a:rPr lang="it-IT" sz="1600" dirty="0" smtClean="0">
                <a:solidFill>
                  <a:schemeClr val="tx2">
                    <a:lumMod val="50000"/>
                  </a:schemeClr>
                </a:solidFill>
              </a:rPr>
              <a:t>ITS</a:t>
            </a:r>
            <a:r>
              <a:rPr lang="it-IT" sz="1600" dirty="0" smtClean="0">
                <a:solidFill>
                  <a:schemeClr val="tx2">
                    <a:lumMod val="50000"/>
                  </a:schemeClr>
                </a:solidFill>
              </a:rPr>
              <a:t> </a:t>
            </a:r>
            <a:r>
              <a:rPr lang="it-IT" sz="1600" dirty="0" smtClean="0">
                <a:solidFill>
                  <a:schemeClr val="tx2">
                    <a:lumMod val="50000"/>
                  </a:schemeClr>
                </a:solidFill>
              </a:rPr>
              <a:t>SPECIFIC ALGORITHM (CDOM, SPM, CHL from 08/05/2011 MERIS). TREND ANALYSIS WILL BE INTEGRATED IN A MULTIPARAMETER TREND ANALYSIS STACK </a:t>
            </a:r>
            <a:endParaRPr lang="it-IT" sz="1600" dirty="0">
              <a:solidFill>
                <a:schemeClr val="tx2">
                  <a:lumMod val="50000"/>
                </a:schemeClr>
              </a:solidFill>
            </a:endParaRPr>
          </a:p>
        </p:txBody>
      </p:sp>
    </p:spTree>
    <p:extLst>
      <p:ext uri="{BB962C8B-B14F-4D97-AF65-F5344CB8AC3E}">
        <p14:creationId xmlns:p14="http://schemas.microsoft.com/office/powerpoint/2010/main" val="2082979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513272" y="5141893"/>
            <a:ext cx="7944928" cy="954107"/>
          </a:xfrm>
          <a:prstGeom prst="rect">
            <a:avLst/>
          </a:prstGeom>
          <a:noFill/>
        </p:spPr>
        <p:txBody>
          <a:bodyPr wrap="square">
            <a:spAutoFit/>
          </a:bodyPr>
          <a:lstStyle/>
          <a:p>
            <a:pPr algn="ctr"/>
            <a:r>
              <a:rPr lang="it-IT" sz="1400" dirty="0" smtClean="0">
                <a:solidFill>
                  <a:schemeClr val="tx2">
                    <a:lumMod val="50000"/>
                  </a:schemeClr>
                </a:solidFill>
              </a:rPr>
              <a:t>KD490 IS RECOGNISED AS AN INTERESTING INPUT IN HYDRODINAMIC MODELING</a:t>
            </a:r>
          </a:p>
          <a:p>
            <a:pPr algn="ctr"/>
            <a:r>
              <a:rPr lang="it-IT" sz="1400" dirty="0" smtClean="0">
                <a:solidFill>
                  <a:schemeClr val="tx2">
                    <a:lumMod val="50000"/>
                  </a:schemeClr>
                </a:solidFill>
              </a:rPr>
              <a:t>IT IS CONSIDERED AS A PROXY FOR WATER COLUMN TURBIDITY  (448 - 490 - 547-560)</a:t>
            </a:r>
          </a:p>
          <a:p>
            <a:pPr algn="ctr"/>
            <a:r>
              <a:rPr lang="it-IT" sz="1400" dirty="0" smtClean="0">
                <a:solidFill>
                  <a:schemeClr val="tx2">
                    <a:lumMod val="50000"/>
                  </a:schemeClr>
                </a:solidFill>
              </a:rPr>
              <a:t>IT CAN BE CONSIDERED AS SUMMARY INDEX  OF THE CASE 1 AND CASE 2 WATERS OPTICAL/QUALITY PROPERTIES  </a:t>
            </a:r>
          </a:p>
        </p:txBody>
      </p:sp>
      <p:pic>
        <p:nvPicPr>
          <p:cNvPr id="2050" name="Picture 2" descr="Kd4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8549" y="990600"/>
            <a:ext cx="6303851"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sp>
        <p:nvSpPr>
          <p:cNvPr id="5"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800" dirty="0" smtClean="0">
                <a:latin typeface="+mn-lt"/>
              </a:rPr>
              <a:t>Value Added Products: Kd490</a:t>
            </a:r>
            <a:endParaRPr lang="en-GB" sz="2800" dirty="0">
              <a:latin typeface="+mn-lt"/>
            </a:endParaRPr>
          </a:p>
        </p:txBody>
      </p:sp>
    </p:spTree>
    <p:extLst>
      <p:ext uri="{BB962C8B-B14F-4D97-AF65-F5344CB8AC3E}">
        <p14:creationId xmlns:p14="http://schemas.microsoft.com/office/powerpoint/2010/main" val="420649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magine 2"/>
          <p:cNvPicPr>
            <a:picLocks noChangeAspect="1" noChangeArrowheads="1"/>
          </p:cNvPicPr>
          <p:nvPr/>
        </p:nvPicPr>
        <p:blipFill>
          <a:blip r:embed="rId2" cstate="print">
            <a:extLst>
              <a:ext uri="{28A0092B-C50C-407E-A947-70E740481C1C}">
                <a14:useLocalDpi xmlns:a14="http://schemas.microsoft.com/office/drawing/2010/main" val="0"/>
              </a:ext>
            </a:extLst>
          </a:blip>
          <a:srcRect t="6424" b="5782"/>
          <a:stretch>
            <a:fillRect/>
          </a:stretch>
        </p:blipFill>
        <p:spPr bwMode="auto">
          <a:xfrm>
            <a:off x="179512" y="1484784"/>
            <a:ext cx="4483728" cy="29523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52401" y="1143000"/>
            <a:ext cx="494202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1100" b="0" i="0" u="none" strike="noStrike" cap="none" normalizeH="0" baseline="0" dirty="0" smtClean="0">
                <a:ln>
                  <a:noFill/>
                </a:ln>
                <a:solidFill>
                  <a:schemeClr val="tx2">
                    <a:lumMod val="50000"/>
                  </a:schemeClr>
                </a:solidFill>
                <a:effectLst/>
                <a:ea typeface="Calibri" pitchFamily="34" charset="0"/>
                <a:cs typeface="Arial" pitchFamily="34" charset="0"/>
              </a:rPr>
              <a:t>I2 swath - </a:t>
            </a:r>
            <a:r>
              <a:rPr kumimoji="0" lang="en-US" sz="1100" b="1" i="0" u="none" strike="noStrike" cap="none" normalizeH="0" baseline="0" dirty="0" smtClean="0">
                <a:ln>
                  <a:noFill/>
                </a:ln>
                <a:solidFill>
                  <a:schemeClr val="tx2">
                    <a:lumMod val="50000"/>
                  </a:schemeClr>
                </a:solidFill>
                <a:effectLst/>
                <a:ea typeface="Calibri" pitchFamily="34" charset="0"/>
                <a:cs typeface="Arial" pitchFamily="34" charset="0"/>
              </a:rPr>
              <a:t>ERS2 </a:t>
            </a:r>
            <a:r>
              <a:rPr lang="en-US" sz="800" dirty="0" smtClean="0">
                <a:solidFill>
                  <a:schemeClr val="tx2">
                    <a:lumMod val="50000"/>
                  </a:schemeClr>
                </a:solidFill>
                <a:ea typeface="Calibri" pitchFamily="34" charset="0"/>
                <a:cs typeface="Arial" pitchFamily="34" charset="0"/>
              </a:rPr>
              <a:t>01/01/2002 </a:t>
            </a:r>
            <a:r>
              <a:rPr lang="en-US" sz="800" dirty="0">
                <a:solidFill>
                  <a:schemeClr val="tx2">
                    <a:lumMod val="50000"/>
                  </a:schemeClr>
                </a:solidFill>
                <a:ea typeface="Calibri" pitchFamily="34" charset="0"/>
                <a:cs typeface="Arial" pitchFamily="34" charset="0"/>
              </a:rPr>
              <a:t>– 09/02/2011 - Track 122 (D), 129 (A), 394 (D), 401 (A</a:t>
            </a:r>
            <a:r>
              <a:rPr lang="en-US" sz="800" dirty="0" smtClean="0">
                <a:solidFill>
                  <a:schemeClr val="tx2">
                    <a:lumMod val="50000"/>
                  </a:schemeClr>
                </a:solidFill>
                <a:ea typeface="Calibri" pitchFamily="34" charset="0"/>
                <a:cs typeface="Arial" pitchFamily="34" charset="0"/>
              </a:rPr>
              <a:t>)</a:t>
            </a:r>
            <a:endParaRPr kumimoji="0" lang="it-IT" sz="1800" b="0" i="0" u="none" strike="noStrike" cap="none" normalizeH="0" baseline="0" dirty="0" smtClean="0">
              <a:ln>
                <a:noFill/>
              </a:ln>
              <a:solidFill>
                <a:schemeClr val="tx2">
                  <a:lumMod val="50000"/>
                </a:schemeClr>
              </a:solidFill>
              <a:effectLst/>
              <a:cs typeface="Arial" pitchFamily="34" charset="0"/>
            </a:endParaRPr>
          </a:p>
        </p:txBody>
      </p:sp>
      <p:sp>
        <p:nvSpPr>
          <p:cNvPr id="15" name="Rettangolo 14"/>
          <p:cNvSpPr/>
          <p:nvPr/>
        </p:nvSpPr>
        <p:spPr>
          <a:xfrm>
            <a:off x="5580112" y="3861050"/>
            <a:ext cx="3240360" cy="276999"/>
          </a:xfrm>
          <a:prstGeom prst="rect">
            <a:avLst/>
          </a:prstGeom>
        </p:spPr>
        <p:txBody>
          <a:bodyPr wrap="square">
            <a:spAutoFit/>
          </a:bodyPr>
          <a:lstStyle/>
          <a:p>
            <a:pPr lvl="0" algn="ctr" fontAlgn="base">
              <a:spcBef>
                <a:spcPct val="0"/>
              </a:spcBef>
              <a:spcAft>
                <a:spcPct val="0"/>
              </a:spcAft>
            </a:pPr>
            <a:r>
              <a:rPr lang="en-US" sz="1200" b="1" dirty="0" err="1" smtClean="0">
                <a:solidFill>
                  <a:schemeClr val="tx2">
                    <a:lumMod val="50000"/>
                  </a:schemeClr>
                </a:solidFill>
                <a:ea typeface="Calibri" pitchFamily="34" charset="0"/>
                <a:cs typeface="Arial" pitchFamily="34" charset="0"/>
              </a:rPr>
              <a:t>CosmoSKyMed</a:t>
            </a:r>
            <a:r>
              <a:rPr lang="en-US" sz="1200" b="1" dirty="0" smtClean="0">
                <a:solidFill>
                  <a:schemeClr val="tx2">
                    <a:lumMod val="50000"/>
                  </a:schemeClr>
                </a:solidFill>
                <a:ea typeface="Calibri" pitchFamily="34" charset="0"/>
                <a:cs typeface="Arial" pitchFamily="34" charset="0"/>
              </a:rPr>
              <a:t> from specific requests </a:t>
            </a:r>
            <a:endParaRPr lang="it-IT" sz="1200" b="1" dirty="0">
              <a:solidFill>
                <a:schemeClr val="tx2">
                  <a:lumMod val="50000"/>
                </a:schemeClr>
              </a:solidFill>
              <a:cs typeface="Arial" pitchFamily="34" charset="0"/>
            </a:endParaRPr>
          </a:p>
        </p:txBody>
      </p:sp>
      <p:pic>
        <p:nvPicPr>
          <p:cNvPr id="2050" name="Immagine 1"/>
          <p:cNvPicPr>
            <a:picLocks noChangeAspect="1" noChangeArrowheads="1"/>
          </p:cNvPicPr>
          <p:nvPr/>
        </p:nvPicPr>
        <p:blipFill>
          <a:blip r:embed="rId3" cstate="print">
            <a:extLst>
              <a:ext uri="{28A0092B-C50C-407E-A947-70E740481C1C}">
                <a14:useLocalDpi xmlns:a14="http://schemas.microsoft.com/office/drawing/2010/main" val="0"/>
              </a:ext>
            </a:extLst>
          </a:blip>
          <a:srcRect t="5556" b="2778"/>
          <a:stretch>
            <a:fillRect/>
          </a:stretch>
        </p:blipFill>
        <p:spPr bwMode="auto">
          <a:xfrm>
            <a:off x="1259633" y="3717032"/>
            <a:ext cx="3980079" cy="273630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p:cNvSpPr txBox="1"/>
          <p:nvPr/>
        </p:nvSpPr>
        <p:spPr>
          <a:xfrm>
            <a:off x="5257800" y="1066802"/>
            <a:ext cx="3456384" cy="461665"/>
          </a:xfrm>
          <a:prstGeom prst="rect">
            <a:avLst/>
          </a:prstGeom>
        </p:spPr>
        <p:txBody>
          <a:bodyPr wrap="square">
            <a:spAutoFit/>
          </a:bodyPr>
          <a:lstStyle/>
          <a:p>
            <a:pPr algn="ctr" fontAlgn="base">
              <a:spcBef>
                <a:spcPct val="0"/>
              </a:spcBef>
              <a:spcAft>
                <a:spcPct val="0"/>
              </a:spcAft>
            </a:pPr>
            <a:r>
              <a:rPr lang="it-IT" sz="1200" b="1" dirty="0" smtClean="0">
                <a:solidFill>
                  <a:schemeClr val="tx2">
                    <a:lumMod val="50000"/>
                  </a:schemeClr>
                </a:solidFill>
                <a:ea typeface="Calibri" pitchFamily="34" charset="0"/>
                <a:cs typeface="Arial" pitchFamily="34" charset="0"/>
              </a:rPr>
              <a:t>SENTINEL SIMULATED DATA  ACCESS: </a:t>
            </a:r>
            <a:r>
              <a:rPr lang="it-IT" sz="1200" b="1" dirty="0" err="1" smtClean="0">
                <a:solidFill>
                  <a:schemeClr val="tx2">
                    <a:lumMod val="50000"/>
                  </a:schemeClr>
                </a:solidFill>
                <a:ea typeface="Calibri" pitchFamily="34" charset="0"/>
                <a:cs typeface="Arial" pitchFamily="34" charset="0"/>
              </a:rPr>
              <a:t>senthub.esa.int</a:t>
            </a:r>
            <a:endParaRPr lang="it-IT" sz="1200" b="1" dirty="0" smtClean="0">
              <a:solidFill>
                <a:schemeClr val="tx2">
                  <a:lumMod val="50000"/>
                </a:schemeClr>
              </a:solidFill>
              <a:ea typeface="Calibri" pitchFamily="34" charset="0"/>
              <a:cs typeface="Arial" pitchFamily="34" charset="0"/>
            </a:endParaRPr>
          </a:p>
        </p:txBody>
      </p:sp>
      <p:pic>
        <p:nvPicPr>
          <p:cNvPr id="13" name="Immagine 12"/>
          <p:cNvPicPr/>
          <p:nvPr/>
        </p:nvPicPr>
        <p:blipFill>
          <a:blip r:embed="rId4" cstate="print"/>
          <a:srcRect t="35076" r="9944" b="5934"/>
          <a:stretch>
            <a:fillRect/>
          </a:stretch>
        </p:blipFill>
        <p:spPr bwMode="auto">
          <a:xfrm>
            <a:off x="5076056" y="1556792"/>
            <a:ext cx="3888432" cy="1872208"/>
          </a:xfrm>
          <a:prstGeom prst="rect">
            <a:avLst/>
          </a:prstGeom>
          <a:noFill/>
          <a:ln w="9525">
            <a:noFill/>
            <a:miter lim="800000"/>
            <a:headEnd/>
            <a:tailEnd/>
          </a:ln>
        </p:spPr>
      </p:pic>
      <p:sp>
        <p:nvSpPr>
          <p:cNvPr id="19458" name="AutoShape 2" descr="data:image/jpeg;base64,/9j/4AAQSkZJRgABAQAAAQABAAD/2wCEAAkGBhQSERUUExQUFBUWFxgWFxYXGBcXGBcYFxcYFxcYGBcYHSYeGhwjGhQXHy8gJCcpLCwsGB4xNTAqNSYrLCkBCQoKDgwOGg8PGikkHSQsLC8sLC8sLCwpKS0sLCwsLCwsLCwsLCwsLCwsLCwpLCkpLCwsKSkpLCwpLCksKSwsLP/AABEIANQA7gMBIgACEQEDEQH/xAAcAAABBQEBAQAAAAAAAAAAAAAAAQIEBQYDBwj/xAA9EAACAQMCBAQEBAYBAwMFAAABAhEAAyESMQQFQVEGImFxEzKBkUKhsfAHFCPB0eFSFTPxFmKSJENygrL/xAAZAQADAQEBAAAAAAAAAAAAAAAAAQIDBAX/xAAmEQACAgICAQQCAwEAAAAAAAAAAQIRAyESMUEEEyJhMlEUQoFx/9oADAMBAAIRAxEAPwDxmnXbpYknc77D9KbSrTMwC/nSU4n9ycRTaYCrRFC75pKAA0TXXh7oUz/YHBBnf7fWm3GBkgRmQMQBJxS2IZSzTtR06ZMTMdJiJjvFIFpjFt3mUypIMESCQYIgiR3BIp7kAnTIERmJyBP51zpwH6/sUE2Lw/D62CgqsmJYhVHqWOw9aZFOCe9KRP8AanQWFvhicgE+1c9NXHDcxkgack/hHfso/tWm5NwXDX4N0oyCJAMNHX1EVo4J/i7LjFydIwOmjTWv8WeGuHtTc4Z3VMFUuZJB2AbBNRvBfg5uPuXF1fDW2kl9OoajhQR9zPpWE2oJt+B8JcuPkzMf7pAau/E/hi5wV34TsjY1ShkETAnsfTNUzCiLUla6IaadMR3JMnJpJpYpCKY7FDUlFFGwCildp2Eff+9JQAUopKKNgFLppIopgOS2TsCcE4zgCSfoKSaQGntaMBowSQD3Iif1FK6AaP770BZ29T9BSgY/T8qbNNAkOA/8d6ff07pMdQYwewI3HrArlTkXB2x6wd4wOu9FANp1SrFgMhJORt7RSvwwCzJq+LJTuyKFpQtPQZ2+hp6CNv3iKXFis5qlP0V00zVtyzkd+8CtqyWkgzpyIkYY9M5HWBWqjRLZThKctvr02++36GtZ/wCgbq/91lt+h+aPQHerHhP4eKYLO2ewE/mcVfDQJN9GCFun3FMzM+o9vWPavRE8AcNMPee36sDB+oBFHFfwzQfJf1HGAAT3HUfvpSUVY3GSM1wHifSvw7q/Etf8XAuDtOltj6qRXpH8PPFPBWEuKiBPiEFoJaDEAaXOoD0k71i+K/hvfWSrK3fMN9jVFxnJL1rDoy+sY+9ZTwcio5Gu0XHj3k/EXuLucQENyyWGk2zqKoABlB5lPXaKXhLHAtBZg8DKthhAiIImZqt5Z4l4iwwIfUB0aT+e4qu53zO5xV5r10y7RtAgAAAD6D3pQi4Po09yPfk5c74a0HJsKyrOxMj6E5+9Vt2yVOYqX/NuF0zK7wc/7rhfbV0iOlEjO7ZGIopxFKUETOe2ces7d/tUMoYBRRRFKwCgUUpU79P8b0dgPvXtTFoVSeijSBEbDptNc6KKdAKRSUoJiPr+/vSUwCnKpOw2BOPTJpopRQFixQg6UMc1f+DuS/zHEZwEXUdt9l39ST9KcY8mkC2VnDcO0xtUni+BceWCYXW0DZdpPYSd6uudcrNq53z2j9Ko799nuE5z5cdRgR+VaqLjcX2ZzTjL6IyJV94e8J3+KYC2sAzLHaOtaXwn4CXF3ip7i0AST2kD9K9M4HiQiaVX4YGCqgavt0qZTUEaQwOW2ZDkn8MktENeUn1MGe2B8vTG9ab/AKdqXQLrqimAqELEbS0SaR+bHJhgBgAjJ9ST6/amtxIB3AMZE7e1YS9RI7MfpUlZX8fyq1bWU0s5/E8tHrLSd6o7XOdLFSsP69u65irHmPOfhgzkTjE/ftWdvc2s3G0upIcyxG4M4IPX2Perx5uSqeycmLh+BquDufFgKS2TPXYwd9xTuL5esD8MdsbHP5d5FUXBX34WWLDyfJchjIaQUdYJyIIO2NxTeM8Yu4AS27kdCPIPaATP1olGSl8WJZINfIm3EuiDacqomS8EDtELgRIPftXJPEttF0s7X2J0sPwgTusjP5VmON5reYsrvHdBgCOkdfrXKwV05OZE+2Z/tXpYYa+Z5+fKv6EnjeX2bpJXB+gP1iqS/wAoKkzGmCZzvBgeXMk7dJ3q04mzoOGBG4IPQ9q78Ba+LC4n17V0SxQmcalKJkLln9/5qM9utbzHkBEnC4O2Z7CB1JxWdu2Yrz8uLidUJqRWOtNNS7tuozCuZm1jGFGqlim1JaCiaIp4WdhEAzkZicj8selJgMFBp9kLqGqdM+bTEx1icTTW9KEAlFOZ8AQBE5G5nvTQKYD0QdTGO057f7oaJMZAODtPrHSkFFCExyLJ/YrWeCr5tsYIBbOQcges1lAKveV8yVSuoEeo7+npFXFuLtDi6ds1Pi66fhaiBJ8oIM5PvB2mrHwB4KCgcRfUEgSqHp2kd67eH+BXjriXGk2LOcgjW5MbHsP1rUc75+ltiUAVNhEdoqsmS3S7ZvxUnyfSJXw4IgSd2J2H77VH47xDatSCek/2weu1ZTjPEdxtQQEDJ3qp4fh7vEzBhR+JpAk9Ae9ZezL+xo8qS0W3NPGmr/trGdzVLe8QOVjUT3J96X/oKQdb5zp05E7RnepFzw5aAHnbVE404n/kDt7ir/iy8Ix/lr9ke1w3xLBufGGqTNrOoKIAaAD1MR9akcLyIImonUxCsV6LOTJG+M4kbd6ncq8Ni0mu4CNySxhSs6QrLIiYJ37e1TOI4u3GpNUSDqBKjYkaS0TBEexmhY6VMl5bEvC4VA1G0YDCBGoZGSTsfX7VCa5cs27jXbgIHyCJLE7AEdz+QNT+cM9uw1xRCyFEFQzM/mhcmcNM9AaxPFLxF1wCQFG0CQoPfTPbffHpSjjUtsuWXhpdjV4lgSW2M5MgzvP36U/+YLCA0+kdupHWuj8q4hbgS4EGRDMcaSY1qJgj9KtP/TXEOVULaBAMSEtnSMyWmWmd69CM0v8Ah5zhZUtZnc56SYJx69MV14LidDBjIjcAffBq8bwTfQfEf4dy2DkpcQgd4krJB/D1girPmvg2zdRuIsMbML5lcMMgbRkj7Gr92NieN0c+YNau2A9sqWwDAjJxDA/rWL5ly/BIG37yKslS7aLAANAHmUBgAeuMfWK4XXaSSIB27THf7n61rFKUeJk7UrRlrluob26veZcLBkbVVXErzskKdHVCSZAYUw13uCuTVzmo2acpxvH7zTacGxEfXr7dqVDY2lBomkqRgaUdwYj7/SkoqqAUsacBTQK6CgTLTk/IrvFMVsoCVUEiYnp1O57ehqW/h66jqjIwLQMqwA+pEHr1r0r+FPJvg8GbzLD3m8oncDA9urdPm9q9H4PkYa2C3uAYIj16GuNerl7zglaR0fx4vHbdHn3JSLVgquFtqFA7uckz7SfqKqrzLcY/EMKoLR1Y7ACtR4zS3ZItWwFiXaBA1N/oVkuH4y2BL62JyEWIbPysfwj1z6CvSwL3ZvJXRz5JPGlCyysJZu6LKiVbzOwkBcEwT+IwD6bUnNubgN8K2Z0gLPlACyMhR1lsDc1acm4jhf5W2r/DF0vkAeYHUSsjdhhRHUTtXXj/AA6rW0m5bHlDO6gBi0gkhS0CSIONz9K1c+L6M+LkhByfhBCXCWypcfE8pCidWcAZBIHbrWG47kTpxToi3QmyFsfEBjSAdhIPXtWq4f4BuliXkGCsm2QZHnLKCDCyMQJB6Gu/GNYu3Wa0rBygVXdmOjTltwdIUBicz5fas735HWi05jy9b/BlWJuBW8wkjKgE6nA1YMjHeq3gOVoEloGpMIUeACw8hdpDbQdoNJb5kLHDG1aYqWeLbQNTqVV2fpGlWyT1EdKsOFtWwBAZSVOk6xccgb/EOmRmPQGD0rLdG2mzKeJbir8SyLOq7bhFuM7hRbZmg21WM4GeuKTw9yC1eV7Fu8380EF1bg+UqCJXV0Bbr0I9KuuYWV4yyxYqhTB85UaSC2pQIz5YAP2kVVcPyO7wqi4twgKTg60OVJIbRkjbEgEie9bwdx0ZSVS2c+J4G9xVy6jAMeHkRCgeZQfK+zNCkZwYmuPMuZiyqJ8dHv8Aw11za1IhVfKpViVRhIAZfymq7nHE33S3eVnAUMivnVkgHUd52Gf71lUXzjU2GJDT+FsGd/Sq35J0TTzm6pP9W6WkdSQYAPeImttwv8RNVoJdBhvmKqIAI+X8UzPY7VhrV5FjWCygYGxLfs9a78PeVn/pxp2z5d5mT3PTbetEkS2aLk/Frd1WUAXW2lXDeYQBqOokb7Y69Kj8Zwv8sWRgLgMhsNAIxqHqDFU54Ob2ldUhvKJPQjLEneTFaO3ze27EFPMDGcxggg/Yj6VpF7MpIob9oMmdx+5qkv2N62XPOVfBuDTm2wPrB3j2zNZrjbeTSzK1YQ0UV5KjOtWd+wcYPmyPXcCPqKgXkg5+3WvPkjpRHNPtlZGqYztE7Y3xvSEU0GpZXYUUUrGaBiURTww6jodsZOxPeO1O4dCxCjEz+mdgT0osBgpyimipt1AqKobUZYssDSpEAaXBOuV9oprslsmcp51f4Zg1i8ydSFJK+zKcE/Svc/B/jDiLli0LwQkiWYDTCICzMR7D0yfpXifKOTtcQv5IyIYHOxOmNj0n1Nei2eLFvhHcSDciwg/9qw1w/wD8r9acseNpt9gpTTX6Y3m3FPxlx8hSQWJJACJuTJ9Md6zT34wTOlsEe+fXPrV3wFx3tulqwbrNJLsJVIBAK9NUM256iNqROU37YGi0pdmWFyWGmYEbR1JPY+tdHp1wj9kZnyZE5paRGX4Z+Gw8+CScrgz7fqakeGePY8Q1tpYss+YkEuAXlgdzpH6U7i+Yra4e+G+GeJuuRIUl1xkT8qjIwDIyDmuHh7motSyjWyW1WBIaXZdZnIgQF7md6rJNKLZOODk6L+/yl7chmXW50poYeUsFb5TmdpjbVU3g7bhioU+YqknMFQwYMo6+Zev4Zqk4njXvcQXVDaS6Q8YIlAACI+U+XNdrPAf1tUssktKeYMCREjOkjqfauJZ+SOv2OLNhzTkq3PKAFJTSDmAgyfKBBJJ2M7z7VHid/haFV9LhSDByV1CF7kyCen51I4nxr8FGlWdlOiQAJIE9pAGoV59zDnL37pujoMkxAOytjrn70KW6KUPIc75vNs2wmPKDnUSJVpM4kFcAdzTOX8xdxqYh/gBBDGTcQzCNn5VAMYxNcVtoVYuxlZaImdpkzvBqq4RgC+mQGEET03/ftXRmSxQsxxSeSezbc55oj8JaFgqVBLG24jYAFBq/CNXcznNU/MeQC0n81Z+H8MDIJllJM6WVjuDiR0XrWd5lxgBthSQFRYMg+YnWx0npLD7U+/zlXy9sLtBtlgrEGTqQzIMHGIojKoq+yJx266OF4M7FzGgQoLaiBMmJzB3+1ODiRUs3me1cAANlmDaVI/pwTozkwATE9utQbtvQxUyCM6THmzKwehiK2SI7LGxxy2gAqs7HZ9RVoZRhgNwDBj060cBxJD/1di09jkgnHsai3GKkEeUsoOOwBUmOny/nXSzxchw7AiARO5YQARv0mrj2Q9o2/N+PtOCoYQwxvgEfvNY7i7ESCdpyMg7/ANxXMcbOlCQQNiOhP9v91KvPNsp2OoesitaTi6M6plC7lWDKYIMgiQQRkEEbEGq7iHJJJJJJJJOSSdyT3qy4parri1500dMSP0OKZT2FN01BaEAooooGFPtkAgkAiQSDMH0xmmp6mPWjVSJOhIZjsoJJ6kAZMdT6Zrrw++2o9B69Pz6VHBqz8P25vIYkKdZ//Xb84prWwSt0ercd4R/k+EtKw82kSRlSxEtkbZPUDaqHmd/4htW7UlLahZ28znU7EH1/QVdW+cG/bgtMDY9Pp0qmuBVTynJM+2a68Xp1kVs6PVy9qCo2fIuYLZsXyPltjUBHUYM99RI/Os3zLj7/ABF3Rw9lZkkvaXzEE5lvwDbyjBqPwXMbp8oVrsqysu/lKmW2mQBInGJpeW+JrnD2mt2wMt/3GBJIjAg9RuIP0qnj26OKMtKysueG70kONMSTqIEfnWj5b4HNtgQ8kka1E/KQDpHQEeprKcdzm47hmb4kGYcl/uCcfSKnH+IHFhSquLeokyB33iZipnXTKin2W/GcBd4dRLOC26knGTuO5GaOG4p1Gu3gbHr6wRtXDwpzNbzXLfFXA63Fw7PDB8QQdjsN+wrUcbySAxsEs0YRxi4AIIUH22+3SvFz+nlGVx6PZweohKFS7MXzfgL7uzG1cVQNROltIGe3cg1AQFZtFoHzE7h+xU7xB716EnGubAtqzA6dJFwshRgmV6Sv4QDNYO5y8KzaGaQzKoeBIDALB2n/ABXRgxXJPs5s2aovwReOSB6fuapkJ1eUgaupwOtX/HcYXXRoCsk5EhiF3BHUiqNbzZGPNAmcjvt+denkUZaZ50G1tEZbwDFrii4TiMgRtupHtXS3aUnFsQQMG4QZI3k9JnHrXO5w0SGc+UTpHm9tsDfeuehNIgPrO8lQI9D/AJrnrwa9k0Mqn+kLyNBlW03F2zBABI9xVzxnJrr8Lb4pClxbg0sqCdN0EyIgRMTHrtWauWCCSuqBtnI942NWnJ+bXLZDW20uCCQYCXD2cHGrfzdatNk0SbfBBrWtoIVQpTUAQ057Eg79d46VVcMSGK6d4EesjftvvWn4kLfRuJ4ddF9R/wDU8Lt5TOp0XcqI9SJms9zfmKXHdkUrOiMdhBJ9cDPWtbXZCTWiz4i6q2URVSdTBjIJkeUbdOxNcCIHXafUCcA+396gXbYFxlJjSBGx80DAI6dZq00/MJDb59q3g7TMnGim4g1W3Tn2zVhxDVB46zpYrqVo/EplTgHB+sVwTNokRzvTS5O5J/eKkjhZWdjk52iotZ0aJhRRRQMKULSV1tJqkSBALZMbDYTuTGB1oFQ0Cr/k1k2gdalS0YYEYiRv3mftWfq/4PiZEST7mZ95rXFDm6EWf/UdAJO8YOxB6Zq5dJAIAggQff1NYri28wH1ivQ/DPGp/LWiw1eYo2AZxCjOMmM11+nlwbic/qLnX0M4K448skAxIIgERjO4JGOm5HWk4Q28KxAZmh9U+WCMiTtjIJxvWn5nwYuWVdPKCpkdZtzCyOoP3rD8Dw2vBYyxhtLLqgycgg4JiO9NyTWhU12bb/0JqteW6neGRXXS0SR/x7iJ96peI8BKZAvWZztIGIMwASf99a78Nb4vgApQ3L1kbqQBoBjzJBPl3B6em4pvP+a/EUsX1IASrFV3ho8yiNx26GsItt7ZvKl0jKpwFm25134hipUJcEgbEGO8jMVtfCvF8OWZU4lLhgFRelW7EC4QNUAkSADtjFeecRx4ZhLl52IMAYjc+nSry1yktb0BLYmCSyS//wAqUoc7SBT4dnqzXBc8jA22kQ/kuIxGwk7nplR1qn47wASD8K4pLIVJuKMZkRpEemw3nNY62/EcIivavahGVmQukxJGQT0+vrWt5D/EBLjC1dVkuGBjIOMmsuEobiac1L8hqfw3Vl1XW/qndlYsM4JlhJ8v29apeb/w6t2LSQL964WEm3gLGSYAmCPzr0jh7+omDj9D2PY5GK7MYqPclZftxrR4DzzkOq47or6QshGI1+Xcs3sPU9KruVhGwFOYBXUDqJ7eSR0wK9U8WccLhuKLaDEfFYdAJIBMaj1k4EV53Z4A8Rc0W7lu2JjUWVQyjABFsSWMDOPrXTx1dHPy8WI/LQqK0W0JAwJuNnaQxwcGR6jFR+b8rA0XrfysPOoWPhsDEE7E/KTtE7d9dwXBhEaUBKH5jLKYOkZBz5ljAyCOtdea3VThns/BZVKJk6iS4lSYiRIx3yapxEpUYbgOZXLF21xKQ3w2jJkkbFW9CJH1qf4j5MtsvdtAfAvqty1vPmIJQf8A4sT9K5cBy5inEKQYCW2kQYYNpzHpP/xrUcJwfxOXC00llbUvpDZgT8pz9DSUL2DmYYEOF31AROwAUY98R9qtb1rQm56/c5/ftUC5wel4AiSV7QR09SRFP4q75dJ7/oP81slxTsmduqK/ipBzjA/Teo//AEy4WRSjrrPlLKVBHUgkZxVjwXLTc4hLZBEkMQQR5fmnPQiI9xV14i8U6ONII1Lw6GwonCuxBuMAfWR9BXDJ7N8cVVso/E3J3sojXCAWMKo7KB0+33rOmrHnfMTeuai2oR5ewnJEHaq6pk03obSukFFAaKCRU2BM5dyq7fFz4SM/w0Nx9P4UXdj6ZqJI9a6WuKddWl2XUIaCRqHUGNx6U22wDTuJ2OJE7GNpFLyA0V2sXyhkYrnecFiQNIJJCySFE4EnJjbNC1UZNO0Jkq5d1MT3/Ktj4B5mB8Wy4Vgy6lBMZETnpjr6ViRsM/TONxn7fnUzgeINtgwORW8J7tmclo+hltj+ULIDOgtpkHzaT123g15ry0eYW7Ju/EZhDKY0qFGSIg7HJIA/XV/w/wCbF9STKMgI7TgNmTGK4c65My8RbtcPC4DMxgEBQSqieon7x2rTjTlH/SeXJKX+EPh+BbXFzmhW4MYXUAR0JYjVjsIqbd8NMbLMDZ4q0RDi1I1gmSxWSQ6kSCpPtgVXvyzz6esmSTnrJY75p3DcU3C3S9skCCABDBnj6SJ6/lUyhvQ45EYnmnKP5e8JXVYfUbZO4BHUgYdSQNvpmrXhuaXf6NlPm+EhfBOuCZ1H/iMDtJmvSeHa3xlj4hQKLge3eTs5EBx1nAzuQRO1UPhrlaoS2lAyOyXmK+ZyRCLJwFgKT/7mFRBUXIvOWcDauoVZCrBQ2lvL5iTnSIEKREiII3qLwf8ADO2nELea6z6ZMRpLMdySDgRAj03qzF225QliotOdBG7HSVYA77HPfBqTxHMfMEVypI1Tp1AAGCM7Vm+TdGkeNbLN3VcmB1J/Ws1zHxdbMhQXtQdbrkr2wYn9Kh8wVb0TfdwDgLqQHaQQmmd9p+lUfE8kRHa44C6gxDTtBAgR8uANpJAj30hjV7InN+CH4r4Sw9lCHdiZBDEhmwfMyyYyBiBvvWe4DhYMoIAJI1YAAEmd8xP6Va8TwVpVPnBJ8wY6hozgSemROATO5qHZ5e9xHRASWQsqx5sOpaI6MoYR6DvWzTT2ZF3w/Gj+cRm8yGBKSyfFKeVwTudQEkntWq5zyxHtof5g2rSgk6YJPXDf5Brz3gOMZGBef6ZhUB1aQAZChiQSSZn/ANlM5r4lv/DGQf6msMPJMTiBA2YyO4oa8iXdGx4bgOFYFeFwqiGIM6mjy6juxyST3o/kzbtDUAIwfbp+tYrwvzxrbeVQEZgZ7GANJI2n1FXvPefHRkbnaR+tawWvozl3RWeIOWgqSpAKktHQmZ/QkVmuLuSTtU0cUYcknI2qq4hqnLLwVBNaNd4Avolw8TxJJtpEsfMdKkKAJyRqKKB2rSfxGu8s4jhb3FWjauOFUK1shXNxjjUPm9cjpWR4Xl3xOAIllUf1HPZUU6ZneWYt9FrBtXlzxuTu6O5ScFTQ00ERRT7twsdTEknJJJJnuTWlGYyKUNiP8U43MAYwZmM5jE9dtvU01xB3B9R/ugLCKXA9/wAqbRQIcBjf6U5IwDO+Yj6QDXOlWkM6qK7W3/z9aiqa6IatMho3XgHxKOHvBW+U7E/hkZz2r0jjL6u1lmywuQInrgSe2a8GtXa23IOetdT4RY/EGbcnc+nrXXiqT2YTbijVtdVOZMLmEuqpGIExn2Mj867c45A1slgGuJBII+YdxI6xUFuereUG+g+IhyflKz5SRODPUVoLHNFFmVJa2phgTJtnpPUocZ6Vcoyi0OLi0yd4Yu2haCW8GJjuNlaeuBE+hqJxA0vdDKPPcGQQDByBHXY/uIyn85e4W8BaBIdpWMgA5KfU+aPtWh4Tm7XABcSdR+RgRJBI8rQZHXO01m4U2ylNNJFbxy8Ra4sfBvKQRC2roKq4JllS5trEdYMGM1eFdfzQSSJcggBQcmfuIPWuq+H7TdyJBKElhI9zXbmvCuLRThwgaBuYAEyO/rUOSspRaVmd5zxloBjwxHxEYKpILSSPNp6agB61y/lbotf1NVyGPnEl7mJOgYCgE/iwNNXnJ+RMgVnjWcv1APZew6/btU7iOX2zlup6dczBqucV0Li2YrguCN+61whltCVLFRoQA4FskksZnIGCSZmITiysg2LxW2p0lVJDbHChht7fXvWmvcFcugIUC2h0DZIBwsDIGBVBx/BXTc0h0t6SBoRAZmJknftWkKZEjP8ANWW4AEGmEAUHDMxnUWjM+tROXeDi4D3mCrOw/wAn+1bB+CUthDkEkA4B2z6YNcr9lv8AiBGR6ekVtxTMebRV3eUJbSF6AwIB+mB1qh4i2xMGR6HP7/1Wha5AINZ/m3MgBA+Y9e1auKStkRk26RV8wvCQB0FQUYMwB2nPt1pl673rnw/EhWkj/XX/ABXnSkpS2ztiq2abn3im4OGNlSFW7AZVxKqQY+8VijUji+J1tP0qNWMnbNnJy2wFPuRJ0yRJgkQY6SATFMNdLN7TqwDIjM46g4O4Pes2I50pjG/r/r6UKPp+9qSmCCln/wA/2pKKSQBSg0lFMDrcugxChYABicx1Mk5P0GKaDTKctNaEzqrVJs3ipBBgjNQproHq06JZ6F4d8YK8JfCaogOQMjs2P1rXcps20ua7Y0AiGC5RuxIyNpH1rxRblaTkPi+7w5APmXsd/pXTHJemYONPR7CvKEbKmB2EacbYqcwAAAAxtn9J2rB8s8cKxgEx0J3HoR29a0tnmhbM/wC6cscnu9FQyRXjZNvXMqCxQE9Jkn3qRYYhvlPvPSevvvVbf4iYO4kEj2/e1TrXHgiRWUoUqo0jLfZL0tO4imfCEgmSROT/AIGPyrg/HVFv8ce9THGynJIsX4gRvAqp491ffYZUxJB7iRg1FvcfODUDiOM77VvDFRzzynQuq+VB9Tmfc1V8zvmCA0Hvk/lXLjObogMmP1rLcz58WDaJnGRsAd59dq6G4wVs5/lN6JHHceF3aTEmTv8ASIBqhv8AGkPrESrAiYbbzDBwRgbiody6TmZnf/dcb6x1BnOIIggEZHXOR0iuTLlc39HTjxqKC9ekk9zNckAPzEjfYSZjy4JAgmBPTtSGCN4Ncia5m7NxZptBNLFIoVLZJA6kgCcb7ZOBSaTSlMb9J3nr6U2alggBooooTAKIoooAKUmkpT6UMBKfI0xnVPcRHaI3n1plKu/1FIB7WSNwRSBsR03qwuXtMZB9qn2uF/mWAFtc9QI+5FauCul2StvRRJJwK0fEeCeLRQTbBkSVB8wkTBBjI9Kn2vAzI6sl023WHUkTBVhpPff9Kl8w8dcbYcLxRs8QCPm06SQMfMgGcdQaUlOJr7dL5GQuK9s+ZWQ+oIq25f4sv2hhiRMQ2RsZ9e1b/wAGvZ5qLgVGslI1BtNxPMcAMIM4PTpR4i/haVAhAf8Aj8No+y9ftUxztOiHhvZnbH8RAfmQj2P3xVnw3jyz3I9x/isnzPwk1skAkH/i6lT+/pVHxFlrZhv9V0rPZzvEenHxvZP/ANyPpUbiPGdr/mT7CvNfjUfGq1m+hPF+2bjifGy/hUn8qp+M8TXH2IUGqOzfWQXGoAjyyQSPQgY2j67VxvsNRgyATBiJE4MdPak88mCxRJl/iiTLHV7muDvtkbTg/r2PpUb4lN11g5GqRJ06oAIkgkz5YiTEneQPuYrgTPv3/f7zXNvtTkvkAgEgMIMdRIMHuJAP0qG2UJTSKcXnft0A6DGMfem0DOi8KxIAByJHqM5/I/anWrygGVDMdJUkmBBk4G8jFcpptTQCxM+lJSj6fWkoGFAFEUUdCYUUoAjfM7RiMzn7fekoGFKtJRQgHBoMj1ptOtKCQCdIJyYJj1gZpUYCZE4Mb+04I23oYDf37Vb8p8R3OHM24IHRxPbVkQRkVTg0U4ycXoa0anivHL3TLDTIA8udie/vVNzPmHxX1SxwAO3rVfXUWxonUJ1AaMzBBOqYiBtG+dqJSb7Bts9p/g3w4t8MbqLBdsyZJ0DTIHSTqxUf+OXioleH4cCCdV1hkEQNC+2S/wBq8j4Tmt202q1ce2d/ISv5Cn825ze4lw99zcYKEBMTpXYY9zXJHFJZHJvRtLJFwSS2abwnz7iXYobzXLaj/t3YurnAADgx9IrT8V4P+OBcayiooltIMZOMEmNjgdq8oQEZEiOo6fUbVoOA8e8ZZRrQ4gtbP4WAcGNssNUfWuyMuLsmEor8kT+deGLKHyMymJI+YT0Eb9D1rOXuXMGxB9v8GrAeKNU/ETJzIJ/Q01uaIRg53M4raNTdy0Rkpv49FOwKnIIP2ppaadxN8uxJ/wDArmV9RWMqvRnQ8qABmSdxnGTj1xn600n600CnSAevT/YpDEJ70ldGvEkZ227CSTgdMmmGgEIK6tYYbjuOh+Xf7VyBpZpbGzoQsnJKiYIEE9pHSuZFOK4OQIjHU+1IqT1HbtTJGzRXQWPIW1LggaZ8xkEyB/xxE94rmBQigmlApCKeq/5pgNBpKKKgAooopsAooopAFFFFCAUUrPIHoOwHUn679aKKbAbNAoopAd+JXQzoCYBK77gHExvXAUtFCABSTRRVgKrEZFK4z++1FFJgFv8AsT9hNFwUUUvADaKKKaAKKKKYDkORTaKKRITRRRQigopaKY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schemeClr val="tx2">
                  <a:lumMod val="50000"/>
                </a:schemeClr>
              </a:solidFill>
            </a:endParaRPr>
          </a:p>
        </p:txBody>
      </p:sp>
      <p:sp>
        <p:nvSpPr>
          <p:cNvPr id="19460" name="AutoShape 4" descr="data:image/jpeg;base64,/9j/4AAQSkZJRgABAQAAAQABAAD/2wCEAAkGBhQQERISEBIQFBUUFhYPFRYSFRUXEBAVFRQVFhUUFBUXHSceFxkjGRQVHzAgIycpLCwuFR4xNTAqNSYrLSoBCQoKDgwOGg8PGjUkHyQsLCkqKSwwLCwpLDUsKSwpLCksKSkqLCksLCwsLCwsLCksLCksLCwsLC0sKSksLCkpLP/AABEIAKEBOAMBIgACEQEDEQH/xAAbAAACAwEBAQAAAAAAAAAAAAAABQEDBAIGB//EAE8QAAEDAQMFCA0KBQMEAwEAAAEAAgMRBBIhBRMiMVEGFTJBU3GT0RQWIzNSYYGUsbLS0/AXNEJUcoKRkrPBByRiY3NDocODoqPCZITidP/EABkBAQEBAQEBAAAAAAAAAAAAAAABAgMEBf/EADsRAAIBAQMIBggEBwAAAAAAAAABAhEDElEEExQhMVNhkUFScZKh0QUVMmKC0uLwIkNUgTNCcrHB4fH/2gAMAwEAAhEDEQA/APdZMybCYISYYO9RnvTOTb4lp3rh5CDoo+pGS+8Qf4ov02rStlM29cPIQdFH1I3rh5CDoo+pLrduxssMj45JHBzDdcBG8gGgOsCh1qjt/sfKu6KT2Vm/HE9iyHKZKqs5U7GON7IeQg6KPqRvXDyMHRR9STdv9j5V/Ryeyj5QLHyr+ik6lL8cS+r8q3UuTHO9cPIQdFH1I3rh5CDoo+pJvlAsfKv6KTqR8oNi5V3RydSX44j1flW6lyY53rh5CDoo+pG9cPIwdFH1JL8oVj5R/Rv6lHyg2PlH9G/qUdpHEvq3K91Lkx3vXDyEHRR9SN64eQg6KPqSX5QrHyj+jf1I+UKx8o/o39SuchiPVuV7qXJjreuHkIOij6kb1w8jB0UfUkbv4iWPw5TzRn91Hyi2PwpejPWmchiX1ble6fJm+WaytMlYY6Rm65ws9WXqtFwODKF9XsF0Y6XOqTlGxCgzcVS176dj4tzZcHhwuaJBY4UPGPGKqpd1uTnF5cJTnOFoyUJ0TeDQ+jXaDdIAHRGKrdulyYQAWykNBAwlppXiXHT0nVe83jU6RxXPOcUepejbTpsp8hvHlWwuBLY4nUu4Ns9XG9GZMAGVNGNcTspTWtM01kYYgY4e7C/GRA0hzcNKobgMR+K847dLkwAgRy4m8boeDU36m9nARXOvBocQ6hwoupN1uTXFpMUmiQQGsutqKULmteA4i62hcDSgTOcUafo2ddVlOnYP4rVYnMbIG2a64Xh3JlTwRSl2tavaKbXAKuzZSsMgJa2zgAMcS6JjQM41zm8JuujXE7KGtKLz7d0uTRmw1loDY75awNFyr2CMk1eXVujiIFcTU4oG6TJmrNS6w7AOrUF5rXOV/wBR/wCbmTOcUPVk6fw58j1EbrK4ytZHA8xC88MhY6nDFBRuLqscKDFVi02PNCa5AInOzYeYWhpOIrUt4OBx1YJFFuyyezOXWTtzoIfQEVBLyQO6aGMjzo04RVR3U5MLbuZlAqSLrbpbU1Ia4SAtbXG6CBXGlVc5xRn1ZabqfR0c/E9JJPYm3r3YYu0vaMWFQSK4cdD+CsgbZZHujYyzOcwBzg2OMgAmgxApXxLyz91OTCamKf8AB1BrwAztAMTqV9k3bZPicXRsnaXC6aNqKVrgDIQMccNqK04okvRlrTVZzr2Hq97IeQg6KPqRvXDyEHRR9S88P4k2T+/+RvtqPlLsmyf8jPbWs5DE869GZXu2ei3rh5CDoo+pG9cPIQdFH1Lzvyl2TZP+RntoP8S7Lsn/ACs9tXOQxL6ryvds9FvXDyEHRR9SN7IeQg6KPqXmz/E2zU4E/Ndjw/71syPu3htUzYYmy1cCQXBgbotLjWjidQS/FvaYn6OymCcpQaSHG9cPIQdFH1I3rh5CDoo+pLbPuuifDaJg2S7ZzdeCG3ia00dKn4kKZ91sLGWZ5bJS0mkdA2oxa3S0trhqqreRy0W2rS7w8K/2GO9cPIQdFH1I3rh5CDoo+pUR5cYbU+yAPzjGCQmguUIacDWtdMcSxQ7sYX2aS1BstyNwjIIbfJNzUL1KaY40vLEiyW1f8uHjs5jTeyHkIOij6kb1w8hB0UfUsMm6aJrrK0iT+aDTHg3C9cpf0sOGNVU3Vi09hznZThRyW3/hm3rh5CDoo+pG9cPIQdFH1LShaocxZlTJ0QhlIhhBDHEERsBBocQQMELRlfvEv2HegoWGDrJfeIP8UX6bVpWbJfeIP8UX6bVpW0DJLkeBzi90EDnHEudGwuOFMSRiqrTk+zRsdI+GztawFzjmmEADWcG1TBczQte0te0Oa4UIcKtcNhHGstHaNtNNVk6cGeaOW8mf/F83Pu1O/mTP/i9Afdpkdzllr82s/Rs6l2Nzll+rWfomdS5KMuB9HSMkxtO8vIUOy9kwfVvJZz7tdds2TdsPm592m3a7Zvq1m6KPqWXKNgsNnZnJoLM1tQ2uZacTWgo1pPEVXGS20LG1yabUYq0b/qXkY+2bJu2Hzc+7UdsuTdsPm592qd9sk+DZvNj7tRvtkqvBs3m592sN8UerMLdWv38Jc7dTk0ckeazn2EDdbk7+35u72FXvvkrwbN5sfdqDljJXg2bzY+7VvcUNHi/yrX7+Et7bsnf0ebu9hHbdk7+jzd3sKjfvJXgQean3a6bl/JY1Mg82Pu1bzxRNFjubX7+Es7b8nf0ebu9hHbhk7+jzd3sKrthyZXgw+bH3antiyX4MPmx92peeKJosdza/fwlvbjk7+jzd3sI7ccnf0ebu9hVdsWS/Bh81Pu103dNkwahD5qfdpfeKLosdza/fwnR3ZZO/p83PsqBuzyeDXR83Pso7aMm7IvNj7tcjdRk3ZF5sfdqXniho0dxa/fwlvbxYNv8A4Heyjt5sHhf+B3sqs7qsmbIvNj7Ckbrcm7I/Nj7CX/eRdFXRYWnP6STu7sG0n/o9aO3ywePoQjtuybsj82PsKO27JuyPzY+wl/3kNFW4tOf0nQ/iBYvCf0Sn5QbF4T+iVXbfk4cTDzWfrajtyyd4LfNx1IpcUNEX6e05/Sdn+Idi/uHmiH7uUfKJY/7vRt9pc9ueTvBb5uOpHbnk7wW+bjqS9xRdEX6e05/Sdj+Itj/vdGPaQ3+I1kHHN+Qe0qzuzyd4LfNx1KGburAPoO8kDetL3vImhx/T2nP6S35SLJtm/IPaW7tvs/Y3ZXdM2H5rgi/e5r2rx1S3t7sHgO6BnWu2/wAQbEBQCQDXQRNA56A0VUveRznkLdLmTz266vo7o4n3QRMmhhdfvztD2UaLtDWl41w1bCuYd0cLzaWtv1swcZatw0b9buOPAOziSr5RrH/d6MYf9yD/ABFsePfsdfcxjz6WK1fWJw0C2p/Bl9vsw++g2ybsLO2zstJMmbe4xto0XrwvVqL2A0DxrbJluNtpZZTezj25xuAu3QHHE116B4kkH8Q7Hq7rzZsU9ZN4N0MD5YYwXX5oxPHVv0C1zhV3EaNOCKWDM2mSSh7VlJe1tfLo6OnE4i3UQubaXi/SzEiTRFcC4aIrjwTsW7J2UGWiJksdbrxUXhQ4EjEc4KxRbo7O5toc0m7ZyRLocYLhgPpcFyiTdPZ2RQylzrkxuR0Yak1piOLFaUsWcJ5O3qhZtOv+K02fv2GvK/eJfsO9UoWHK+Wor01lq7OiJz6XTdpcvcLVqQq9ew8c4Ss6XlSqqMMl94g/wxH/AMbVpveP4OpedsuQWyMvXoznYI2G9HekYexmMuteHgtZQhxaKcLWKosu5G5JFIJRWO6AM0LnfJnHRva6TENJqQRWpqVL0sD0Kysmtc9fYz0SFisdgDZHTB98yRxsJoKvzZeb9W0GIeMAABTxrY1wIqCCNoxB8q2meeSS2HDtf4IdamC8C+MXRV1XNBYDqLqnRHOoedIeT0pVNkWN+ebnW0keZKFkRex+da52kdMi/HQCopxHAEYba2G7OMZe06DcWhtQL7KnAC82pwvYCuOjjzYqqeCKcFjxFKGnSa668NcNVRjQ48e1J7NufihfnW2hwcG5ouBjrdbCGFo4g7uYdUCujShC32OzMifNLnmuzga897a1rWufQ1brxeRe4z4ySSbe1HWUIR1wk+VNYdrdl+rWbomdS47XLLX5tZ+iZs5k0BrjtxVddL42LTijnn7XrPmzF2t2X6tZuiZ1I7XLL9Ws/RM6kxQrdQ0i16z5sXdrll+rWfomdSO1yy/VrP0TOpMUKXUM/a9Z82Kxuds1adjWfomdSv3is/1ez9FH1LSDpFUsytCQ0iaEhzrjaSMIc7DRGOJxGHjG0KJRKrW2lsk+bON47P8AV7P0UfUjeOz/AFez9FH1LRBa2SGjHscaA6Lg4gGtDhtofwXUMzXgOY5rga0LSCDQkGhGGsEeRWiGdtVtb8TyvbBkvwYPNne7QzdHkwcUNP8A+Y+7T/eGz/V7P0TOpVtyFZ6n+Xs/H/pM28y53ZcD6Gk5L03+8vIT9s2TNkPmzvdo7Z8mbIfNj7tPW5Ds41Wez9FH1LreeDkLP0UfspdnwJpGS+/3l5Hn+2nJngxebf8A4QN1OTNkXmx9heg3ng5Cz9FH7KN54OQs/RR9SXZcC6RkmE+8vI883dXk3ZH5sfYXXbZk3ZF5sfYTuPJEFT3CDoo+pWjJEHIQdFH1Ioz4Gc/kmE+8vI86d12TR9GM81m62qO2/Jvgs82Hsr0e9MPIQdFH1I3qh5CDoo+pW7LgM/knVn3l8p53twyb4LfNh7K5Zuvyd4LfNx7K9JvVDyEHRR9SriyZDj3GDoo+pS7IaRknVn3l8oh7cMm+CzzYeyuHbssncmD/APWZ+4Xpt6oeRg6KPqUb1Q8hB0UfUrdlwGkZJ1Z95fKeb7dsn4aGrV/Lsw5tiO3XJ+Ohr1/y7MefavSb1Q8hB0UfUh2S4aHuMHRR9SXZcBpGR9WffXynmW7s8n0oWCmunY7KK0bvrDUOo6oF0HMtvNGwGtQMTgNqfw5Ni15mHo2dSu7Bj5OL8jOpRRlw5Edvkb/kn3l8p5kbvLAA4BrtPhDMto/7WOlrOvah27ywENaWuIbi0GFt1p2tFaDyL03YMfJxfkZ1I7Bj5OL8jOpW7PFciZ7I+pLvL5Tylt3bWOVrwwOzj2mMOMTQ6rhdAL61piFKf5WscYglIjjBDHEEMbUYHUaKUpJbTyW8rGTWai12uv8AhGSwWCOVsOm6+2OF5AAoDmWAYluOBaaVOseNWtsUADTnBrBq7N6RuNGk1zcdEA4jC9VX5Lsbc1G6hBfDECQ4g97ZqIOB0W/hzq3euPYdRbwnUoWZs8estS68ArVUpVmN2S4QLwc6jBcN2jg26wAkhoPEKmooa/jqs1qjaGxtLjTRGg6p2HBtKEkAcR4l23JzA260EC9fo0kYilK7RgMDsQ3JrAbwDq6+E7xUGvUKAgcSqi1sDnGSpJsGzB91za0NCMCOM8RWGezwmSjjMHlxAxaADI68XNvYCpbz+LEFbywNLWjAANaPEBgB+Cyy2hjHOBY/hZxxvuLTpNBJF6hIvRm5sLfEAfEllWrunDrNA2oJe0UfFXieC832jA1N9/PhhUAriSGz3i688FznDjqHF5DiAW+TmoacathmjkfdMbg46Vbxo0numiQdFxuhxpQ4ceJWt2Tozrbxk8J4oSakihwPjHFhqwUpXYdHO77TfgTDa4yQxrwSNGgqTo4HV6dXlXVdP42KIrGxhq1oBx1V4zU0GoYjiR9P48Fb19J5pUr+EuQhC0ZBCEIwZp2tOcD+CWuDtfBu6WrHVVLX5JiIjD7S85k1BvQhwDc2LpcGAtGiwVFCa4k1CYzFvdL/AAbrr32bul/tVYJo4GgF7Ze6ZwmrnVJZdBa43tdWtAFdYpr18ZJV1npsHJLU3+xVZsk2aFrmiZ4ZJwgJbocTfaXuLKEVBLTxaDeMLfk9kVnY2Fj6i+5rQ51515zy4t8hd1qt8tnF4lxF4l574A4vDqvA46tcaEcRC4jdZ26TL2sP0RJRxpfA1UdqrQnXh4kVFgdJSlNfibY2VTOEfL6VUzKkZddD6urdoGurXYRTCnHXVx0VkfCPl9K61qeNxa2ouQhCpAQhSgKYdZ+ONWqmA4u+ONXKIAhCFQBVVn4/J+6skeACSQAASScAANZJWGzZSiw7ozSNBjrNaeTEgY7RtWW1Uy5JbTehZhlSLlGcK5r+liaf9p/AqYsoxOLQ2RhLgHNAPCBBIp5AT5CqpIl+OJoUP1HmPoVTbdGSWiRlWm6ReAoakUx14gjDYVElsZm799t01ANcCaltBtNQRglUW8sTuDjVizWW0NIrebQ0drGo0oebFXmZo1ubqB4QwB1HmO1E0W8jpCqfa2N1vYNY4QrVovEU2gCtF2Zm+E3ZrGBIqAdhpirVC8sTNljvE32HegoRljvE32HegoWWU6yX3iD/ABRfptWlIbPYJnNY5rzddZo2s7tJHmjmCDoNaWuq4h144imrChpgyPa2mImYEMpeYZZTnBnSaOeRXBp5jdDaUWbzrsPTGxg1VzSPSIS2z2WYWgvkIuZu7Rskl1z9HHMuqGAUNKGuJJJrQMltOpxnFR2OpmlOmPJ6VaLKytbjK1v1utre13q011OvWqZj3Rv3fStSiMVK47MxtLrGCgoLrWigOJAoMArEIWg3UFnJ7p8eCtCzE91+PBUYNKEIVAIQhGDM7hurSlDUHURTEGvEsT7ay46sLXBrJHUvA3gKPNLwGi6jXXjjUDCq2t74Rz+gK8RAamtGFMANWzm8SxRs6Qmo7THZ443ueM0wXS4VwJxe5h4tE1h1bLvk0GxMIoWN/DxU9CuDQK4DHE+M7TtKFVHEkptvUVMsjAahjQRsGwUrz041zEdN3l9IV6zwnTd5fSFTLbe00IQhUgKVClAZ7PwnfHGr1msvCd8cZWlRAEIQqDi0Qh7HMcKhwLSNoIoUuiyW2ThuldQBpq4abbwdcdQcGrQcKce0poVmsJ1+T91lpN6zEoRltR5zKNps7JJI3x2hxD7xIcyhNDiMB4ZxOJ4yaLiDLNnY5pbFadGjgLzLpc1pY1xG0NcRs8S9hXxlF47T+K5Zt1qn4HkeSyrVSXI8n2wwXnOfFO8uId3TNENpWgbqIAqcKkf7on3SWdzAwRStDTebdLAWnHEVJ8J1ag1qU0tW6yKN7mOztWOLTQNpUbKvVL92kBBHdtRGpvtrGzVe8DzuSVVnVyE0WU7MMTHOeDrdGRoFpBxxqbjQeIjiXUeVLKKdztGFwYmIjuebpr25pgPEacSZ2fdhC0Gud/Bvtq3t1g/vflb7aip1kY/BvFyFJypZdI3LTpXq4xfSa9p/2kPjwC5kylZHXqx2jSqTjFhUSA0x/uvONcacQonHbpB/e/BvtqRu0g2y/lHtJq6yL+DeR5GefdNHPHJG1sgJjfi67TRYTxHxIXds3TwzRyRsMl5zH0qKDBjnbdgKF2i69NT6NhK9H2qltnsrnMjLZwzuMb3AEhwHYzGAuo7VUB1acS1Q2N7tMTl1XFxuufmyNCjRdfhdIdqpros9mZGI2F73Aus7WUo6lHRRNc5tBRzqNZq1DXxUmWxxyOvGV5c4lhIa66XFt0UwpSgpU1DrpxwKlNZ9JN3V5F29EgoGzSNAGoXqVutG3VUHAUpXBbbHDcYG1qW1BpXAkl1ManU4a8Vj3iYSSSTUg0oLoIaW4N1Cl7CmrUodkJh+k7i1UGpobQ0xNA0U2LSTWxGZSjJUcvAvn7437vpWtLsyI3saNQujix0sSacaYraPM+AIQhUAspPdfjwFqWQnu3x4CjBrQhCoBSoUowZGd9PxxBalkjPdj5fQFrUQBCEKgFlg74/y+sFqWSz99f8Ae9YKMGtCEKgFKhSgMljOk/44ytSx2LhP+PpFbFEAQhCoB2orJk88LyfutbtRWPJv0vu/uowbEIQqCLo2BcSxNuu0W6jxDYrFzNwXcx9BUaJRGawxih0W69g2K20XGNc97W3Wi8TdBoB4qKvJ+p3P+y0yRhwLXAEHAggEEbCDrUpqI4qmpCjf+ybW9E72VHbBZNreid7K370w8hB0bOpYDabCPq2zvY9lcneW1o8cs7H2nFft/sptmWbPJHI2Ol4sfTuZbqYScS3DAFQi22qyGOQRZi+WPDbjAHcE1obo4qoWk+J3sW3HW0+z/pusNha+GIkvqYYhgRo0jbwcMK1NefmprhsLGEEVwJIqcG1DhQeIBzqfaK5yX3iD/FF+m1aVuiPVflSlQQhC0YMFpPdW/d9Zb0vtR7sz7nrJgogCEIVALET3f48BbVhPzj45NRg3IQhUAhClGDDGe7u8voC2rDEe7u8voC3KIAhCFQCxWbvr/vesFtWGy9+k+96wUYNyEIVAKVClAYbAdN/x9IrasGTzpyfH0it6iAIQhUEO1HmWLJZwd93/ANltdqPMsOSTg77v/soDehCFQC4n4Lvsu9BXa4n4Dvsu9BUYM+TTou5/2WtY8l8F3P8AstiIEhLzkCz8iz/frW9CNJ7TEoRl7SqJ8pZGhZDK5kTGuDHEEVqNEjb40LZln5vN9h3oQstJbCxjGOpI7yX3iD/FF+m1aVmyX3iD/FF+m1aVtGgQhCAW2s93Z9z1kySy2Hu7PuesUzUQBCEKgEvJ/mPjk0wS4n+Z8n/GowMUIQqAQhCMC+L5w7y+qEwS6E/zLvL6rUxUQBCEKgEvsnfpPveuEwS6x9/k+964UYGKEIVAKQoUhALsm8OT4+kUwS7JnDk+PpFMVEBVulktDYa2QOMl4VutjcS267Duho2rruNHcwxcFb7dlAyTDMvbGXRXC0Wd0jGNe1k5jBcQ97mlz23xTDAHCvqULvC1UVS6n2kaPMWefKFO6MN7MVYGtgzDpc3LXsh168x14Q4M0cTrFS1TZ58pXe4AkaTSZGQCSjmRNje8N0RckfM4AcJsePFXnKuTMtmaYw2iMRGSQxguiqIy43BQsrwSEtsWTMtmubtMQ1V0ohtp/p86+vZ2EGr1+y19Dr5HKrwZ7ltqtDZLPeje5jrN3UNbHRlprFS+6ui2mdBpUeJYH5Syg02ilmaaOJhvBpABIo03JGmQYHSoCKgm8Dh57ejL/wBZi/NF7tG9GX/rMX5ofdrKyOC/Ns+b8i3ngx/asq5Ruy3LIwYdzIoXNqXCpDpAHng7AMSQ6lF6EF2Z0+Fm9LVwrmlqw11Xz/ejL/1mL80Xu1zLknL101tMdKGulFqpj/p7FmeRQkqZ2zXY35C810M95kngu5/2C3L5fY8l5cIObtMQFcdKIY0/xrRvRl/6zF+aH3a5L0dHfw5vyLfeDPpCF833oy/9Zi/ND7tG9GX/AKzF+aH3avq6O/hzfkL7wZ7zLXzeb7DvQheIs+TsrsLnWyeN0AZJfaHRknubg2gawHhXTr4kL5+U2KsZ3VJS4x2f2NJ1PdZL7xB/ii/TatKzZL7xB/ii/TatK5I0CEIQCu2/OGfc9YpolNu+cR/9P102CiAIQhUAlp+c+T/jTJLHH+aHN/xKMDNCEKgFKhCMC2E/zLvL6rUySyH50/y+q1M1EAQhCoBLbEe7y/f9cJklli+cS/f9dqjAzQhCoBSFCkIBZks90l+PpFMkryT3yX4+kU0UQBCEKgh+o8x9CW5D1P8Au/8AsmT9R5j6EryDqf8Ac9DlGBshQhUAvC5WyhloSTCKzWYwh0gY4mO8YquDSazA1u04gvdKu1cB/wBl3qld7C2Vi23BS/q/00ZaqfOrDlHLdDm7NZSK46UWunjmWnfLL31Wyfmi9+vX5E4L/tfsExXr0+L/ACYcn8xm5xZ8/wB8svfVbL+aL36N8svfVbJ+aL36+gITTo7mHJ/MLnFngo7dld14Wyz2dkBZJfcwx3h3N12lJSeFdGo60L2GWvm832HehC8OUWudlVRUeEdni2aSoWZK7xB/ii/TaqXZfs4v1tEPcyGv0xoEuLQDTWbwIwriCNYVmSnjMQYjvUX6bUtl3Nh73yOtMxeXslY4iK9AY3OLGMq09zAc4XDhpEnHFcjRvOXbOCW5+KoYJqBwJuEBwcKaxdc04cRB1YrRY7ayZl+J7XtqW3m6qtNHDyEEJRYNykUD2OilmbcbdYKsIY/sdtnztbtS7NsbhWlcacSa2CzNhijiYdGNjYwTrN0AVPjOs+MlAYLcf5mP/p+um6TW947JjxH+n66cB42hRAXndJZbhf2TBdDgwuvtoHEEgfg1xrqo0niKsflyBpkaZ4gY6F4vCrKlrRUc7mig43AcYSqbci14fnLTO573OcZCIs5R8UkL2VuUu5uQgClG0FKY1JdxsJv0llaHVutBYWxF0kMr6VbVwLoGYOJwrtQD+z2hsjWvjc1zXC81zTVrhtBCXO+djm/4lqyZY22eGOFri4RtuAupeIqTjQAcezYsTpB2WMRq/wCJVgbl1MTQAYknAAbSUuG6OzFof2RBdc64DfFC6gdT8HA11UIOohb3O2Gmw4YeNeek3HMc0iS0Tvc4yX5Dms7K2ZrGyNe65jURsAOtoFBQYIwNX5es7S8GeIGNwjeLwqxxJAaRrJq1woONp2FbI5A4BzSHNcA4EEFrgRUEEawQdaQP3HxG/wB1k0jVlRC4QAzvnIYHMNavkdicQMAdrmw2ZkMUcTDoxsbE2pqaMaGip4zggMcB/mn8x9VqZTTNY1znua1rQXOc4gNaAKkknAADjSqCQdlvxGo+q1M5tJrg15YSCA5tC5hIwcA4EVGvEEKAysy9Zzm6TwnOEsZpCr3AhpAG2rmih43AcYUz5bgjDnPmiaGvzLiXCjZA28WH+oNxI4hWupK49yEYuVnmcWmryc3enAmZaBnXXal2djBLq3jUiuqndq3JxPa9rZHx35JJu5iMBgls/Y8kbWlpAaWV4qgmqoH1UrsPziX7/wCo1MYw1rQ0amgNGPEBQf7BK7A8dkS4j6f6jUYGdptLImOfI5rGNxc5xAaMaYk+MgeVZ4stQOdGxs0RdKKxtDgXPFXDAc7HimurXDiKttkZexzWSviLhQSR3c4zaW3gQDSorxVqk9n3JxMdE7OPIZcq2kYZKYjMY3PF2tR2RJXHS1mprUBsMqRFocJYy10nY4IcKOlvFubB43XgRQbFqCTM3NwhjGA0uWg2xhoyrCZs8Ym4aMdQG0HE0bE3DxtCqAryQe6S/H0imFrtjIml8r2saKC840FSaAeMk4ADEpbkd4zk2I+HlbsoQGWNzGzSQl2F+IgSAcYaTqqMKjHZRZBzFliF72xsmic97c41rXglzSCQ4U14AnmBOpcDLtnOb7vD3Wub0x3Sj7hu7Rf0a7cNawWXcrEx7H3i5rA2sZbEIXubC6zhxaG6s08tu6jropZuba1lnjFolEcDjKGERmORxldIHSAtxul1G7KV10KoHb9R5j6EqyAcH/c9Dk0e8UOI1H0JTuekFH4j6HocjAwtuUY4Gh00jI2k3QXkAE0JoNuAJ5gSuW5XhLnsE0RcxuceA9tWNoCXHHUA5prxXhtCqyxk/siMxZ6SJrjp5u7WRtDWN1QdE8YGvVqJBxxbl4g97y5zg4SAMcI80x0uazj2tDdZMLCAcGkYDVQBgzLELnMYJoi6RokY28Lz2OBLXNHHUNcRtDTsKutfe3/Yd6pS2LIDWuspz0pFla1jG9zAJbHmy5xDb2k3WK0NBq42NreM2/EcB3qlAY8hcF/2v2Ck7o7LdL+yYLrXBhdfbQOIcQPHgxxqMKNdsK4yBILr8Rwv2CxS7kmvvl9pnc97i/OERZwB0UsLmcClzNyuAbSjdYpjWAd9mx3nMvsvMaJXC8KsY6tHu2NN04+KupdWa0tlY2SNwexwDmubi1wOog7ErfuZgJfwg18cMLmsIbUQvL2uLmirnGoBrWoaFtyVYm2eGOFr3OEYuhzyC44k4051Qc5b+bzfYd6EKMtvHY82I4DvQhRkPAIQhQAhCEAIQhACEIQAuUIUB0hCFQCEIQEKUIUAIQhUAoCEKAlCEKgEFCEBAUoQgBCEIAUBCFAShCFQCEIQEBShCAEIQgLbJ3yP7bfSEIQ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schemeClr val="tx2">
                  <a:lumMod val="50000"/>
                </a:schemeClr>
              </a:solidFill>
            </a:endParaRPr>
          </a:p>
        </p:txBody>
      </p:sp>
      <p:pic>
        <p:nvPicPr>
          <p:cNvPr id="19461" name="Picture 5"/>
          <p:cNvPicPr>
            <a:picLocks noChangeAspect="1" noChangeArrowheads="1"/>
          </p:cNvPicPr>
          <p:nvPr/>
        </p:nvPicPr>
        <p:blipFill>
          <a:blip r:embed="rId5" cstate="print"/>
          <a:srcRect/>
          <a:stretch>
            <a:fillRect/>
          </a:stretch>
        </p:blipFill>
        <p:spPr bwMode="auto">
          <a:xfrm>
            <a:off x="5580113" y="4149082"/>
            <a:ext cx="3250887" cy="1677541"/>
          </a:xfrm>
          <a:prstGeom prst="rect">
            <a:avLst/>
          </a:prstGeom>
          <a:noFill/>
          <a:ln w="9525">
            <a:noFill/>
            <a:miter lim="800000"/>
            <a:headEnd/>
            <a:tailEnd/>
          </a:ln>
        </p:spPr>
      </p:pic>
      <p:sp>
        <p:nvSpPr>
          <p:cNvPr id="2" name="Rettangolo 1"/>
          <p:cNvSpPr/>
          <p:nvPr/>
        </p:nvSpPr>
        <p:spPr>
          <a:xfrm>
            <a:off x="152401" y="2268452"/>
            <a:ext cx="8812088" cy="1384995"/>
          </a:xfrm>
          <a:prstGeom prst="rect">
            <a:avLst/>
          </a:prstGeom>
          <a:solidFill>
            <a:schemeClr val="bg1"/>
          </a:solidFill>
        </p:spPr>
        <p:txBody>
          <a:bodyPr wrap="square">
            <a:spAutoFit/>
          </a:bodyPr>
          <a:lstStyle/>
          <a:p>
            <a:pPr algn="ctr"/>
            <a:r>
              <a:rPr lang="en-US" sz="1400" dirty="0">
                <a:solidFill>
                  <a:schemeClr val="tx2">
                    <a:lumMod val="50000"/>
                  </a:schemeClr>
                </a:solidFill>
              </a:rPr>
              <a:t>The performance of the Sentinel-1 mission is simulated using ENVISAT ASAR data, to give users a hint of the dataset that the incoming satellite will provide. To date, simulated data are </a:t>
            </a:r>
            <a:r>
              <a:rPr lang="en-US" sz="1400" dirty="0" smtClean="0">
                <a:solidFill>
                  <a:schemeClr val="tx2">
                    <a:lumMod val="50000"/>
                  </a:schemeClr>
                </a:solidFill>
              </a:rPr>
              <a:t>available for testing activities, they are in fact available </a:t>
            </a:r>
            <a:r>
              <a:rPr lang="en-US" sz="1400" dirty="0">
                <a:solidFill>
                  <a:schemeClr val="tx2">
                    <a:lumMod val="50000"/>
                  </a:schemeClr>
                </a:solidFill>
              </a:rPr>
              <a:t>to a </a:t>
            </a:r>
            <a:r>
              <a:rPr lang="en-US" sz="1400" dirty="0" smtClean="0">
                <a:solidFill>
                  <a:schemeClr val="tx2">
                    <a:lumMod val="50000"/>
                  </a:schemeClr>
                </a:solidFill>
              </a:rPr>
              <a:t>restricted </a:t>
            </a:r>
            <a:r>
              <a:rPr lang="en-US" sz="1400" dirty="0">
                <a:solidFill>
                  <a:schemeClr val="tx2">
                    <a:lumMod val="50000"/>
                  </a:schemeClr>
                </a:solidFill>
              </a:rPr>
              <a:t>group of research institutions over Europe. </a:t>
            </a:r>
          </a:p>
          <a:p>
            <a:pPr algn="ctr"/>
            <a:r>
              <a:rPr lang="en-US" sz="1400" dirty="0">
                <a:solidFill>
                  <a:schemeClr val="tx2">
                    <a:lumMod val="50000"/>
                  </a:schemeClr>
                </a:solidFill>
              </a:rPr>
              <a:t>The public provision of datasets simulating the spectral characteristics of the </a:t>
            </a:r>
            <a:r>
              <a:rPr lang="en-US" sz="1400" dirty="0" smtClean="0">
                <a:solidFill>
                  <a:schemeClr val="tx2">
                    <a:lumMod val="50000"/>
                  </a:schemeClr>
                </a:solidFill>
              </a:rPr>
              <a:t>instruments </a:t>
            </a:r>
            <a:r>
              <a:rPr lang="en-US" sz="1400" dirty="0">
                <a:solidFill>
                  <a:schemeClr val="tx2">
                    <a:lumMod val="50000"/>
                  </a:schemeClr>
                </a:solidFill>
              </a:rPr>
              <a:t>is a fundamental step to ensure the validations of such products, and to prepare today for the use of these data when the Sentinels </a:t>
            </a:r>
            <a:r>
              <a:rPr lang="en-US" sz="1400" dirty="0" smtClean="0">
                <a:solidFill>
                  <a:schemeClr val="tx2">
                    <a:lumMod val="50000"/>
                  </a:schemeClr>
                </a:solidFill>
              </a:rPr>
              <a:t>will be </a:t>
            </a:r>
            <a:r>
              <a:rPr lang="en-US" sz="1400" dirty="0" smtClean="0">
                <a:solidFill>
                  <a:schemeClr val="tx2">
                    <a:lumMod val="50000"/>
                  </a:schemeClr>
                </a:solidFill>
              </a:rPr>
              <a:t>launched (2014) </a:t>
            </a:r>
            <a:endParaRPr lang="en-US" sz="1400" dirty="0">
              <a:solidFill>
                <a:schemeClr val="tx2">
                  <a:lumMod val="50000"/>
                </a:schemeClr>
              </a:solidFill>
            </a:endParaRPr>
          </a:p>
        </p:txBody>
      </p:sp>
      <p:sp>
        <p:nvSpPr>
          <p:cNvPr id="16"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000" dirty="0" err="1" smtClean="0">
                <a:latin typeface="+mn-lt"/>
              </a:rPr>
              <a:t>Downstreaming</a:t>
            </a:r>
            <a:r>
              <a:rPr lang="en-GB" sz="2000" dirty="0" smtClean="0">
                <a:latin typeface="+mn-lt"/>
              </a:rPr>
              <a:t> EO SAR Data Availability – Northern Adriatic Sea</a:t>
            </a:r>
            <a:endParaRPr lang="en-GB" sz="2000" dirty="0">
              <a:latin typeface="+mn-lt"/>
            </a:endParaRPr>
          </a:p>
        </p:txBody>
      </p:sp>
    </p:spTree>
    <p:extLst>
      <p:ext uri="{BB962C8B-B14F-4D97-AF65-F5344CB8AC3E}">
        <p14:creationId xmlns:p14="http://schemas.microsoft.com/office/powerpoint/2010/main" val="3194651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2"/>
            <a:ext cx="4318787" cy="2872885"/>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1" y="2542114"/>
            <a:ext cx="5101371" cy="3393465"/>
          </a:xfrm>
          <a:prstGeom prst="rect">
            <a:avLst/>
          </a:prstGeom>
          <a:ln>
            <a:solidFill>
              <a:schemeClr val="tx1"/>
            </a:solidFill>
          </a:ln>
        </p:spPr>
      </p:pic>
      <p:sp>
        <p:nvSpPr>
          <p:cNvPr id="9" name="CasellaDiTesto 8"/>
          <p:cNvSpPr txBox="1"/>
          <p:nvPr/>
        </p:nvSpPr>
        <p:spPr>
          <a:xfrm>
            <a:off x="4343401" y="1219200"/>
            <a:ext cx="4644008" cy="1015663"/>
          </a:xfrm>
          <a:prstGeom prst="rect">
            <a:avLst/>
          </a:prstGeom>
          <a:noFill/>
        </p:spPr>
        <p:txBody>
          <a:bodyPr wrap="square" rtlCol="0">
            <a:spAutoFit/>
          </a:bodyPr>
          <a:lstStyle/>
          <a:p>
            <a:pPr algn="ctr"/>
            <a:r>
              <a:rPr lang="it-IT" sz="1200" dirty="0" smtClean="0">
                <a:solidFill>
                  <a:schemeClr val="tx2">
                    <a:lumMod val="50000"/>
                  </a:schemeClr>
                </a:solidFill>
              </a:rPr>
              <a:t>WIND SPEED AND DIRECTION </a:t>
            </a:r>
            <a:r>
              <a:rPr lang="it-IT" sz="1200" dirty="0" smtClean="0">
                <a:solidFill>
                  <a:schemeClr val="tx2">
                    <a:lumMod val="50000"/>
                  </a:schemeClr>
                </a:solidFill>
                <a:ea typeface="Verdana"/>
                <a:cs typeface="Verdana"/>
              </a:rPr>
              <a:t>~ 300m </a:t>
            </a:r>
            <a:r>
              <a:rPr lang="it-IT" sz="1200" dirty="0" smtClean="0">
                <a:solidFill>
                  <a:schemeClr val="tx2">
                    <a:lumMod val="50000"/>
                  </a:schemeClr>
                </a:solidFill>
              </a:rPr>
              <a:t>CAN BE GENERATED FROM SAR DATA  AND THEY CAN BE COUPLED WITH WIND (</a:t>
            </a:r>
            <a:r>
              <a:rPr lang="it-IT" sz="1200" dirty="0" smtClean="0">
                <a:solidFill>
                  <a:schemeClr val="tx2">
                    <a:lumMod val="50000"/>
                  </a:schemeClr>
                </a:solidFill>
                <a:ea typeface="Verdana"/>
                <a:cs typeface="Verdana"/>
              </a:rPr>
              <a:t>~ 1 km) </a:t>
            </a:r>
            <a:r>
              <a:rPr lang="it-IT" sz="1200" dirty="0" smtClean="0">
                <a:solidFill>
                  <a:schemeClr val="tx2">
                    <a:lumMod val="50000"/>
                  </a:schemeClr>
                </a:solidFill>
              </a:rPr>
              <a:t>CURRENTS (</a:t>
            </a:r>
            <a:r>
              <a:rPr lang="it-IT" sz="1200" dirty="0" smtClean="0">
                <a:solidFill>
                  <a:schemeClr val="tx2">
                    <a:lumMod val="50000"/>
                  </a:schemeClr>
                </a:solidFill>
                <a:ea typeface="Verdana"/>
                <a:cs typeface="Verdana"/>
              </a:rPr>
              <a:t>~ 5 km) </a:t>
            </a:r>
            <a:r>
              <a:rPr lang="it-IT" sz="1200" dirty="0" smtClean="0">
                <a:solidFill>
                  <a:schemeClr val="tx2">
                    <a:lumMod val="50000"/>
                  </a:schemeClr>
                </a:solidFill>
              </a:rPr>
              <a:t>(I.e. </a:t>
            </a:r>
            <a:r>
              <a:rPr lang="it-IT" sz="1200" dirty="0" smtClean="0">
                <a:solidFill>
                  <a:schemeClr val="tx2">
                    <a:lumMod val="50000"/>
                  </a:schemeClr>
                </a:solidFill>
              </a:rPr>
              <a:t>available </a:t>
            </a:r>
            <a:r>
              <a:rPr lang="it-IT" sz="1200" dirty="0" smtClean="0">
                <a:solidFill>
                  <a:schemeClr val="tx2">
                    <a:lumMod val="50000"/>
                  </a:schemeClr>
                </a:solidFill>
              </a:rPr>
              <a:t>from SOPRANO portal). THIS WILL </a:t>
            </a:r>
            <a:r>
              <a:rPr lang="it-IT" sz="1200" dirty="0" smtClean="0">
                <a:solidFill>
                  <a:schemeClr val="tx2">
                    <a:lumMod val="50000"/>
                  </a:schemeClr>
                </a:solidFill>
              </a:rPr>
              <a:t>PROVIDE </a:t>
            </a:r>
            <a:r>
              <a:rPr lang="it-IT" sz="1200" dirty="0" smtClean="0">
                <a:solidFill>
                  <a:schemeClr val="tx2">
                    <a:lumMod val="50000"/>
                  </a:schemeClr>
                </a:solidFill>
              </a:rPr>
              <a:t>THE POSSIBILITY OF SCALING UP AND DOWN PHYSICAL </a:t>
            </a:r>
            <a:r>
              <a:rPr lang="it-IT" sz="1200" dirty="0" smtClean="0">
                <a:solidFill>
                  <a:schemeClr val="tx2">
                    <a:lumMod val="50000"/>
                  </a:schemeClr>
                </a:solidFill>
              </a:rPr>
              <a:t>PARAMETERS </a:t>
            </a:r>
            <a:r>
              <a:rPr lang="it-IT" sz="1200" dirty="0" smtClean="0">
                <a:solidFill>
                  <a:schemeClr val="tx2">
                    <a:lumMod val="50000"/>
                  </a:schemeClr>
                </a:solidFill>
              </a:rPr>
              <a:t>FROM MYOCEAN </a:t>
            </a:r>
            <a:r>
              <a:rPr lang="it-IT" sz="1200" dirty="0" smtClean="0">
                <a:solidFill>
                  <a:schemeClr val="tx2">
                    <a:lumMod val="50000"/>
                  </a:schemeClr>
                </a:solidFill>
              </a:rPr>
              <a:t>PRODUCTS </a:t>
            </a:r>
            <a:r>
              <a:rPr lang="it-IT" sz="1200" dirty="0" smtClean="0">
                <a:solidFill>
                  <a:schemeClr val="tx2">
                    <a:lumMod val="50000"/>
                  </a:schemeClr>
                </a:solidFill>
              </a:rPr>
              <a:t>TO THE WIND </a:t>
            </a:r>
            <a:r>
              <a:rPr lang="it-IT" sz="1200" dirty="0" smtClean="0">
                <a:solidFill>
                  <a:schemeClr val="tx2">
                    <a:lumMod val="50000"/>
                  </a:schemeClr>
                </a:solidFill>
              </a:rPr>
              <a:t>ADDED VALUE PRODUCTS.</a:t>
            </a:r>
            <a:endParaRPr lang="it-IT" sz="1200" dirty="0">
              <a:solidFill>
                <a:schemeClr val="tx2">
                  <a:lumMod val="50000"/>
                </a:schemeClr>
              </a:solidFill>
            </a:endParaRPr>
          </a:p>
        </p:txBody>
      </p:sp>
      <p:sp>
        <p:nvSpPr>
          <p:cNvPr id="2" name="Title 1"/>
          <p:cNvSpPr>
            <a:spLocks noGrp="1"/>
          </p:cNvSpPr>
          <p:nvPr>
            <p:ph type="title"/>
          </p:nvPr>
        </p:nvSpPr>
        <p:spPr/>
        <p:txBody>
          <a:bodyPr/>
          <a:lstStyle/>
          <a:p>
            <a:r>
              <a:rPr lang="en-GB" sz="2500" dirty="0" smtClean="0"/>
              <a:t>Value Added Product: Wind Speed and Direction</a:t>
            </a:r>
            <a:endParaRPr lang="en-GB" sz="2500" dirty="0"/>
          </a:p>
        </p:txBody>
      </p:sp>
    </p:spTree>
    <p:extLst>
      <p:ext uri="{BB962C8B-B14F-4D97-AF65-F5344CB8AC3E}">
        <p14:creationId xmlns:p14="http://schemas.microsoft.com/office/powerpoint/2010/main" val="138699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print_screen_NetCDF_metadata.png"/>
          <p:cNvPicPr>
            <a:picLocks noChangeAspect="1"/>
          </p:cNvPicPr>
          <p:nvPr/>
        </p:nvPicPr>
        <p:blipFill>
          <a:blip r:embed="rId3" cstate="print"/>
          <a:stretch>
            <a:fillRect/>
          </a:stretch>
        </p:blipFill>
        <p:spPr>
          <a:xfrm>
            <a:off x="0" y="990600"/>
            <a:ext cx="6923762" cy="5029200"/>
          </a:xfrm>
          <a:prstGeom prst="rect">
            <a:avLst/>
          </a:prstGeom>
        </p:spPr>
      </p:pic>
      <p:pic>
        <p:nvPicPr>
          <p:cNvPr id="5" name="Immagine 4" descr="print_screen_NetCDF_layout.png"/>
          <p:cNvPicPr>
            <a:picLocks noChangeAspect="1"/>
          </p:cNvPicPr>
          <p:nvPr/>
        </p:nvPicPr>
        <p:blipFill>
          <a:blip r:embed="rId4" cstate="print"/>
          <a:stretch>
            <a:fillRect/>
          </a:stretch>
        </p:blipFill>
        <p:spPr>
          <a:xfrm>
            <a:off x="3352800" y="1371600"/>
            <a:ext cx="5636400" cy="4094101"/>
          </a:xfrm>
          <a:prstGeom prst="rect">
            <a:avLst/>
          </a:prstGeom>
        </p:spPr>
      </p:pic>
      <p:sp>
        <p:nvSpPr>
          <p:cNvPr id="2" name="Title 1"/>
          <p:cNvSpPr>
            <a:spLocks noGrp="1"/>
          </p:cNvSpPr>
          <p:nvPr>
            <p:ph type="title"/>
          </p:nvPr>
        </p:nvSpPr>
        <p:spPr/>
        <p:txBody>
          <a:bodyPr/>
          <a:lstStyle/>
          <a:p>
            <a:r>
              <a:rPr lang="en-GB" sz="3300" dirty="0" smtClean="0"/>
              <a:t>Attributes of Value Added Products</a:t>
            </a:r>
            <a:endParaRPr lang="en-GB" sz="33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1297631" y="1066800"/>
            <a:ext cx="6588732" cy="36149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990600" y="1219399"/>
            <a:ext cx="3425722" cy="369332"/>
          </a:xfrm>
          <a:prstGeom prst="rect">
            <a:avLst/>
          </a:prstGeom>
        </p:spPr>
        <p:txBody>
          <a:bodyPr wrap="square">
            <a:spAutoFit/>
          </a:bodyPr>
          <a:lstStyle/>
          <a:p>
            <a:pPr algn="ctr"/>
            <a:r>
              <a:rPr lang="en-GB" b="1" dirty="0" smtClean="0"/>
              <a:t>Web </a:t>
            </a:r>
            <a:r>
              <a:rPr lang="en-GB" b="1" dirty="0"/>
              <a:t>Mapping Service</a:t>
            </a:r>
            <a:endParaRPr lang="it-IT" b="1" dirty="0"/>
          </a:p>
        </p:txBody>
      </p:sp>
      <p:sp>
        <p:nvSpPr>
          <p:cNvPr id="5" name="Rettangolo 4"/>
          <p:cNvSpPr/>
          <p:nvPr/>
        </p:nvSpPr>
        <p:spPr>
          <a:xfrm>
            <a:off x="990600" y="3645024"/>
            <a:ext cx="3425722" cy="523220"/>
          </a:xfrm>
          <a:prstGeom prst="rect">
            <a:avLst/>
          </a:prstGeom>
        </p:spPr>
        <p:txBody>
          <a:bodyPr wrap="square">
            <a:spAutoFit/>
          </a:bodyPr>
          <a:lstStyle/>
          <a:p>
            <a:pPr algn="ctr"/>
            <a:r>
              <a:rPr lang="en-GB" sz="2800" b="1" dirty="0" smtClean="0"/>
              <a:t>WMS</a:t>
            </a:r>
            <a:r>
              <a:rPr lang="en-GB" b="1" dirty="0" smtClean="0"/>
              <a:t> </a:t>
            </a:r>
          </a:p>
        </p:txBody>
      </p:sp>
      <p:cxnSp>
        <p:nvCxnSpPr>
          <p:cNvPr id="6" name="Connettore 2 5"/>
          <p:cNvCxnSpPr>
            <a:stCxn id="4" idx="2"/>
            <a:endCxn id="5" idx="0"/>
          </p:cNvCxnSpPr>
          <p:nvPr/>
        </p:nvCxnSpPr>
        <p:spPr>
          <a:xfrm>
            <a:off x="2703460" y="1588733"/>
            <a:ext cx="0" cy="20562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337523" y="4653136"/>
            <a:ext cx="8482950" cy="1477328"/>
          </a:xfrm>
          <a:prstGeom prst="rect">
            <a:avLst/>
          </a:prstGeom>
        </p:spPr>
        <p:txBody>
          <a:bodyPr wrap="square">
            <a:spAutoFit/>
          </a:bodyPr>
          <a:lstStyle/>
          <a:p>
            <a:pPr algn="ctr"/>
            <a:r>
              <a:rPr lang="en-US" dirty="0">
                <a:solidFill>
                  <a:schemeClr val="tx2">
                    <a:lumMod val="50000"/>
                  </a:schemeClr>
                </a:solidFill>
              </a:rPr>
              <a:t>A Web Mapping Service (WMS) </a:t>
            </a:r>
            <a:r>
              <a:rPr lang="en-US" dirty="0" smtClean="0">
                <a:solidFill>
                  <a:schemeClr val="tx2">
                    <a:lumMod val="50000"/>
                  </a:schemeClr>
                </a:solidFill>
              </a:rPr>
              <a:t>implemented </a:t>
            </a:r>
            <a:r>
              <a:rPr lang="en-US" dirty="0">
                <a:solidFill>
                  <a:schemeClr val="tx2">
                    <a:lumMod val="50000"/>
                  </a:schemeClr>
                </a:solidFill>
              </a:rPr>
              <a:t>to deliver products generated to supply the </a:t>
            </a:r>
            <a:r>
              <a:rPr lang="en-US" dirty="0" smtClean="0">
                <a:solidFill>
                  <a:schemeClr val="tx2">
                    <a:lumMod val="50000"/>
                  </a:schemeClr>
                </a:solidFill>
              </a:rPr>
              <a:t>main and </a:t>
            </a:r>
            <a:r>
              <a:rPr lang="en-US" dirty="0" err="1" smtClean="0">
                <a:solidFill>
                  <a:schemeClr val="tx2">
                    <a:lumMod val="50000"/>
                  </a:schemeClr>
                </a:solidFill>
              </a:rPr>
              <a:t>downstreaming</a:t>
            </a:r>
            <a:r>
              <a:rPr lang="en-US" dirty="0" smtClean="0">
                <a:solidFill>
                  <a:schemeClr val="tx2">
                    <a:lumMod val="50000"/>
                  </a:schemeClr>
                </a:solidFill>
              </a:rPr>
              <a:t> </a:t>
            </a:r>
            <a:r>
              <a:rPr lang="en-US" dirty="0">
                <a:solidFill>
                  <a:schemeClr val="tx2">
                    <a:lumMod val="50000"/>
                  </a:schemeClr>
                </a:solidFill>
              </a:rPr>
              <a:t>of Copernicus Earth Observation products for coastal ecosystem analysis. The deliverables will include series of maps based on existing </a:t>
            </a:r>
            <a:r>
              <a:rPr lang="en-US" dirty="0" err="1">
                <a:solidFill>
                  <a:schemeClr val="tx2">
                    <a:lumMod val="50000"/>
                  </a:schemeClr>
                </a:solidFill>
              </a:rPr>
              <a:t>MyOcean</a:t>
            </a:r>
            <a:r>
              <a:rPr lang="en-US" dirty="0">
                <a:solidFill>
                  <a:schemeClr val="tx2">
                    <a:lumMod val="50000"/>
                  </a:schemeClr>
                </a:solidFill>
              </a:rPr>
              <a:t> and </a:t>
            </a:r>
            <a:r>
              <a:rPr lang="en-US" dirty="0" err="1">
                <a:solidFill>
                  <a:schemeClr val="tx2">
                    <a:lumMod val="50000"/>
                  </a:schemeClr>
                </a:solidFill>
              </a:rPr>
              <a:t>GeoLand</a:t>
            </a:r>
            <a:r>
              <a:rPr lang="en-US" dirty="0">
                <a:solidFill>
                  <a:schemeClr val="tx2">
                    <a:lumMod val="50000"/>
                  </a:schemeClr>
                </a:solidFill>
              </a:rPr>
              <a:t> services integrated with Earth Observation and in-situ data with both biological and physical layers/indicators at different spatial and temporal </a:t>
            </a:r>
            <a:r>
              <a:rPr lang="en-US" dirty="0" smtClean="0">
                <a:solidFill>
                  <a:schemeClr val="tx2">
                    <a:lumMod val="50000"/>
                  </a:schemeClr>
                </a:solidFill>
              </a:rPr>
              <a:t>scales. </a:t>
            </a:r>
            <a:endParaRPr lang="it-IT" dirty="0">
              <a:solidFill>
                <a:schemeClr val="tx2">
                  <a:lumMod val="50000"/>
                </a:schemeClr>
              </a:solidFill>
            </a:endParaRPr>
          </a:p>
        </p:txBody>
      </p:sp>
      <p:graphicFrame>
        <p:nvGraphicFramePr>
          <p:cNvPr id="2" name="Tabella 1"/>
          <p:cNvGraphicFramePr>
            <a:graphicFrameLocks noGrp="1"/>
          </p:cNvGraphicFramePr>
          <p:nvPr>
            <p:extLst>
              <p:ext uri="{D42A27DB-BD31-4B8C-83A1-F6EECF244321}">
                <p14:modId xmlns:p14="http://schemas.microsoft.com/office/powerpoint/2010/main" val="3705500083"/>
              </p:ext>
            </p:extLst>
          </p:nvPr>
        </p:nvGraphicFramePr>
        <p:xfrm>
          <a:off x="4269431" y="1676401"/>
          <a:ext cx="3456384" cy="2313432"/>
        </p:xfrm>
        <a:graphic>
          <a:graphicData uri="http://schemas.openxmlformats.org/drawingml/2006/table">
            <a:tbl>
              <a:tblPr firstRow="1" firstCol="1" bandRow="1">
                <a:tableStyleId>{5C22544A-7EE6-4342-B048-85BDC9FD1C3A}</a:tableStyleId>
              </a:tblPr>
              <a:tblGrid>
                <a:gridCol w="3456384"/>
              </a:tblGrid>
              <a:tr h="0">
                <a:tc>
                  <a:txBody>
                    <a:bodyPr/>
                    <a:lstStyle/>
                    <a:p>
                      <a:pPr algn="just">
                        <a:lnSpc>
                          <a:spcPct val="115000"/>
                        </a:lnSpc>
                        <a:spcAft>
                          <a:spcPts val="0"/>
                        </a:spcAft>
                      </a:pPr>
                      <a:r>
                        <a:rPr lang="en-US" sz="1100" dirty="0">
                          <a:effectLst/>
                        </a:rPr>
                        <a:t>Product/Added value product</a:t>
                      </a:r>
                      <a:endParaRPr lang="it-IT" sz="1100" dirty="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dirty="0">
                          <a:effectLst/>
                        </a:rPr>
                        <a:t>Product version</a:t>
                      </a:r>
                      <a:endParaRPr lang="it-IT" sz="1100" dirty="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dirty="0">
                          <a:effectLst/>
                        </a:rPr>
                        <a:t>Coordinate Reference System</a:t>
                      </a:r>
                      <a:endParaRPr lang="it-IT" sz="1100" dirty="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dirty="0">
                          <a:effectLst/>
                        </a:rPr>
                        <a:t>Spatial resolution</a:t>
                      </a:r>
                      <a:endParaRPr lang="it-IT" sz="1100" dirty="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a:effectLst/>
                        </a:rPr>
                        <a:t>Platform/Sensor/Algorithm</a:t>
                      </a:r>
                      <a:endParaRPr lang="it-IT" sz="110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a:effectLst/>
                        </a:rPr>
                        <a:t>Keyword</a:t>
                      </a:r>
                      <a:endParaRPr lang="it-IT" sz="110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a:effectLst/>
                        </a:rPr>
                        <a:t>Long name/Standard name</a:t>
                      </a:r>
                      <a:endParaRPr lang="it-IT" sz="110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dirty="0" smtClean="0">
                          <a:effectLst/>
                        </a:rPr>
                        <a:t>Units</a:t>
                      </a:r>
                      <a:endParaRPr lang="it-IT" sz="1100" dirty="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a:effectLst/>
                        </a:rPr>
                        <a:t>Scale factor</a:t>
                      </a:r>
                      <a:endParaRPr lang="it-IT" sz="110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a:effectLst/>
                        </a:rPr>
                        <a:t>Fill value/missing value</a:t>
                      </a:r>
                      <a:endParaRPr lang="it-IT" sz="110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a:effectLst/>
                        </a:rPr>
                        <a:t>Creator name/Creator URL/Creator contact</a:t>
                      </a:r>
                      <a:endParaRPr lang="it-IT" sz="1100">
                        <a:effectLst/>
                        <a:latin typeface="Calibri"/>
                        <a:ea typeface="Calibri"/>
                        <a:cs typeface="Times New Roman"/>
                      </a:endParaRPr>
                    </a:p>
                  </a:txBody>
                  <a:tcPr marL="68580" marR="68580" marT="0" marB="0">
                    <a:solidFill>
                      <a:srgbClr val="41ACBB"/>
                    </a:solidFill>
                  </a:tcPr>
                </a:tc>
              </a:tr>
              <a:tr h="0">
                <a:tc>
                  <a:txBody>
                    <a:bodyPr/>
                    <a:lstStyle/>
                    <a:p>
                      <a:pPr algn="just">
                        <a:lnSpc>
                          <a:spcPct val="115000"/>
                        </a:lnSpc>
                        <a:spcAft>
                          <a:spcPts val="0"/>
                        </a:spcAft>
                      </a:pPr>
                      <a:r>
                        <a:rPr lang="en-US" sz="1100" dirty="0">
                          <a:effectLst/>
                        </a:rPr>
                        <a:t>Publisher name/ Publisher URL/ Publisher contact</a:t>
                      </a:r>
                      <a:endParaRPr lang="it-IT" sz="1100" dirty="0">
                        <a:effectLst/>
                        <a:latin typeface="Calibri"/>
                        <a:ea typeface="Calibri"/>
                        <a:cs typeface="Times New Roman"/>
                      </a:endParaRPr>
                    </a:p>
                  </a:txBody>
                  <a:tcPr marL="68580" marR="68580" marT="0" marB="0">
                    <a:solidFill>
                      <a:srgbClr val="41ACBB"/>
                    </a:solidFill>
                  </a:tcPr>
                </a:tc>
              </a:tr>
            </a:tbl>
          </a:graphicData>
        </a:graphic>
      </p:graphicFrame>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982" y="1924518"/>
            <a:ext cx="190695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85696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19200"/>
            <a:ext cx="5555291"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049" y="4191000"/>
            <a:ext cx="5024564"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sp>
        <p:nvSpPr>
          <p:cNvPr id="5" name="Text Box 4"/>
          <p:cNvSpPr txBox="1">
            <a:spLocks noChangeArrowheads="1"/>
          </p:cNvSpPr>
          <p:nvPr/>
        </p:nvSpPr>
        <p:spPr bwMode="auto">
          <a:xfrm>
            <a:off x="1219200" y="5638800"/>
            <a:ext cx="2789237" cy="40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400"/>
              </a:spcAft>
              <a:buClrTx/>
              <a:buSzTx/>
              <a:buFontTx/>
              <a:buNone/>
              <a:tabLst/>
            </a:pPr>
            <a:r>
              <a:rPr kumimoji="0" lang="it-IT" altLang="en-US" sz="1800" b="0" i="0" u="sng" strike="noStrike" cap="none" normalizeH="0" baseline="0" dirty="0" smtClean="0">
                <a:ln>
                  <a:noFill/>
                </a:ln>
                <a:solidFill>
                  <a:schemeClr val="tx2">
                    <a:lumMod val="50000"/>
                  </a:schemeClr>
                </a:solidFill>
                <a:effectLst/>
                <a:cs typeface="Arial" pitchFamily="34" charset="0"/>
              </a:rPr>
              <a:t>http://habistat.vgt.vito.be/</a:t>
            </a:r>
            <a:r>
              <a:rPr kumimoji="0" lang="it-IT" altLang="en-US" sz="1000" b="0" i="0" u="none" strike="noStrike" cap="none" normalizeH="0" baseline="0" dirty="0" smtClean="0">
                <a:ln>
                  <a:noFill/>
                </a:ln>
                <a:solidFill>
                  <a:schemeClr val="tx2">
                    <a:lumMod val="50000"/>
                  </a:schemeClr>
                </a:solidFill>
                <a:effectLst/>
                <a:cs typeface="Arial" pitchFamily="34" charset="0"/>
              </a:rPr>
              <a:t> </a:t>
            </a:r>
            <a:endParaRPr kumimoji="0" lang="en-US" altLang="en-US" sz="1800" b="0" i="0" u="none" strike="noStrike" cap="none" normalizeH="0" baseline="0" dirty="0" smtClean="0">
              <a:ln>
                <a:noFill/>
              </a:ln>
              <a:solidFill>
                <a:schemeClr val="tx2">
                  <a:lumMod val="50000"/>
                </a:schemeClr>
              </a:solidFill>
              <a:effectLst/>
              <a:cs typeface="Arial" pitchFamily="34" charset="0"/>
            </a:endParaRPr>
          </a:p>
        </p:txBody>
      </p:sp>
      <p:sp>
        <p:nvSpPr>
          <p:cNvPr id="6"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000" dirty="0" smtClean="0">
                <a:latin typeface="+mn-lt"/>
              </a:rPr>
              <a:t>Coastal Habitat Mapping: Products from </a:t>
            </a:r>
            <a:r>
              <a:rPr lang="en-GB" sz="2000" dirty="0" err="1" smtClean="0">
                <a:latin typeface="+mn-lt"/>
              </a:rPr>
              <a:t>GeoLand</a:t>
            </a:r>
            <a:r>
              <a:rPr lang="en-GB" sz="2000" dirty="0" smtClean="0">
                <a:latin typeface="+mn-lt"/>
              </a:rPr>
              <a:t> (and related Link)</a:t>
            </a:r>
            <a:endParaRPr lang="en-GB" sz="2000" dirty="0">
              <a:latin typeface="+mn-lt"/>
            </a:endParaRPr>
          </a:p>
        </p:txBody>
      </p:sp>
    </p:spTree>
    <p:extLst>
      <p:ext uri="{BB962C8B-B14F-4D97-AF65-F5344CB8AC3E}">
        <p14:creationId xmlns:p14="http://schemas.microsoft.com/office/powerpoint/2010/main" val="2640538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65820" y="4802649"/>
            <a:ext cx="4190157" cy="1569660"/>
          </a:xfrm>
          <a:prstGeom prst="rect">
            <a:avLst/>
          </a:prstGeom>
          <a:solidFill>
            <a:schemeClr val="bg1"/>
          </a:solidFill>
          <a:ln w="12700">
            <a:solidFill>
              <a:schemeClr val="tx1"/>
            </a:solidFill>
          </a:ln>
        </p:spPr>
        <p:txBody>
          <a:bodyPr wrap="square" rtlCol="0">
            <a:spAutoFit/>
          </a:bodyPr>
          <a:lstStyle/>
          <a:p>
            <a:r>
              <a:rPr lang="it-IT" sz="1200" dirty="0">
                <a:solidFill>
                  <a:schemeClr val="tx2">
                    <a:lumMod val="50000"/>
                  </a:schemeClr>
                </a:solidFill>
                <a:cs typeface="Times New Roman" pitchFamily="18" charset="0"/>
              </a:rPr>
              <a:t>41 </a:t>
            </a:r>
            <a:r>
              <a:rPr lang="it-IT" sz="1200" dirty="0" err="1" smtClean="0">
                <a:solidFill>
                  <a:schemeClr val="tx2">
                    <a:lumMod val="50000"/>
                  </a:schemeClr>
                </a:solidFill>
                <a:cs typeface="Times New Roman" pitchFamily="18" charset="0"/>
              </a:rPr>
              <a:t>point</a:t>
            </a:r>
            <a:r>
              <a:rPr lang="it-IT" sz="1200" dirty="0" smtClean="0">
                <a:solidFill>
                  <a:schemeClr val="tx2">
                    <a:lumMod val="50000"/>
                  </a:schemeClr>
                </a:solidFill>
                <a:cs typeface="Times New Roman" pitchFamily="18" charset="0"/>
              </a:rPr>
              <a:t>:</a:t>
            </a:r>
            <a:endParaRPr lang="en-GB" sz="1200" dirty="0">
              <a:solidFill>
                <a:schemeClr val="tx2">
                  <a:lumMod val="50000"/>
                </a:schemeClr>
              </a:solidFill>
              <a:cs typeface="Times New Roman" pitchFamily="18" charset="0"/>
            </a:endParaRPr>
          </a:p>
          <a:p>
            <a:pPr marL="171450" indent="-171450">
              <a:buFont typeface="Arial" pitchFamily="34" charset="0"/>
              <a:buChar char="•"/>
            </a:pPr>
            <a:r>
              <a:rPr lang="it-IT" sz="1200" dirty="0" smtClean="0">
                <a:solidFill>
                  <a:schemeClr val="tx2">
                    <a:lumMod val="50000"/>
                  </a:schemeClr>
                </a:solidFill>
                <a:cs typeface="Times New Roman" pitchFamily="18" charset="0"/>
              </a:rPr>
              <a:t>Field-</a:t>
            </a:r>
            <a:r>
              <a:rPr lang="it-IT" sz="1200" dirty="0" err="1" smtClean="0">
                <a:solidFill>
                  <a:schemeClr val="tx2">
                    <a:lumMod val="50000"/>
                  </a:schemeClr>
                </a:solidFill>
                <a:cs typeface="Times New Roman" pitchFamily="18" charset="0"/>
              </a:rPr>
              <a:t>Spectral</a:t>
            </a:r>
            <a:r>
              <a:rPr lang="it-IT" sz="1200" dirty="0" smtClean="0">
                <a:solidFill>
                  <a:schemeClr val="tx2">
                    <a:lumMod val="50000"/>
                  </a:schemeClr>
                </a:solidFill>
                <a:cs typeface="Times New Roman" pitchFamily="18" charset="0"/>
              </a:rPr>
              <a:t> </a:t>
            </a:r>
            <a:r>
              <a:rPr lang="it-IT" sz="1200" dirty="0" err="1" smtClean="0">
                <a:solidFill>
                  <a:schemeClr val="tx2">
                    <a:lumMod val="50000"/>
                  </a:schemeClr>
                </a:solidFill>
                <a:cs typeface="Times New Roman" pitchFamily="18" charset="0"/>
              </a:rPr>
              <a:t>Radiometer</a:t>
            </a:r>
            <a:r>
              <a:rPr lang="it-IT" sz="1200" dirty="0" smtClean="0">
                <a:solidFill>
                  <a:schemeClr val="tx2">
                    <a:lumMod val="50000"/>
                  </a:schemeClr>
                </a:solidFill>
                <a:cs typeface="Times New Roman" pitchFamily="18" charset="0"/>
              </a:rPr>
              <a:t> Pro for </a:t>
            </a:r>
            <a:r>
              <a:rPr lang="it-IT" sz="1200" dirty="0" err="1" smtClean="0">
                <a:solidFill>
                  <a:schemeClr val="tx2">
                    <a:lumMod val="50000"/>
                  </a:schemeClr>
                </a:solidFill>
                <a:cs typeface="Times New Roman" pitchFamily="18" charset="0"/>
              </a:rPr>
              <a:t>spectral</a:t>
            </a:r>
            <a:r>
              <a:rPr lang="it-IT" sz="1200" dirty="0" smtClean="0">
                <a:solidFill>
                  <a:schemeClr val="tx2">
                    <a:lumMod val="50000"/>
                  </a:schemeClr>
                </a:solidFill>
                <a:cs typeface="Times New Roman" pitchFamily="18" charset="0"/>
              </a:rPr>
              <a:t> </a:t>
            </a:r>
            <a:r>
              <a:rPr lang="it-IT" sz="1200" dirty="0" err="1" smtClean="0">
                <a:solidFill>
                  <a:schemeClr val="tx2">
                    <a:lumMod val="50000"/>
                  </a:schemeClr>
                </a:solidFill>
                <a:cs typeface="Times New Roman" pitchFamily="18" charset="0"/>
              </a:rPr>
              <a:t>libraries</a:t>
            </a:r>
            <a:r>
              <a:rPr lang="it-IT" sz="1200" dirty="0" smtClean="0">
                <a:solidFill>
                  <a:schemeClr val="tx2">
                    <a:lumMod val="50000"/>
                  </a:schemeClr>
                </a:solidFill>
                <a:cs typeface="Times New Roman" pitchFamily="18" charset="0"/>
              </a:rPr>
              <a:t> </a:t>
            </a:r>
            <a:r>
              <a:rPr lang="it-IT" sz="1200" dirty="0" err="1" smtClean="0">
                <a:solidFill>
                  <a:schemeClr val="tx2">
                    <a:lumMod val="50000"/>
                  </a:schemeClr>
                </a:solidFill>
                <a:cs typeface="Times New Roman" pitchFamily="18" charset="0"/>
              </a:rPr>
              <a:t>collection</a:t>
            </a:r>
            <a:r>
              <a:rPr lang="it-IT" sz="1200" dirty="0" smtClean="0">
                <a:solidFill>
                  <a:schemeClr val="tx2">
                    <a:lumMod val="50000"/>
                  </a:schemeClr>
                </a:solidFill>
                <a:cs typeface="Times New Roman" pitchFamily="18" charset="0"/>
              </a:rPr>
              <a:t> and </a:t>
            </a:r>
            <a:r>
              <a:rPr lang="it-IT" sz="1200" dirty="0" err="1" smtClean="0">
                <a:solidFill>
                  <a:schemeClr val="tx2">
                    <a:lumMod val="50000"/>
                  </a:schemeClr>
                </a:solidFill>
                <a:cs typeface="Times New Roman" pitchFamily="18" charset="0"/>
              </a:rPr>
              <a:t>implementation</a:t>
            </a:r>
            <a:r>
              <a:rPr lang="it-IT" sz="1200" dirty="0" smtClean="0">
                <a:solidFill>
                  <a:schemeClr val="tx2">
                    <a:lumMod val="50000"/>
                  </a:schemeClr>
                </a:solidFill>
                <a:cs typeface="Times New Roman" pitchFamily="18" charset="0"/>
              </a:rPr>
              <a:t>            </a:t>
            </a:r>
            <a:endParaRPr lang="it-IT" sz="1200" dirty="0">
              <a:solidFill>
                <a:schemeClr val="tx2">
                  <a:lumMod val="50000"/>
                </a:schemeClr>
              </a:solidFill>
              <a:cs typeface="Times New Roman" pitchFamily="18" charset="0"/>
            </a:endParaRPr>
          </a:p>
          <a:p>
            <a:pPr marL="171450" indent="-171450">
              <a:buFont typeface="Arial" pitchFamily="34" charset="0"/>
              <a:buChar char="•"/>
            </a:pPr>
            <a:r>
              <a:rPr lang="it-IT" sz="1200" dirty="0" smtClean="0">
                <a:solidFill>
                  <a:schemeClr val="tx2">
                    <a:lumMod val="50000"/>
                  </a:schemeClr>
                </a:solidFill>
                <a:cs typeface="Times New Roman" pitchFamily="18" charset="0"/>
              </a:rPr>
              <a:t>GPS (</a:t>
            </a:r>
            <a:r>
              <a:rPr lang="it-IT" sz="1200" dirty="0" err="1" smtClean="0">
                <a:solidFill>
                  <a:schemeClr val="tx2">
                    <a:lumMod val="50000"/>
                  </a:schemeClr>
                </a:solidFill>
                <a:cs typeface="Times New Roman" pitchFamily="18" charset="0"/>
              </a:rPr>
              <a:t>Trimble</a:t>
            </a:r>
            <a:r>
              <a:rPr lang="it-IT" sz="1200" dirty="0" smtClean="0">
                <a:solidFill>
                  <a:schemeClr val="tx2">
                    <a:lumMod val="50000"/>
                  </a:schemeClr>
                </a:solidFill>
                <a:cs typeface="Times New Roman" pitchFamily="18" charset="0"/>
              </a:rPr>
              <a:t> </a:t>
            </a:r>
            <a:r>
              <a:rPr lang="it-IT" sz="1200" dirty="0" err="1" smtClean="0">
                <a:solidFill>
                  <a:schemeClr val="tx2">
                    <a:lumMod val="50000"/>
                  </a:schemeClr>
                </a:solidFill>
                <a:cs typeface="Times New Roman" pitchFamily="18" charset="0"/>
              </a:rPr>
              <a:t>GeoExplorer</a:t>
            </a:r>
            <a:r>
              <a:rPr lang="en-GB" sz="1000" dirty="0" smtClean="0">
                <a:solidFill>
                  <a:schemeClr val="tx2">
                    <a:lumMod val="50000"/>
                  </a:schemeClr>
                </a:solidFill>
                <a:cs typeface="Times New Roman" pitchFamily="18" charset="0"/>
              </a:rPr>
              <a:t>® </a:t>
            </a:r>
            <a:r>
              <a:rPr lang="en-GB" sz="1200" dirty="0" err="1" smtClean="0">
                <a:solidFill>
                  <a:schemeClr val="tx2">
                    <a:lumMod val="50000"/>
                  </a:schemeClr>
                </a:solidFill>
                <a:cs typeface="Times New Roman" pitchFamily="18" charset="0"/>
              </a:rPr>
              <a:t>GeoXH</a:t>
            </a:r>
            <a:r>
              <a:rPr lang="en-GB" sz="900" baseline="30000" dirty="0" err="1" smtClean="0">
                <a:solidFill>
                  <a:schemeClr val="tx2">
                    <a:lumMod val="50000"/>
                  </a:schemeClr>
                </a:solidFill>
                <a:cs typeface="Times New Roman" pitchFamily="18" charset="0"/>
              </a:rPr>
              <a:t>TM</a:t>
            </a:r>
            <a:r>
              <a:rPr lang="it-IT" sz="1200" dirty="0" smtClean="0">
                <a:solidFill>
                  <a:schemeClr val="tx2">
                    <a:lumMod val="50000"/>
                  </a:schemeClr>
                </a:solidFill>
                <a:cs typeface="Times New Roman" pitchFamily="18" charset="0"/>
              </a:rPr>
              <a:t>): </a:t>
            </a:r>
          </a:p>
          <a:p>
            <a:pPr marL="171450" indent="-171450">
              <a:buFont typeface="Arial" pitchFamily="34" charset="0"/>
              <a:buChar char="•"/>
            </a:pPr>
            <a:r>
              <a:rPr lang="it-IT" sz="1200" dirty="0" err="1" smtClean="0">
                <a:solidFill>
                  <a:schemeClr val="tx2">
                    <a:lumMod val="50000"/>
                  </a:schemeClr>
                </a:solidFill>
                <a:cs typeface="Times New Roman" pitchFamily="18" charset="0"/>
              </a:rPr>
              <a:t>Vegetation</a:t>
            </a:r>
            <a:r>
              <a:rPr lang="it-IT" sz="1200" dirty="0" smtClean="0">
                <a:solidFill>
                  <a:schemeClr val="tx2">
                    <a:lumMod val="50000"/>
                  </a:schemeClr>
                </a:solidFill>
                <a:cs typeface="Times New Roman" pitchFamily="18" charset="0"/>
              </a:rPr>
              <a:t> </a:t>
            </a:r>
            <a:r>
              <a:rPr lang="it-IT" sz="1200" dirty="0" err="1" smtClean="0">
                <a:solidFill>
                  <a:schemeClr val="tx2">
                    <a:lumMod val="50000"/>
                  </a:schemeClr>
                </a:solidFill>
                <a:cs typeface="Times New Roman" pitchFamily="18" charset="0"/>
              </a:rPr>
              <a:t>selecting</a:t>
            </a:r>
            <a:r>
              <a:rPr lang="it-IT" sz="1200" dirty="0" smtClean="0">
                <a:solidFill>
                  <a:schemeClr val="tx2">
                    <a:lumMod val="50000"/>
                  </a:schemeClr>
                </a:solidFill>
                <a:cs typeface="Times New Roman" pitchFamily="18" charset="0"/>
              </a:rPr>
              <a:t> and </a:t>
            </a:r>
            <a:r>
              <a:rPr lang="it-IT" sz="1200" dirty="0" err="1" smtClean="0">
                <a:solidFill>
                  <a:schemeClr val="tx2">
                    <a:lumMod val="50000"/>
                  </a:schemeClr>
                </a:solidFill>
                <a:cs typeface="Times New Roman" pitchFamily="18" charset="0"/>
              </a:rPr>
              <a:t>classification</a:t>
            </a:r>
            <a:endParaRPr lang="it-IT" sz="1200" dirty="0">
              <a:solidFill>
                <a:schemeClr val="tx2">
                  <a:lumMod val="50000"/>
                </a:schemeClr>
              </a:solidFill>
              <a:cs typeface="Times New Roman" pitchFamily="18" charset="0"/>
            </a:endParaRPr>
          </a:p>
          <a:p>
            <a:pPr marL="171450" indent="-171450">
              <a:buFont typeface="Arial" pitchFamily="34" charset="0"/>
              <a:buChar char="•"/>
            </a:pPr>
            <a:r>
              <a:rPr lang="it-IT" sz="1200" dirty="0" smtClean="0">
                <a:solidFill>
                  <a:schemeClr val="tx2">
                    <a:lumMod val="50000"/>
                  </a:schemeClr>
                </a:solidFill>
                <a:cs typeface="Times New Roman" pitchFamily="18" charset="0"/>
              </a:rPr>
              <a:t>Camera to </a:t>
            </a:r>
            <a:r>
              <a:rPr lang="it-IT" sz="1200" dirty="0" err="1" smtClean="0">
                <a:solidFill>
                  <a:schemeClr val="tx2">
                    <a:lumMod val="50000"/>
                  </a:schemeClr>
                </a:solidFill>
                <a:cs typeface="Times New Roman" pitchFamily="18" charset="0"/>
              </a:rPr>
              <a:t>collect</a:t>
            </a:r>
            <a:r>
              <a:rPr lang="it-IT" sz="1200" dirty="0" smtClean="0">
                <a:solidFill>
                  <a:schemeClr val="tx2">
                    <a:lumMod val="50000"/>
                  </a:schemeClr>
                </a:solidFill>
                <a:cs typeface="Times New Roman" pitchFamily="18" charset="0"/>
              </a:rPr>
              <a:t> </a:t>
            </a:r>
            <a:r>
              <a:rPr lang="it-IT" sz="1200" dirty="0" err="1" smtClean="0">
                <a:solidFill>
                  <a:schemeClr val="tx2">
                    <a:lumMod val="50000"/>
                  </a:schemeClr>
                </a:solidFill>
                <a:cs typeface="Times New Roman" pitchFamily="18" charset="0"/>
              </a:rPr>
              <a:t>tagged</a:t>
            </a:r>
            <a:r>
              <a:rPr lang="it-IT" sz="1200" dirty="0" smtClean="0">
                <a:solidFill>
                  <a:schemeClr val="tx2">
                    <a:lumMod val="50000"/>
                  </a:schemeClr>
                </a:solidFill>
                <a:cs typeface="Times New Roman" pitchFamily="18" charset="0"/>
              </a:rPr>
              <a:t> </a:t>
            </a:r>
            <a:r>
              <a:rPr lang="it-IT" sz="1200" dirty="0" err="1" smtClean="0">
                <a:solidFill>
                  <a:schemeClr val="tx2">
                    <a:lumMod val="50000"/>
                  </a:schemeClr>
                </a:solidFill>
                <a:cs typeface="Times New Roman" pitchFamily="18" charset="0"/>
              </a:rPr>
              <a:t>gps</a:t>
            </a:r>
            <a:r>
              <a:rPr lang="it-IT" sz="1200" dirty="0">
                <a:solidFill>
                  <a:schemeClr val="tx2">
                    <a:lumMod val="50000"/>
                  </a:schemeClr>
                </a:solidFill>
                <a:cs typeface="Times New Roman" pitchFamily="18" charset="0"/>
              </a:rPr>
              <a:t> </a:t>
            </a:r>
            <a:r>
              <a:rPr lang="it-IT" sz="1200" dirty="0" err="1" smtClean="0">
                <a:solidFill>
                  <a:schemeClr val="tx2">
                    <a:lumMod val="50000"/>
                  </a:schemeClr>
                </a:solidFill>
                <a:cs typeface="Times New Roman" pitchFamily="18" charset="0"/>
              </a:rPr>
              <a:t>photos</a:t>
            </a:r>
            <a:endParaRPr lang="it-IT" sz="1200" dirty="0" smtClean="0">
              <a:solidFill>
                <a:schemeClr val="tx2">
                  <a:lumMod val="50000"/>
                </a:schemeClr>
              </a:solidFill>
              <a:cs typeface="Times New Roman" pitchFamily="18" charset="0"/>
            </a:endParaRPr>
          </a:p>
          <a:p>
            <a:pPr marL="171450" indent="-171450">
              <a:buFont typeface="Arial" pitchFamily="34" charset="0"/>
              <a:buChar char="•"/>
            </a:pPr>
            <a:r>
              <a:rPr lang="it-IT" sz="1200" dirty="0" err="1" smtClean="0">
                <a:solidFill>
                  <a:schemeClr val="tx2">
                    <a:lumMod val="50000"/>
                  </a:schemeClr>
                </a:solidFill>
                <a:cs typeface="Times New Roman" pitchFamily="18" charset="0"/>
              </a:rPr>
              <a:t>Laboratory</a:t>
            </a:r>
            <a:r>
              <a:rPr lang="it-IT" sz="1200" dirty="0" smtClean="0">
                <a:solidFill>
                  <a:schemeClr val="tx2">
                    <a:lumMod val="50000"/>
                  </a:schemeClr>
                </a:solidFill>
                <a:cs typeface="Times New Roman" pitchFamily="18" charset="0"/>
              </a:rPr>
              <a:t> </a:t>
            </a:r>
            <a:r>
              <a:rPr lang="it-IT" sz="1200" dirty="0">
                <a:solidFill>
                  <a:schemeClr val="tx2">
                    <a:lumMod val="50000"/>
                  </a:schemeClr>
                </a:solidFill>
                <a:cs typeface="Times New Roman" pitchFamily="18" charset="0"/>
              </a:rPr>
              <a:t>(</a:t>
            </a:r>
            <a:r>
              <a:rPr lang="it-IT" sz="1200" dirty="0" err="1">
                <a:solidFill>
                  <a:schemeClr val="tx2">
                    <a:lumMod val="50000"/>
                  </a:schemeClr>
                </a:solidFill>
                <a:cs typeface="Times New Roman" pitchFamily="18" charset="0"/>
              </a:rPr>
              <a:t>Chl</a:t>
            </a:r>
            <a:r>
              <a:rPr lang="it-IT" sz="1200" dirty="0">
                <a:solidFill>
                  <a:schemeClr val="tx2">
                    <a:lumMod val="50000"/>
                  </a:schemeClr>
                </a:solidFill>
                <a:cs typeface="Times New Roman" pitchFamily="18" charset="0"/>
              </a:rPr>
              <a:t>-a e </a:t>
            </a:r>
            <a:r>
              <a:rPr lang="it-IT" sz="1200" dirty="0" err="1">
                <a:solidFill>
                  <a:schemeClr val="tx2">
                    <a:lumMod val="50000"/>
                  </a:schemeClr>
                </a:solidFill>
                <a:cs typeface="Times New Roman" pitchFamily="18" charset="0"/>
              </a:rPr>
              <a:t>Feo-pig</a:t>
            </a:r>
            <a:r>
              <a:rPr lang="it-IT" sz="1200" dirty="0">
                <a:solidFill>
                  <a:schemeClr val="tx2">
                    <a:lumMod val="50000"/>
                  </a:schemeClr>
                </a:solidFill>
                <a:cs typeface="Times New Roman" pitchFamily="18" charset="0"/>
              </a:rPr>
              <a:t> and </a:t>
            </a:r>
            <a:r>
              <a:rPr lang="it-IT" sz="1200" dirty="0" err="1">
                <a:solidFill>
                  <a:schemeClr val="tx2">
                    <a:lumMod val="50000"/>
                  </a:schemeClr>
                </a:solidFill>
                <a:cs typeface="Times New Roman" pitchFamily="18" charset="0"/>
              </a:rPr>
              <a:t>sediment</a:t>
            </a:r>
            <a:r>
              <a:rPr lang="it-IT" sz="1200" dirty="0">
                <a:solidFill>
                  <a:schemeClr val="tx2">
                    <a:lumMod val="50000"/>
                  </a:schemeClr>
                </a:solidFill>
                <a:cs typeface="Times New Roman" pitchFamily="18" charset="0"/>
              </a:rPr>
              <a:t> </a:t>
            </a:r>
            <a:r>
              <a:rPr lang="it-IT" sz="1200" dirty="0" err="1">
                <a:solidFill>
                  <a:schemeClr val="tx2">
                    <a:lumMod val="50000"/>
                  </a:schemeClr>
                </a:solidFill>
                <a:cs typeface="Times New Roman" pitchFamily="18" charset="0"/>
              </a:rPr>
              <a:t>properties</a:t>
            </a:r>
            <a:r>
              <a:rPr lang="it-IT" sz="1200" dirty="0">
                <a:solidFill>
                  <a:schemeClr val="tx2">
                    <a:lumMod val="50000"/>
                  </a:schemeClr>
                </a:solidFill>
                <a:cs typeface="Times New Roman" pitchFamily="18" charset="0"/>
              </a:rPr>
              <a:t>; TSS; DOC; </a:t>
            </a:r>
            <a:r>
              <a:rPr lang="it-IT" sz="1200" dirty="0" err="1">
                <a:solidFill>
                  <a:schemeClr val="tx2">
                    <a:lumMod val="50000"/>
                  </a:schemeClr>
                </a:solidFill>
                <a:cs typeface="Times New Roman" pitchFamily="18" charset="0"/>
              </a:rPr>
              <a:t>aCDOM</a:t>
            </a:r>
            <a:r>
              <a:rPr lang="it-IT" sz="1200" dirty="0">
                <a:solidFill>
                  <a:schemeClr val="tx2">
                    <a:lumMod val="50000"/>
                  </a:schemeClr>
                </a:solidFill>
                <a:cs typeface="Times New Roman" pitchFamily="18" charset="0"/>
              </a:rPr>
              <a:t> 280 – 355 </a:t>
            </a:r>
            <a:r>
              <a:rPr lang="it-IT" sz="1200" dirty="0" err="1">
                <a:solidFill>
                  <a:schemeClr val="tx2">
                    <a:lumMod val="50000"/>
                  </a:schemeClr>
                </a:solidFill>
                <a:cs typeface="Times New Roman" pitchFamily="18" charset="0"/>
              </a:rPr>
              <a:t>waters</a:t>
            </a:r>
            <a:r>
              <a:rPr lang="it-IT" sz="1200" dirty="0">
                <a:solidFill>
                  <a:schemeClr val="tx2">
                    <a:lumMod val="50000"/>
                  </a:schemeClr>
                </a:solidFill>
                <a:cs typeface="Times New Roman" pitchFamily="18" charset="0"/>
              </a:rPr>
              <a:t>) </a:t>
            </a:r>
          </a:p>
        </p:txBody>
      </p:sp>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l="7084" t="10074" r="6929" b="31290"/>
          <a:stretch/>
        </p:blipFill>
        <p:spPr>
          <a:xfrm>
            <a:off x="647701" y="847726"/>
            <a:ext cx="7862727" cy="3790950"/>
          </a:xfrm>
          <a:prstGeom prst="rect">
            <a:avLst/>
          </a:prstGeom>
        </p:spPr>
      </p:pic>
      <p:sp>
        <p:nvSpPr>
          <p:cNvPr id="56" name="Figura a mano libera 55"/>
          <p:cNvSpPr/>
          <p:nvPr/>
        </p:nvSpPr>
        <p:spPr>
          <a:xfrm>
            <a:off x="2466976" y="1619250"/>
            <a:ext cx="6067425" cy="5162550"/>
          </a:xfrm>
          <a:custGeom>
            <a:avLst/>
            <a:gdLst>
              <a:gd name="connsiteX0" fmla="*/ 914400 w 6067425"/>
              <a:gd name="connsiteY0" fmla="*/ 0 h 5162550"/>
              <a:gd name="connsiteX1" fmla="*/ 6067425 w 6067425"/>
              <a:gd name="connsiteY1" fmla="*/ 2095500 h 5162550"/>
              <a:gd name="connsiteX2" fmla="*/ 2295525 w 6067425"/>
              <a:gd name="connsiteY2" fmla="*/ 2095500 h 5162550"/>
              <a:gd name="connsiteX3" fmla="*/ 2286000 w 6067425"/>
              <a:gd name="connsiteY3" fmla="*/ 5162550 h 5162550"/>
              <a:gd name="connsiteX4" fmla="*/ 0 w 6067425"/>
              <a:gd name="connsiteY4" fmla="*/ 1304925 h 5162550"/>
              <a:gd name="connsiteX5" fmla="*/ 933450 w 6067425"/>
              <a:gd name="connsiteY5" fmla="*/ 1314450 h 5162550"/>
              <a:gd name="connsiteX6" fmla="*/ 914400 w 6067425"/>
              <a:gd name="connsiteY6" fmla="*/ 0 h 51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7425" h="5162550">
                <a:moveTo>
                  <a:pt x="914400" y="0"/>
                </a:moveTo>
                <a:lnTo>
                  <a:pt x="6067425" y="2095500"/>
                </a:lnTo>
                <a:lnTo>
                  <a:pt x="2295525" y="2095500"/>
                </a:lnTo>
                <a:lnTo>
                  <a:pt x="2286000" y="5162550"/>
                </a:lnTo>
                <a:lnTo>
                  <a:pt x="0" y="1304925"/>
                </a:lnTo>
                <a:lnTo>
                  <a:pt x="933450" y="1314450"/>
                </a:lnTo>
                <a:lnTo>
                  <a:pt x="914400" y="0"/>
                </a:lnTo>
                <a:close/>
              </a:path>
            </a:pathLst>
          </a:custGeom>
          <a:solidFill>
            <a:schemeClr val="bg1">
              <a:alpha val="63000"/>
            </a:schemeClr>
          </a:solidFill>
          <a:ln>
            <a:solidFill>
              <a:srgbClr val="FFFF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ttangolo 51"/>
          <p:cNvSpPr/>
          <p:nvPr/>
        </p:nvSpPr>
        <p:spPr>
          <a:xfrm>
            <a:off x="7090690" y="1628800"/>
            <a:ext cx="1302707" cy="118969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ttangolo 53"/>
          <p:cNvSpPr/>
          <p:nvPr/>
        </p:nvSpPr>
        <p:spPr>
          <a:xfrm>
            <a:off x="971600" y="1256457"/>
            <a:ext cx="864096" cy="967190"/>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ttangolo 52"/>
          <p:cNvSpPr/>
          <p:nvPr/>
        </p:nvSpPr>
        <p:spPr>
          <a:xfrm>
            <a:off x="2467025" y="1628800"/>
            <a:ext cx="914400" cy="1296689"/>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Immagin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7475" y="2762251"/>
            <a:ext cx="1187624" cy="158349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Figura a mano libera 57"/>
          <p:cNvSpPr/>
          <p:nvPr/>
        </p:nvSpPr>
        <p:spPr>
          <a:xfrm>
            <a:off x="4013246" y="4391025"/>
            <a:ext cx="1295400" cy="647700"/>
          </a:xfrm>
          <a:custGeom>
            <a:avLst/>
            <a:gdLst>
              <a:gd name="connsiteX0" fmla="*/ 228600 w 1295400"/>
              <a:gd name="connsiteY0" fmla="*/ 647700 h 647700"/>
              <a:gd name="connsiteX1" fmla="*/ 0 w 1295400"/>
              <a:gd name="connsiteY1" fmla="*/ 9525 h 647700"/>
              <a:gd name="connsiteX2" fmla="*/ 1295400 w 1295400"/>
              <a:gd name="connsiteY2" fmla="*/ 0 h 647700"/>
              <a:gd name="connsiteX3" fmla="*/ 228600 w 12954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295400" h="647700">
                <a:moveTo>
                  <a:pt x="228600" y="647700"/>
                </a:moveTo>
                <a:lnTo>
                  <a:pt x="0" y="9525"/>
                </a:lnTo>
                <a:lnTo>
                  <a:pt x="1295400" y="0"/>
                </a:lnTo>
                <a:lnTo>
                  <a:pt x="228600" y="647700"/>
                </a:lnTo>
                <a:close/>
              </a:path>
            </a:pathLst>
          </a:custGeom>
          <a:solidFill>
            <a:srgbClr val="00B0F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Immagin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288" y="3739453"/>
            <a:ext cx="1790467" cy="179046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Figura a mano libera 60"/>
          <p:cNvSpPr/>
          <p:nvPr/>
        </p:nvSpPr>
        <p:spPr>
          <a:xfrm>
            <a:off x="4219575" y="3695702"/>
            <a:ext cx="2247900" cy="2085975"/>
          </a:xfrm>
          <a:custGeom>
            <a:avLst/>
            <a:gdLst>
              <a:gd name="connsiteX0" fmla="*/ 0 w 2247900"/>
              <a:gd name="connsiteY0" fmla="*/ 1714500 h 2085975"/>
              <a:gd name="connsiteX1" fmla="*/ 371475 w 2247900"/>
              <a:gd name="connsiteY1" fmla="*/ 0 h 2085975"/>
              <a:gd name="connsiteX2" fmla="*/ 361950 w 2247900"/>
              <a:gd name="connsiteY2" fmla="*/ 1885950 h 2085975"/>
              <a:gd name="connsiteX3" fmla="*/ 2247900 w 2247900"/>
              <a:gd name="connsiteY3" fmla="*/ 1885950 h 2085975"/>
              <a:gd name="connsiteX4" fmla="*/ 0 w 2247900"/>
              <a:gd name="connsiteY4" fmla="*/ 2085975 h 2085975"/>
              <a:gd name="connsiteX5" fmla="*/ 0 w 2247900"/>
              <a:gd name="connsiteY5" fmla="*/ 1714500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7900" h="2085975">
                <a:moveTo>
                  <a:pt x="0" y="1714500"/>
                </a:moveTo>
                <a:lnTo>
                  <a:pt x="371475" y="0"/>
                </a:lnTo>
                <a:lnTo>
                  <a:pt x="361950" y="1885950"/>
                </a:lnTo>
                <a:lnTo>
                  <a:pt x="2247900" y="1885950"/>
                </a:lnTo>
                <a:lnTo>
                  <a:pt x="0" y="2085975"/>
                </a:lnTo>
                <a:lnTo>
                  <a:pt x="0" y="1714500"/>
                </a:lnTo>
                <a:close/>
              </a:path>
            </a:pathLst>
          </a:custGeom>
          <a:solidFill>
            <a:srgbClr val="00B0F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magine 10"/>
          <p:cNvPicPr>
            <a:picLocks noChangeAspect="1"/>
          </p:cNvPicPr>
          <p:nvPr/>
        </p:nvPicPr>
        <p:blipFill rotWithShape="1">
          <a:blip r:embed="rId6" cstate="print">
            <a:extLst>
              <a:ext uri="{28A0092B-C50C-407E-A947-70E740481C1C}">
                <a14:useLocalDpi xmlns:a14="http://schemas.microsoft.com/office/drawing/2010/main" val="0"/>
              </a:ext>
            </a:extLst>
          </a:blip>
          <a:srcRect l="12273" t="5570" r="5155"/>
          <a:stretch/>
        </p:blipFill>
        <p:spPr>
          <a:xfrm>
            <a:off x="5124618" y="4345749"/>
            <a:ext cx="2299451" cy="19722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 name="Figura a mano libera 62"/>
          <p:cNvSpPr/>
          <p:nvPr/>
        </p:nvSpPr>
        <p:spPr>
          <a:xfrm>
            <a:off x="4241847" y="4314827"/>
            <a:ext cx="866775" cy="2047875"/>
          </a:xfrm>
          <a:custGeom>
            <a:avLst/>
            <a:gdLst>
              <a:gd name="connsiteX0" fmla="*/ 0 w 866775"/>
              <a:gd name="connsiteY0" fmla="*/ 1466850 h 2047875"/>
              <a:gd name="connsiteX1" fmla="*/ 866775 w 866775"/>
              <a:gd name="connsiteY1" fmla="*/ 0 h 2047875"/>
              <a:gd name="connsiteX2" fmla="*/ 866775 w 866775"/>
              <a:gd name="connsiteY2" fmla="*/ 2047875 h 2047875"/>
              <a:gd name="connsiteX3" fmla="*/ 0 w 866775"/>
              <a:gd name="connsiteY3" fmla="*/ 1638300 h 2047875"/>
              <a:gd name="connsiteX4" fmla="*/ 0 w 866775"/>
              <a:gd name="connsiteY4" fmla="*/ 1466850 h 20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2047875">
                <a:moveTo>
                  <a:pt x="0" y="1466850"/>
                </a:moveTo>
                <a:lnTo>
                  <a:pt x="866775" y="0"/>
                </a:lnTo>
                <a:lnTo>
                  <a:pt x="866775" y="2047875"/>
                </a:lnTo>
                <a:lnTo>
                  <a:pt x="0" y="1638300"/>
                </a:lnTo>
                <a:lnTo>
                  <a:pt x="0" y="1466850"/>
                </a:lnTo>
                <a:close/>
              </a:path>
            </a:pathLst>
          </a:custGeom>
          <a:solidFill>
            <a:srgbClr val="00B0F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Immagine 17"/>
          <p:cNvPicPr>
            <a:picLocks noChangeAspect="1"/>
          </p:cNvPicPr>
          <p:nvPr/>
        </p:nvPicPr>
        <p:blipFill rotWithShape="1">
          <a:blip r:embed="rId7" cstate="print">
            <a:extLst>
              <a:ext uri="{28A0092B-C50C-407E-A947-70E740481C1C}">
                <a14:useLocalDpi xmlns:a14="http://schemas.microsoft.com/office/drawing/2010/main" val="0"/>
              </a:ext>
            </a:extLst>
          </a:blip>
          <a:srcRect l="4053" r="12816" b="12080"/>
          <a:stretch/>
        </p:blipFill>
        <p:spPr>
          <a:xfrm>
            <a:off x="6279094" y="4954274"/>
            <a:ext cx="2289947" cy="181640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5" name="Figura a mano libera 64"/>
          <p:cNvSpPr/>
          <p:nvPr/>
        </p:nvSpPr>
        <p:spPr>
          <a:xfrm>
            <a:off x="4210050" y="4914900"/>
            <a:ext cx="2038350" cy="1905000"/>
          </a:xfrm>
          <a:custGeom>
            <a:avLst/>
            <a:gdLst>
              <a:gd name="connsiteX0" fmla="*/ 0 w 2038350"/>
              <a:gd name="connsiteY0" fmla="*/ 1209675 h 1905000"/>
              <a:gd name="connsiteX1" fmla="*/ 2038350 w 2038350"/>
              <a:gd name="connsiteY1" fmla="*/ 0 h 1905000"/>
              <a:gd name="connsiteX2" fmla="*/ 2028825 w 2038350"/>
              <a:gd name="connsiteY2" fmla="*/ 1905000 h 1905000"/>
              <a:gd name="connsiteX3" fmla="*/ 0 w 2038350"/>
              <a:gd name="connsiteY3" fmla="*/ 1390650 h 1905000"/>
              <a:gd name="connsiteX4" fmla="*/ 0 w 2038350"/>
              <a:gd name="connsiteY4" fmla="*/ 1209675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0" h="1905000">
                <a:moveTo>
                  <a:pt x="0" y="1209675"/>
                </a:moveTo>
                <a:lnTo>
                  <a:pt x="2038350" y="0"/>
                </a:lnTo>
                <a:lnTo>
                  <a:pt x="2028825" y="1905000"/>
                </a:lnTo>
                <a:lnTo>
                  <a:pt x="0" y="1390650"/>
                </a:lnTo>
                <a:lnTo>
                  <a:pt x="0" y="1209675"/>
                </a:lnTo>
                <a:close/>
              </a:path>
            </a:pathLst>
          </a:custGeom>
          <a:solidFill>
            <a:srgbClr val="00B0F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magin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5571" y="984489"/>
            <a:ext cx="3379977" cy="2749311"/>
          </a:xfrm>
          <a:prstGeom prst="rect">
            <a:avLst/>
          </a:prstGeom>
          <a:solidFill>
            <a:srgbClr val="FFFFFF">
              <a:shade val="85000"/>
            </a:srgbClr>
          </a:solidFill>
          <a:ln w="254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54000"/>
                    </a14:imgEffect>
                  </a14:imgLayer>
                </a14:imgProps>
              </a:ext>
              <a:ext uri="{28A0092B-C50C-407E-A947-70E740481C1C}">
                <a14:useLocalDpi xmlns:a14="http://schemas.microsoft.com/office/drawing/2010/main" val="0"/>
              </a:ext>
            </a:extLst>
          </a:blip>
          <a:stretch>
            <a:fillRect/>
          </a:stretch>
        </p:blipFill>
        <p:spPr>
          <a:xfrm>
            <a:off x="5108622" y="3798978"/>
            <a:ext cx="3751615" cy="3020922"/>
          </a:xfrm>
          <a:prstGeom prst="rect">
            <a:avLst/>
          </a:prstGeom>
          <a:solidFill>
            <a:srgbClr val="FFFFFF">
              <a:shade val="85000"/>
            </a:srgbClr>
          </a:solidFill>
          <a:ln w="254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Figura a mano libera 56"/>
          <p:cNvSpPr/>
          <p:nvPr/>
        </p:nvSpPr>
        <p:spPr>
          <a:xfrm>
            <a:off x="9525" y="1247775"/>
            <a:ext cx="4114800" cy="2247900"/>
          </a:xfrm>
          <a:custGeom>
            <a:avLst/>
            <a:gdLst>
              <a:gd name="connsiteX0" fmla="*/ 1838325 w 4114800"/>
              <a:gd name="connsiteY0" fmla="*/ 0 h 2247900"/>
              <a:gd name="connsiteX1" fmla="*/ 4114800 w 4114800"/>
              <a:gd name="connsiteY1" fmla="*/ 2247900 h 2247900"/>
              <a:gd name="connsiteX2" fmla="*/ 0 w 4114800"/>
              <a:gd name="connsiteY2" fmla="*/ 2247900 h 2247900"/>
              <a:gd name="connsiteX3" fmla="*/ 971550 w 4114800"/>
              <a:gd name="connsiteY3" fmla="*/ 9525 h 2247900"/>
              <a:gd name="connsiteX4" fmla="*/ 971550 w 4114800"/>
              <a:gd name="connsiteY4" fmla="*/ 981075 h 2247900"/>
              <a:gd name="connsiteX5" fmla="*/ 1857375 w 4114800"/>
              <a:gd name="connsiteY5" fmla="*/ 981075 h 2247900"/>
              <a:gd name="connsiteX6" fmla="*/ 1838325 w 4114800"/>
              <a:gd name="connsiteY6" fmla="*/ 0 h 22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0" h="2247900">
                <a:moveTo>
                  <a:pt x="1838325" y="0"/>
                </a:moveTo>
                <a:lnTo>
                  <a:pt x="4114800" y="2247900"/>
                </a:lnTo>
                <a:lnTo>
                  <a:pt x="0" y="2247900"/>
                </a:lnTo>
                <a:lnTo>
                  <a:pt x="971550" y="9525"/>
                </a:lnTo>
                <a:lnTo>
                  <a:pt x="971550" y="981075"/>
                </a:lnTo>
                <a:lnTo>
                  <a:pt x="1857375" y="981075"/>
                </a:lnTo>
                <a:lnTo>
                  <a:pt x="1838325" y="0"/>
                </a:lnTo>
                <a:close/>
              </a:path>
            </a:pathLst>
          </a:custGeom>
          <a:solidFill>
            <a:schemeClr val="bg1">
              <a:alpha val="63000"/>
            </a:schemeClr>
          </a:solidFill>
          <a:ln>
            <a:solidFill>
              <a:srgbClr val="FFFF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itle 2"/>
          <p:cNvSpPr>
            <a:spLocks noGrp="1"/>
          </p:cNvSpPr>
          <p:nvPr>
            <p:ph type="title"/>
          </p:nvPr>
        </p:nvSpPr>
        <p:spPr>
          <a:xfrm>
            <a:off x="2349267" y="304800"/>
            <a:ext cx="6219774" cy="542926"/>
          </a:xfrm>
        </p:spPr>
        <p:txBody>
          <a:bodyPr>
            <a:noAutofit/>
          </a:bodyPr>
          <a:lstStyle/>
          <a:p>
            <a:r>
              <a:rPr lang="en-GB" sz="1600" dirty="0" smtClean="0"/>
              <a:t>Area 2: </a:t>
            </a:r>
            <a:r>
              <a:rPr lang="en-GB" sz="1600" dirty="0" err="1" smtClean="0"/>
              <a:t>Goro</a:t>
            </a:r>
            <a:r>
              <a:rPr lang="en-GB" sz="1600" dirty="0" smtClean="0"/>
              <a:t> spit - High resolution ecological mapping coupled with</a:t>
            </a:r>
            <a:br>
              <a:rPr lang="en-GB" sz="1600" dirty="0" smtClean="0"/>
            </a:br>
            <a:r>
              <a:rPr lang="en-GB" sz="1600" dirty="0" smtClean="0"/>
              <a:t> </a:t>
            </a:r>
            <a:r>
              <a:rPr lang="en-GB" sz="1600" dirty="0" err="1" smtClean="0"/>
              <a:t>Insitu</a:t>
            </a:r>
            <a:r>
              <a:rPr lang="en-GB" sz="1600" dirty="0" smtClean="0"/>
              <a:t> and laboratory measurements</a:t>
            </a:r>
            <a:endParaRPr lang="en-GB" sz="1600" dirty="0"/>
          </a:p>
        </p:txBody>
      </p:sp>
      <p:pic>
        <p:nvPicPr>
          <p:cNvPr id="7" name="Immagine 6"/>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59000"/>
                    </a14:imgEffect>
                  </a14:imgLayer>
                </a14:imgProps>
              </a:ext>
              <a:ext uri="{28A0092B-C50C-407E-A947-70E740481C1C}">
                <a14:useLocalDpi xmlns:a14="http://schemas.microsoft.com/office/drawing/2010/main" val="0"/>
              </a:ext>
            </a:extLst>
          </a:blip>
          <a:stretch>
            <a:fillRect/>
          </a:stretch>
        </p:blipFill>
        <p:spPr>
          <a:xfrm>
            <a:off x="94560" y="3378652"/>
            <a:ext cx="4096440" cy="3320146"/>
          </a:xfrm>
          <a:prstGeom prst="rect">
            <a:avLst/>
          </a:prstGeom>
          <a:solidFill>
            <a:srgbClr val="FFFFFF">
              <a:shade val="85000"/>
            </a:srgbClr>
          </a:solidFill>
          <a:ln w="254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33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subTnLst>
                                    <p:set>
                                      <p:cBhvr override="childStyle">
                                        <p:cTn dur="1" fill="hold" display="0" masterRel="nextClick" afterEffect="1"/>
                                        <p:tgtEl>
                                          <p:spTgt spid="61"/>
                                        </p:tgtEl>
                                        <p:attrNameLst>
                                          <p:attrName>style.visibility</p:attrName>
                                        </p:attrNameLst>
                                      </p:cBhvr>
                                      <p:to>
                                        <p:strVal val="hidden"/>
                                      </p:to>
                                    </p:set>
                                  </p:sub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11" presetID="22" presetClass="entr" presetSubtype="8"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left)">
                                      <p:cBhvr>
                                        <p:cTn id="13" dur="500"/>
                                        <p:tgtEl>
                                          <p:spTgt spid="63"/>
                                        </p:tgtEl>
                                      </p:cBhvr>
                                    </p:animEffect>
                                  </p:childTnLst>
                                  <p:subTnLst>
                                    <p:set>
                                      <p:cBhvr override="childStyle">
                                        <p:cTn dur="1" fill="hold" display="0" masterRel="nextClick" afterEffect="1"/>
                                        <p:tgtEl>
                                          <p:spTgt spid="63"/>
                                        </p:tgtEl>
                                        <p:attrNameLst>
                                          <p:attrName>style.visibility</p:attrName>
                                        </p:attrNameLst>
                                      </p:cBhvr>
                                      <p:to>
                                        <p:strVal val="hidden"/>
                                      </p:to>
                                    </p:set>
                                  </p:sub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7" presetID="22" presetClass="entr" presetSubtype="8"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subTnLst>
                                    <p:set>
                                      <p:cBhvr override="childStyle">
                                        <p:cTn dur="1" fill="hold" display="0" masterRel="nextClick" afterEffect="1"/>
                                        <p:tgtEl>
                                          <p:spTgt spid="65"/>
                                        </p:tgtEl>
                                        <p:attrNameLst>
                                          <p:attrName>style.visibility</p:attrName>
                                        </p:attrNameLst>
                                      </p:cBhvr>
                                      <p:to>
                                        <p:strVal val="hidden"/>
                                      </p:to>
                                    </p:set>
                                  </p:subTnLst>
                                </p:cTn>
                              </p:par>
                              <p:par>
                                <p:cTn id="20" presetID="22" presetClass="entr" presetSubtype="8"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23" presetID="22" presetClass="entr" presetSubtype="4"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subTnLst>
                                    <p:set>
                                      <p:cBhvr override="childStyle">
                                        <p:cTn dur="1" fill="hold" display="0" masterRel="nextClick" afterEffect="1"/>
                                        <p:tgtEl>
                                          <p:spTgt spid="58"/>
                                        </p:tgtEl>
                                        <p:attrNameLst>
                                          <p:attrName>style.visibility</p:attrName>
                                        </p:attrNameLst>
                                      </p:cBhvr>
                                      <p:to>
                                        <p:strVal val="hidden"/>
                                      </p:to>
                                    </p:set>
                                  </p:subTnLst>
                                </p:cTn>
                              </p:par>
                              <p:par>
                                <p:cTn id="26" presetID="2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circle(out)">
                                      <p:cBhvr>
                                        <p:cTn id="33" dur="2000"/>
                                        <p:tgtEl>
                                          <p:spTgt spid="52"/>
                                        </p:tgtEl>
                                      </p:cBhvr>
                                    </p:animEffec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par>
                          <p:cTn id="34" fill="hold">
                            <p:stCondLst>
                              <p:cond delay="2000"/>
                            </p:stCondLst>
                            <p:childTnLst>
                              <p:par>
                                <p:cTn id="35" presetID="6" presetClass="entr" presetSubtype="32" fill="hold" nodeType="afterEffect">
                                  <p:stCondLst>
                                    <p:cond delay="500"/>
                                  </p:stCondLst>
                                  <p:childTnLst>
                                    <p:set>
                                      <p:cBhvr>
                                        <p:cTn id="36" dur="1" fill="hold">
                                          <p:stCondLst>
                                            <p:cond delay="0"/>
                                          </p:stCondLst>
                                        </p:cTn>
                                        <p:tgtEl>
                                          <p:spTgt spid="5"/>
                                        </p:tgtEl>
                                        <p:attrNameLst>
                                          <p:attrName>style.visibility</p:attrName>
                                        </p:attrNameLst>
                                      </p:cBhvr>
                                      <p:to>
                                        <p:strVal val="visible"/>
                                      </p:to>
                                    </p:set>
                                    <p:animEffect transition="in" filter="circle(out)">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circle(out)">
                                      <p:cBhvr>
                                        <p:cTn id="42" dur="2000"/>
                                        <p:tgtEl>
                                          <p:spTgt spid="53"/>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left)">
                                      <p:cBhvr>
                                        <p:cTn id="46" dur="500"/>
                                        <p:tgtEl>
                                          <p:spTgt spid="56"/>
                                        </p:tgtEl>
                                      </p:cBhvr>
                                    </p:animEffect>
                                  </p:childTnLst>
                                </p:cTn>
                              </p:par>
                              <p:par>
                                <p:cTn id="47" presetID="22" presetClass="entr" presetSubtype="8"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32" fill="hold" grpId="0"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circle(out)">
                                      <p:cBhvr>
                                        <p:cTn id="54" dur="2000"/>
                                        <p:tgtEl>
                                          <p:spTgt spid="54"/>
                                        </p:tgtEl>
                                      </p:cBhvr>
                                    </p:animEffect>
                                  </p:childTnLst>
                                </p:cTn>
                              </p:par>
                            </p:childTnLst>
                          </p:cTn>
                        </p:par>
                        <p:par>
                          <p:cTn id="55" fill="hold">
                            <p:stCondLst>
                              <p:cond delay="2000"/>
                            </p:stCondLst>
                            <p:childTnLst>
                              <p:par>
                                <p:cTn id="56" presetID="22" presetClass="entr" presetSubtype="1"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up)">
                                      <p:cBhvr>
                                        <p:cTn id="58" dur="500"/>
                                        <p:tgtEl>
                                          <p:spTgt spid="57"/>
                                        </p:tgtEl>
                                      </p:cBhvr>
                                    </p:animEffect>
                                  </p:childTnLst>
                                </p:cTn>
                              </p:par>
                              <p:par>
                                <p:cTn id="59" presetID="22" presetClass="entr" presetSubtype="1"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2" grpId="0" animBg="1"/>
      <p:bldP spid="54" grpId="0" animBg="1"/>
      <p:bldP spid="53" grpId="0" animBg="1"/>
      <p:bldP spid="58" grpId="0" animBg="1"/>
      <p:bldP spid="61" grpId="0" animBg="1"/>
      <p:bldP spid="63" grpId="0" animBg="1"/>
      <p:bldP spid="65" grpId="0" animBg="1"/>
      <p:bldP spid="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a:xfrm>
            <a:off x="457200" y="1296000"/>
            <a:ext cx="8153400" cy="5257200"/>
          </a:xfrm>
        </p:spPr>
        <p:txBody>
          <a:bodyPr>
            <a:normAutofit lnSpcReduction="10000"/>
          </a:bodyPr>
          <a:lstStyle/>
          <a:p>
            <a:pPr marL="169863" indent="0" algn="just" hangingPunct="0">
              <a:spcBef>
                <a:spcPts val="0"/>
              </a:spcBef>
              <a:buNone/>
            </a:pPr>
            <a:r>
              <a:rPr lang="en-US" sz="2000" b="1" u="sng" dirty="0" smtClean="0"/>
              <a:t>Context</a:t>
            </a:r>
            <a:r>
              <a:rPr lang="en-US" sz="2000" b="1" dirty="0" smtClean="0"/>
              <a:t>: </a:t>
            </a:r>
            <a:r>
              <a:rPr lang="en-US" sz="2000" dirty="0" smtClean="0"/>
              <a:t>For </a:t>
            </a:r>
            <a:r>
              <a:rPr lang="en-US" sz="2000" dirty="0"/>
              <a:t>the decision and policy </a:t>
            </a:r>
            <a:r>
              <a:rPr lang="en-US" sz="2000" dirty="0" smtClean="0"/>
              <a:t>makers knowledge about coastal </a:t>
            </a:r>
            <a:r>
              <a:rPr lang="en-US" sz="2000" dirty="0" smtClean="0"/>
              <a:t>ecosystems, </a:t>
            </a:r>
            <a:r>
              <a:rPr lang="en-US" sz="2000" dirty="0" smtClean="0"/>
              <a:t>response to variations in external conditions and the degree to which a system is able to cope with adverse </a:t>
            </a:r>
            <a:r>
              <a:rPr lang="en-US" sz="2000" dirty="0" smtClean="0"/>
              <a:t>effects, </a:t>
            </a:r>
            <a:r>
              <a:rPr lang="en-US" sz="2000" dirty="0" smtClean="0"/>
              <a:t>is mandatory. In order to consolidate </a:t>
            </a:r>
            <a:r>
              <a:rPr lang="en-US" sz="2000" dirty="0"/>
              <a:t>and improve existing monitoring approaches in Europe </a:t>
            </a:r>
            <a:r>
              <a:rPr lang="en-US" sz="2000" dirty="0" smtClean="0"/>
              <a:t>and </a:t>
            </a:r>
            <a:r>
              <a:rPr lang="en-US" sz="2000" dirty="0" smtClean="0"/>
              <a:t>help </a:t>
            </a:r>
            <a:r>
              <a:rPr lang="en-US" sz="2000" dirty="0"/>
              <a:t>to identify and address gaps in currently available data and </a:t>
            </a:r>
            <a:r>
              <a:rPr lang="en-US" sz="2000" dirty="0" smtClean="0"/>
              <a:t>information, specific tools to support </a:t>
            </a:r>
            <a:r>
              <a:rPr lang="en-US" sz="2000" dirty="0" smtClean="0"/>
              <a:t>decisions </a:t>
            </a:r>
            <a:r>
              <a:rPr lang="en-US" sz="2000" dirty="0" smtClean="0"/>
              <a:t>are available from the context of EO and GMES/Copernicus. </a:t>
            </a:r>
          </a:p>
          <a:p>
            <a:pPr marL="169863" indent="0" algn="just" hangingPunct="0">
              <a:spcBef>
                <a:spcPts val="0"/>
              </a:spcBef>
              <a:buNone/>
            </a:pPr>
            <a:endParaRPr lang="en-US" sz="1400" dirty="0" smtClean="0"/>
          </a:p>
          <a:p>
            <a:pPr marL="174625" indent="0" algn="just" hangingPunct="0">
              <a:spcBef>
                <a:spcPts val="0"/>
              </a:spcBef>
              <a:buNone/>
            </a:pPr>
            <a:r>
              <a:rPr lang="en-US" sz="2000" b="1" u="sng" dirty="0" smtClean="0"/>
              <a:t>Purpose</a:t>
            </a:r>
            <a:r>
              <a:rPr lang="en-US" sz="2000" b="1" dirty="0" smtClean="0"/>
              <a:t>: </a:t>
            </a:r>
            <a:r>
              <a:rPr lang="en-US" sz="2000" dirty="0" smtClean="0"/>
              <a:t>Test </a:t>
            </a:r>
            <a:r>
              <a:rPr lang="en-US" sz="2000" dirty="0"/>
              <a:t>Case #</a:t>
            </a:r>
            <a:r>
              <a:rPr lang="en-US" sz="2000" dirty="0" smtClean="0"/>
              <a:t>2 shows how added value products for coastal ecosystem analysis can be obtained by integrating COPERNICUS core observation products with other EO data and </a:t>
            </a:r>
            <a:r>
              <a:rPr lang="en-US" sz="2000" i="1" dirty="0" err="1" smtClean="0"/>
              <a:t>insitu</a:t>
            </a:r>
            <a:r>
              <a:rPr lang="en-US" sz="2000" dirty="0" smtClean="0"/>
              <a:t> measurements. Observing coastal dynamics means observing complex ecosystems with </a:t>
            </a:r>
            <a:r>
              <a:rPr lang="en-US" sz="2000" dirty="0" smtClean="0"/>
              <a:t>multi parameter </a:t>
            </a:r>
            <a:r>
              <a:rPr lang="en-US" sz="2000" dirty="0" smtClean="0"/>
              <a:t>interaction and their </a:t>
            </a:r>
            <a:r>
              <a:rPr lang="en-US" sz="2000" dirty="0" smtClean="0"/>
              <a:t>time- </a:t>
            </a:r>
            <a:r>
              <a:rPr lang="en-US" sz="2000" dirty="0" smtClean="0"/>
              <a:t>(</a:t>
            </a:r>
            <a:r>
              <a:rPr lang="en-US" sz="2000" dirty="0" smtClean="0"/>
              <a:t>long-term visions) </a:t>
            </a:r>
            <a:r>
              <a:rPr lang="en-US" sz="2000" dirty="0" smtClean="0"/>
              <a:t>and </a:t>
            </a:r>
            <a:r>
              <a:rPr lang="en-US" sz="2000" dirty="0" smtClean="0"/>
              <a:t>space- dependent </a:t>
            </a:r>
            <a:r>
              <a:rPr lang="en-US" sz="2000" dirty="0" smtClean="0"/>
              <a:t>dynamics. Appropriate governance (multi-purpose) and a sustainable approach requires the implementation of </a:t>
            </a:r>
            <a:r>
              <a:rPr lang="en-US" sz="2000" dirty="0" smtClean="0"/>
              <a:t>durable, </a:t>
            </a:r>
            <a:r>
              <a:rPr lang="en-US" sz="2000" dirty="0" smtClean="0"/>
              <a:t>repeatable and self-sustainable infrastructures </a:t>
            </a:r>
            <a:r>
              <a:rPr lang="en-US" sz="2000" dirty="0" smtClean="0"/>
              <a:t>as well as</a:t>
            </a:r>
            <a:r>
              <a:rPr lang="en-US" sz="2000" dirty="0" smtClean="0"/>
              <a:t> </a:t>
            </a:r>
            <a:r>
              <a:rPr lang="en-US" sz="2000" dirty="0" smtClean="0"/>
              <a:t>coaxes of </a:t>
            </a:r>
            <a:r>
              <a:rPr lang="en-US" sz="2000" dirty="0" smtClean="0"/>
              <a:t>infrastructures. Together these </a:t>
            </a:r>
            <a:r>
              <a:rPr lang="en-US" sz="2000" dirty="0" smtClean="0"/>
              <a:t>will be key </a:t>
            </a:r>
            <a:r>
              <a:rPr lang="en-US" sz="2000" dirty="0" smtClean="0"/>
              <a:t>for </a:t>
            </a:r>
            <a:r>
              <a:rPr lang="en-US" sz="2000" dirty="0" smtClean="0"/>
              <a:t>future data access and handling, outreach activities, training and cooperation between member states.</a:t>
            </a:r>
          </a:p>
          <a:p>
            <a:pPr marL="174625" indent="0" algn="just" hangingPunct="0">
              <a:spcBef>
                <a:spcPts val="0"/>
              </a:spcBef>
              <a:buNone/>
            </a:pPr>
            <a:endParaRPr lang="en-US" sz="1800" b="1" u="sng" dirty="0" smtClean="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6371287" cy="3744416"/>
          </a:xfrm>
          <a:prstGeom prst="rect">
            <a:avLst/>
          </a:prstGeom>
          <a:ln>
            <a:solidFill>
              <a:schemeClr val="tx1"/>
            </a:solidFill>
          </a:ln>
          <a:effectLst>
            <a:outerShdw blurRad="50800" dist="38100" dir="13500000" sx="101000" sy="101000" algn="br" rotWithShape="0">
              <a:prstClr val="black">
                <a:alpha val="40000"/>
              </a:prstClr>
            </a:outerShdw>
          </a:effectLst>
        </p:spPr>
      </p:pic>
      <p:sp>
        <p:nvSpPr>
          <p:cNvPr id="6" name="CasellaDiTesto 5"/>
          <p:cNvSpPr txBox="1"/>
          <p:nvPr/>
        </p:nvSpPr>
        <p:spPr>
          <a:xfrm>
            <a:off x="395536" y="5877274"/>
            <a:ext cx="8349584" cy="584775"/>
          </a:xfrm>
          <a:prstGeom prst="rect">
            <a:avLst/>
          </a:prstGeom>
          <a:noFill/>
        </p:spPr>
        <p:txBody>
          <a:bodyPr wrap="square" rtlCol="0">
            <a:spAutoFit/>
          </a:bodyPr>
          <a:lstStyle/>
          <a:p>
            <a:pPr algn="ctr"/>
            <a:r>
              <a:rPr lang="it-IT" sz="1600" dirty="0" smtClean="0">
                <a:solidFill>
                  <a:schemeClr val="tx2">
                    <a:lumMod val="50000"/>
                  </a:schemeClr>
                </a:solidFill>
                <a:cs typeface="Times New Roman" pitchFamily="18" charset="0"/>
              </a:rPr>
              <a:t>SPECTRAL LIBRARIES AND FIELD MEASUREMENTS ARE COLLECTED INTO TARGET FORMS WHERE ALL INFORMATION </a:t>
            </a:r>
            <a:r>
              <a:rPr lang="it-IT" sz="1600" dirty="0" smtClean="0">
                <a:solidFill>
                  <a:schemeClr val="tx2">
                    <a:lumMod val="50000"/>
                  </a:schemeClr>
                </a:solidFill>
                <a:cs typeface="Times New Roman" pitchFamily="18" charset="0"/>
              </a:rPr>
              <a:t>IS RECORDED</a:t>
            </a:r>
            <a:endParaRPr lang="en-GB" sz="1600" dirty="0">
              <a:solidFill>
                <a:schemeClr val="tx2">
                  <a:lumMod val="50000"/>
                </a:schemeClr>
              </a:solidFill>
              <a:cs typeface="Times New Roman" pitchFamily="18" charset="0"/>
            </a:endParaRPr>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1556792"/>
            <a:ext cx="6215865" cy="3568474"/>
          </a:xfrm>
          <a:prstGeom prst="rect">
            <a:avLst/>
          </a:prstGeom>
          <a:ln>
            <a:solidFill>
              <a:schemeClr val="tx1"/>
            </a:solidFill>
          </a:ln>
          <a:effectLst>
            <a:outerShdw blurRad="50800" dist="38100" dir="13500000" sx="101000" sy="101000" algn="br" rotWithShape="0">
              <a:prstClr val="black">
                <a:alpha val="40000"/>
              </a:prstClr>
            </a:outerShdw>
          </a:effectLst>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2636913"/>
            <a:ext cx="5011316" cy="2670315"/>
          </a:xfrm>
          <a:prstGeom prst="rect">
            <a:avLst/>
          </a:prstGeom>
          <a:ln>
            <a:solidFill>
              <a:schemeClr val="tx1"/>
            </a:solidFill>
          </a:ln>
          <a:effectLst>
            <a:outerShdw blurRad="50800" dist="38100" dir="13500000" sx="101000" sy="101000" algn="br" rotWithShape="0">
              <a:prstClr val="black">
                <a:alpha val="40000"/>
              </a:prstClr>
            </a:outerShdw>
          </a:effectLst>
        </p:spPr>
      </p:pic>
      <p:pic>
        <p:nvPicPr>
          <p:cNvPr id="13" name="Immagine 12"/>
          <p:cNvPicPr>
            <a:picLocks noChangeAspect="1"/>
          </p:cNvPicPr>
          <p:nvPr/>
        </p:nvPicPr>
        <p:blipFill>
          <a:blip r:embed="rId6" cstate="print">
            <a:extLst>
              <a:ext uri="{BEBA8EAE-BF5A-486C-A8C5-ECC9F3942E4B}">
                <a14:imgProps xmlns:a14="http://schemas.microsoft.com/office/drawing/2010/main">
                  <a14:imgLayer r:embed="rId7">
                    <a14:imgEffect>
                      <a14:sharpenSoften amount="44000"/>
                    </a14:imgEffect>
                    <a14:imgEffect>
                      <a14:brightnessContrast contrast="22000"/>
                    </a14:imgEffect>
                  </a14:imgLayer>
                </a14:imgProps>
              </a:ext>
              <a:ext uri="{28A0092B-C50C-407E-A947-70E740481C1C}">
                <a14:useLocalDpi xmlns:a14="http://schemas.microsoft.com/office/drawing/2010/main" val="0"/>
              </a:ext>
            </a:extLst>
          </a:blip>
          <a:stretch>
            <a:fillRect/>
          </a:stretch>
        </p:blipFill>
        <p:spPr>
          <a:xfrm>
            <a:off x="3661558" y="1066800"/>
            <a:ext cx="4699115" cy="4888160"/>
          </a:xfrm>
          <a:prstGeom prst="rect">
            <a:avLst/>
          </a:prstGeom>
          <a:effectLst>
            <a:outerShdw blurRad="50800" dist="38100" dir="13500000" sx="101000" sy="101000" algn="br" rotWithShape="0">
              <a:prstClr val="black">
                <a:alpha val="40000"/>
              </a:prstClr>
            </a:outerShdw>
          </a:effectLst>
        </p:spPr>
      </p:pic>
      <p:pic>
        <p:nvPicPr>
          <p:cNvPr id="2050" name="Picture 2"/>
          <p:cNvPicPr>
            <a:picLocks noChangeAspect="1" noChangeArrowheads="1"/>
          </p:cNvPicPr>
          <p:nvPr/>
        </p:nvPicPr>
        <p:blipFill>
          <a:blip r:embed="rId8" cstate="print"/>
          <a:srcRect l="41875" t="22764" r="25000" b="14634"/>
          <a:stretch>
            <a:fillRect/>
          </a:stretch>
        </p:blipFill>
        <p:spPr bwMode="auto">
          <a:xfrm>
            <a:off x="304800" y="1000474"/>
            <a:ext cx="3356758" cy="4876800"/>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In Situ Spectral Libraries</a:t>
            </a:r>
            <a:endParaRPr lang="en-GB" dirty="0"/>
          </a:p>
        </p:txBody>
      </p:sp>
    </p:spTree>
    <p:extLst>
      <p:ext uri="{BB962C8B-B14F-4D97-AF65-F5344CB8AC3E}">
        <p14:creationId xmlns:p14="http://schemas.microsoft.com/office/powerpoint/2010/main" val="72341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ppt_x"/>
                                          </p:val>
                                        </p:tav>
                                        <p:tav tm="100000">
                                          <p:val>
                                            <p:strVal val="#ppt_x"/>
                                          </p:val>
                                        </p:tav>
                                      </p:tavLst>
                                    </p:anim>
                                    <p:anim calcmode="lin" valueType="num">
                                      <p:cBhvr additive="base">
                                        <p:cTn id="3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a:spLocks noGrp="1"/>
          </p:cNvSpPr>
          <p:nvPr>
            <p:ph idx="1"/>
          </p:nvPr>
        </p:nvSpPr>
        <p:spPr>
          <a:xfrm>
            <a:off x="5331518" y="1018017"/>
            <a:ext cx="2390049" cy="504055"/>
          </a:xfrm>
          <a:ln>
            <a:noFill/>
          </a:ln>
        </p:spPr>
        <p:txBody>
          <a:bodyPr>
            <a:normAutofit/>
          </a:bodyPr>
          <a:lstStyle/>
          <a:p>
            <a:pPr marL="0" indent="0" algn="ctr">
              <a:buNone/>
            </a:pPr>
            <a:r>
              <a:rPr lang="it-IT" sz="1200" dirty="0" smtClean="0">
                <a:cs typeface="Times New Roman" pitchFamily="18" charset="0"/>
              </a:rPr>
              <a:t>MASKING</a:t>
            </a:r>
          </a:p>
          <a:p>
            <a:pPr marL="0" indent="0" algn="ctr">
              <a:buNone/>
            </a:pPr>
            <a:r>
              <a:rPr lang="it-IT" sz="1200" dirty="0" smtClean="0">
                <a:cs typeface="Times New Roman" pitchFamily="18" charset="0"/>
              </a:rPr>
              <a:t>(REFLECTANCE  830 nm &gt; 0,06866)</a:t>
            </a:r>
            <a:endParaRPr lang="en-GB" sz="1200" dirty="0">
              <a:cs typeface="Times New Roman" pitchFamily="18" charset="0"/>
            </a:endParaRPr>
          </a:p>
        </p:txBody>
      </p:sp>
      <p:pic>
        <p:nvPicPr>
          <p:cNvPr id="5" name="Immagine 4"/>
          <p:cNvPicPr>
            <a:picLocks noChangeAspect="1"/>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a:off x="5223790" y="1545592"/>
            <a:ext cx="2520280" cy="654303"/>
          </a:xfrm>
          <a:prstGeom prst="rect">
            <a:avLst/>
          </a:prstGeom>
        </p:spPr>
      </p:pic>
      <p:sp>
        <p:nvSpPr>
          <p:cNvPr id="6" name="CasellaDiTesto 5"/>
          <p:cNvSpPr txBox="1"/>
          <p:nvPr/>
        </p:nvSpPr>
        <p:spPr>
          <a:xfrm>
            <a:off x="6449364" y="2668927"/>
            <a:ext cx="1599262" cy="461665"/>
          </a:xfrm>
          <a:prstGeom prst="rect">
            <a:avLst/>
          </a:prstGeom>
          <a:noFill/>
          <a:ln>
            <a:noFill/>
          </a:ln>
        </p:spPr>
        <p:txBody>
          <a:bodyPr wrap="square" rtlCol="0">
            <a:spAutoFit/>
          </a:bodyPr>
          <a:lstStyle/>
          <a:p>
            <a:pPr algn="ctr"/>
            <a:r>
              <a:rPr lang="it-IT" sz="1200" dirty="0" smtClean="0">
                <a:solidFill>
                  <a:schemeClr val="tx2">
                    <a:lumMod val="50000"/>
                  </a:schemeClr>
                </a:solidFill>
                <a:cs typeface="Times New Roman" pitchFamily="18" charset="0"/>
              </a:rPr>
              <a:t>VEGETATED &amp;</a:t>
            </a:r>
          </a:p>
          <a:p>
            <a:pPr algn="ctr"/>
            <a:r>
              <a:rPr lang="it-IT" sz="1200" dirty="0" smtClean="0">
                <a:solidFill>
                  <a:schemeClr val="tx2">
                    <a:lumMod val="50000"/>
                  </a:schemeClr>
                </a:solidFill>
                <a:cs typeface="Times New Roman" pitchFamily="18" charset="0"/>
              </a:rPr>
              <a:t>NOT VEGETATED</a:t>
            </a:r>
            <a:endParaRPr lang="en-GB" sz="1200" dirty="0">
              <a:solidFill>
                <a:schemeClr val="tx2">
                  <a:lumMod val="50000"/>
                </a:schemeClr>
              </a:solidFill>
              <a:cs typeface="Times New Roman" pitchFamily="18" charset="0"/>
            </a:endParaRPr>
          </a:p>
        </p:txBody>
      </p:sp>
      <p:pic>
        <p:nvPicPr>
          <p:cNvPr id="7" name="Immagine 6"/>
          <p:cNvPicPr>
            <a:picLocks noChangeAspect="1"/>
          </p:cNvPicPr>
          <p:nvPr/>
        </p:nvPicPr>
        <p:blipFill rotWithShape="1">
          <a:blip r:embed="rId5" cstate="print">
            <a:extLst>
              <a:ext uri="{28A0092B-C50C-407E-A947-70E740481C1C}">
                <a14:useLocalDpi xmlns:a14="http://schemas.microsoft.com/office/drawing/2010/main" val="0"/>
              </a:ext>
            </a:extLst>
          </a:blip>
          <a:srcRect l="5962" b="4423"/>
          <a:stretch/>
        </p:blipFill>
        <p:spPr>
          <a:xfrm>
            <a:off x="723497" y="2831629"/>
            <a:ext cx="1264947" cy="1133060"/>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5483" y="3198874"/>
            <a:ext cx="3634950" cy="1016461"/>
          </a:xfrm>
          <a:prstGeom prst="rect">
            <a:avLst/>
          </a:prstGeom>
          <a:solidFill>
            <a:srgbClr val="11FF05"/>
          </a:solidFill>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053" y="2729198"/>
            <a:ext cx="1489249" cy="1249511"/>
          </a:xfrm>
          <a:prstGeom prst="rect">
            <a:avLst/>
          </a:prstGeom>
        </p:spPr>
      </p:pic>
      <p:sp>
        <p:nvSpPr>
          <p:cNvPr id="10" name="CasellaDiTesto 9"/>
          <p:cNvSpPr txBox="1"/>
          <p:nvPr/>
        </p:nvSpPr>
        <p:spPr>
          <a:xfrm>
            <a:off x="1908293" y="3782931"/>
            <a:ext cx="364202" cy="230832"/>
          </a:xfrm>
          <a:prstGeom prst="rect">
            <a:avLst/>
          </a:prstGeom>
          <a:noFill/>
        </p:spPr>
        <p:txBody>
          <a:bodyPr wrap="none" rtlCol="0">
            <a:spAutoFit/>
          </a:bodyPr>
          <a:lstStyle/>
          <a:p>
            <a:r>
              <a:rPr lang="it-IT" sz="900" b="1" dirty="0" smtClean="0">
                <a:solidFill>
                  <a:schemeClr val="tx2">
                    <a:lumMod val="50000"/>
                  </a:schemeClr>
                </a:solidFill>
                <a:cs typeface="Times New Roman" pitchFamily="18" charset="0"/>
              </a:rPr>
              <a:t>PC1</a:t>
            </a:r>
            <a:endParaRPr lang="en-GB" sz="900" b="1" dirty="0">
              <a:solidFill>
                <a:schemeClr val="tx2">
                  <a:lumMod val="50000"/>
                </a:schemeClr>
              </a:solidFill>
              <a:cs typeface="Times New Roman" pitchFamily="18" charset="0"/>
            </a:endParaRPr>
          </a:p>
        </p:txBody>
      </p:sp>
      <p:sp>
        <p:nvSpPr>
          <p:cNvPr id="11" name="CasellaDiTesto 10"/>
          <p:cNvSpPr txBox="1"/>
          <p:nvPr/>
        </p:nvSpPr>
        <p:spPr>
          <a:xfrm>
            <a:off x="622331" y="2656696"/>
            <a:ext cx="364202" cy="230832"/>
          </a:xfrm>
          <a:prstGeom prst="rect">
            <a:avLst/>
          </a:prstGeom>
          <a:noFill/>
        </p:spPr>
        <p:txBody>
          <a:bodyPr wrap="none" rtlCol="0">
            <a:spAutoFit/>
          </a:bodyPr>
          <a:lstStyle/>
          <a:p>
            <a:r>
              <a:rPr lang="it-IT" sz="900" b="1" dirty="0" smtClean="0">
                <a:solidFill>
                  <a:schemeClr val="tx2">
                    <a:lumMod val="50000"/>
                  </a:schemeClr>
                </a:solidFill>
                <a:cs typeface="Times New Roman" pitchFamily="18" charset="0"/>
              </a:rPr>
              <a:t>PC2</a:t>
            </a:r>
            <a:endParaRPr lang="en-GB" sz="900" b="1" dirty="0">
              <a:solidFill>
                <a:schemeClr val="tx2">
                  <a:lumMod val="50000"/>
                </a:schemeClr>
              </a:solidFill>
              <a:cs typeface="Times New Roman" pitchFamily="18" charset="0"/>
            </a:endParaRPr>
          </a:p>
        </p:txBody>
      </p:sp>
      <p:sp>
        <p:nvSpPr>
          <p:cNvPr id="12" name="Rettangolo 11"/>
          <p:cNvSpPr/>
          <p:nvPr/>
        </p:nvSpPr>
        <p:spPr>
          <a:xfrm>
            <a:off x="5189088" y="1016745"/>
            <a:ext cx="2554982" cy="13122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3" name="Rettangolo 12"/>
          <p:cNvSpPr/>
          <p:nvPr/>
        </p:nvSpPr>
        <p:spPr>
          <a:xfrm>
            <a:off x="669949" y="2656698"/>
            <a:ext cx="2825353" cy="145794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4" name="CasellaDiTesto 13"/>
          <p:cNvSpPr txBox="1"/>
          <p:nvPr/>
        </p:nvSpPr>
        <p:spPr>
          <a:xfrm>
            <a:off x="4854594" y="2656698"/>
            <a:ext cx="930590" cy="461665"/>
          </a:xfrm>
          <a:prstGeom prst="rect">
            <a:avLst/>
          </a:prstGeom>
          <a:noFill/>
        </p:spPr>
        <p:txBody>
          <a:bodyPr wrap="square" rtlCol="0">
            <a:spAutoFit/>
          </a:bodyPr>
          <a:lstStyle/>
          <a:p>
            <a:pPr algn="ctr"/>
            <a:r>
              <a:rPr lang="it-IT" sz="1200" dirty="0" smtClean="0">
                <a:solidFill>
                  <a:schemeClr val="tx2">
                    <a:lumMod val="50000"/>
                  </a:schemeClr>
                </a:solidFill>
                <a:cs typeface="Times New Roman" pitchFamily="18" charset="0"/>
              </a:rPr>
              <a:t>MLLH ANALYSIS</a:t>
            </a:r>
            <a:endParaRPr lang="en-GB" sz="1200" dirty="0">
              <a:solidFill>
                <a:schemeClr val="tx2">
                  <a:lumMod val="50000"/>
                </a:schemeClr>
              </a:solidFill>
              <a:cs typeface="Times New Roman" pitchFamily="18" charset="0"/>
            </a:endParaRPr>
          </a:p>
        </p:txBody>
      </p:sp>
      <p:cxnSp>
        <p:nvCxnSpPr>
          <p:cNvPr id="16" name="Connettore 2 15"/>
          <p:cNvCxnSpPr/>
          <p:nvPr/>
        </p:nvCxnSpPr>
        <p:spPr>
          <a:xfrm>
            <a:off x="5785183" y="2864446"/>
            <a:ext cx="288032"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Immagine 20"/>
          <p:cNvPicPr>
            <a:picLocks noChangeAspect="1"/>
          </p:cNvPicPr>
          <p:nvPr/>
        </p:nvPicPr>
        <p:blipFill rotWithShape="1">
          <a:blip r:embed="rId8" cstate="print">
            <a:extLst>
              <a:ext uri="{28A0092B-C50C-407E-A947-70E740481C1C}">
                <a14:useLocalDpi xmlns:a14="http://schemas.microsoft.com/office/drawing/2010/main" val="0"/>
              </a:ext>
            </a:extLst>
          </a:blip>
          <a:srcRect l="4791" b="3541"/>
          <a:stretch/>
        </p:blipFill>
        <p:spPr>
          <a:xfrm>
            <a:off x="1103041" y="4772182"/>
            <a:ext cx="1283952" cy="1152128"/>
          </a:xfrm>
          <a:prstGeom prst="rect">
            <a:avLst/>
          </a:prstGeom>
        </p:spPr>
      </p:pic>
      <p:sp>
        <p:nvSpPr>
          <p:cNvPr id="22" name="Ovale 21"/>
          <p:cNvSpPr/>
          <p:nvPr/>
        </p:nvSpPr>
        <p:spPr>
          <a:xfrm>
            <a:off x="1881671" y="4772182"/>
            <a:ext cx="394438" cy="28803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3" name="Ovale 22"/>
          <p:cNvSpPr/>
          <p:nvPr/>
        </p:nvSpPr>
        <p:spPr>
          <a:xfrm>
            <a:off x="2117079" y="5509365"/>
            <a:ext cx="257748" cy="216024"/>
          </a:xfrm>
          <a:prstGeom prst="ellipse">
            <a:avLst/>
          </a:prstGeom>
          <a:noFill/>
          <a:ln>
            <a:solidFill>
              <a:srgbClr val="05F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4" name="Ovale 23"/>
          <p:cNvSpPr/>
          <p:nvPr/>
        </p:nvSpPr>
        <p:spPr>
          <a:xfrm>
            <a:off x="1746500" y="5600781"/>
            <a:ext cx="394438" cy="28803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5" name="CasellaDiTesto 24"/>
          <p:cNvSpPr txBox="1"/>
          <p:nvPr/>
        </p:nvSpPr>
        <p:spPr>
          <a:xfrm>
            <a:off x="1702015" y="4821997"/>
            <a:ext cx="235962" cy="215444"/>
          </a:xfrm>
          <a:prstGeom prst="rect">
            <a:avLst/>
          </a:prstGeom>
          <a:noFill/>
        </p:spPr>
        <p:txBody>
          <a:bodyPr wrap="none" rtlCol="0">
            <a:spAutoFit/>
          </a:bodyPr>
          <a:lstStyle/>
          <a:p>
            <a:r>
              <a:rPr lang="it-IT" sz="800" b="1" dirty="0" smtClean="0">
                <a:solidFill>
                  <a:schemeClr val="tx2">
                    <a:lumMod val="50000"/>
                  </a:schemeClr>
                </a:solidFill>
                <a:cs typeface="Times New Roman" pitchFamily="18" charset="0"/>
              </a:rPr>
              <a:t>1</a:t>
            </a:r>
            <a:endParaRPr lang="en-GB" sz="800" b="1" dirty="0">
              <a:solidFill>
                <a:schemeClr val="tx2">
                  <a:lumMod val="50000"/>
                </a:schemeClr>
              </a:solidFill>
              <a:cs typeface="Times New Roman" pitchFamily="18" charset="0"/>
            </a:endParaRPr>
          </a:p>
        </p:txBody>
      </p:sp>
      <p:sp>
        <p:nvSpPr>
          <p:cNvPr id="26" name="CasellaDiTesto 25"/>
          <p:cNvSpPr txBox="1"/>
          <p:nvPr/>
        </p:nvSpPr>
        <p:spPr>
          <a:xfrm>
            <a:off x="2171895" y="5346656"/>
            <a:ext cx="235962" cy="215444"/>
          </a:xfrm>
          <a:prstGeom prst="rect">
            <a:avLst/>
          </a:prstGeom>
          <a:noFill/>
        </p:spPr>
        <p:txBody>
          <a:bodyPr wrap="none" rtlCol="0">
            <a:spAutoFit/>
          </a:bodyPr>
          <a:lstStyle/>
          <a:p>
            <a:r>
              <a:rPr lang="it-IT" sz="800" b="1" dirty="0">
                <a:solidFill>
                  <a:schemeClr val="tx2">
                    <a:lumMod val="50000"/>
                  </a:schemeClr>
                </a:solidFill>
                <a:cs typeface="Times New Roman" pitchFamily="18" charset="0"/>
              </a:rPr>
              <a:t>2</a:t>
            </a:r>
            <a:endParaRPr lang="en-GB" sz="800" b="1" dirty="0">
              <a:solidFill>
                <a:schemeClr val="tx2">
                  <a:lumMod val="50000"/>
                </a:schemeClr>
              </a:solidFill>
              <a:cs typeface="Times New Roman" pitchFamily="18" charset="0"/>
            </a:endParaRPr>
          </a:p>
        </p:txBody>
      </p:sp>
      <p:sp>
        <p:nvSpPr>
          <p:cNvPr id="27" name="CasellaDiTesto 26"/>
          <p:cNvSpPr txBox="1"/>
          <p:nvPr/>
        </p:nvSpPr>
        <p:spPr>
          <a:xfrm>
            <a:off x="1538782" y="5673369"/>
            <a:ext cx="235962" cy="215444"/>
          </a:xfrm>
          <a:prstGeom prst="rect">
            <a:avLst/>
          </a:prstGeom>
          <a:noFill/>
        </p:spPr>
        <p:txBody>
          <a:bodyPr wrap="none" rtlCol="0">
            <a:spAutoFit/>
          </a:bodyPr>
          <a:lstStyle/>
          <a:p>
            <a:r>
              <a:rPr lang="it-IT" sz="800" b="1" dirty="0" smtClean="0">
                <a:solidFill>
                  <a:schemeClr val="tx2">
                    <a:lumMod val="50000"/>
                  </a:schemeClr>
                </a:solidFill>
                <a:cs typeface="Times New Roman" pitchFamily="18" charset="0"/>
              </a:rPr>
              <a:t>3</a:t>
            </a:r>
            <a:endParaRPr lang="en-GB" sz="800" b="1" dirty="0">
              <a:solidFill>
                <a:schemeClr val="tx2">
                  <a:lumMod val="50000"/>
                </a:schemeClr>
              </a:solidFill>
              <a:cs typeface="Times New Roman" pitchFamily="18" charset="0"/>
            </a:endParaRPr>
          </a:p>
        </p:txBody>
      </p:sp>
      <p:sp>
        <p:nvSpPr>
          <p:cNvPr id="29" name="CasellaDiTesto 28"/>
          <p:cNvSpPr txBox="1"/>
          <p:nvPr/>
        </p:nvSpPr>
        <p:spPr>
          <a:xfrm>
            <a:off x="1018593" y="4577806"/>
            <a:ext cx="364202" cy="230832"/>
          </a:xfrm>
          <a:prstGeom prst="rect">
            <a:avLst/>
          </a:prstGeom>
          <a:noFill/>
        </p:spPr>
        <p:txBody>
          <a:bodyPr wrap="none" rtlCol="0">
            <a:spAutoFit/>
          </a:bodyPr>
          <a:lstStyle/>
          <a:p>
            <a:r>
              <a:rPr lang="it-IT" sz="900" b="1" dirty="0" smtClean="0">
                <a:solidFill>
                  <a:schemeClr val="tx2">
                    <a:lumMod val="50000"/>
                  </a:schemeClr>
                </a:solidFill>
                <a:cs typeface="Times New Roman" pitchFamily="18" charset="0"/>
              </a:rPr>
              <a:t>PC3</a:t>
            </a:r>
            <a:endParaRPr lang="en-GB" sz="900" b="1" dirty="0">
              <a:solidFill>
                <a:schemeClr val="tx2">
                  <a:lumMod val="50000"/>
                </a:schemeClr>
              </a:solidFill>
              <a:cs typeface="Times New Roman" pitchFamily="18" charset="0"/>
            </a:endParaRPr>
          </a:p>
        </p:txBody>
      </p:sp>
      <p:sp>
        <p:nvSpPr>
          <p:cNvPr id="30" name="Rettangolo 29"/>
          <p:cNvSpPr/>
          <p:nvPr/>
        </p:nvSpPr>
        <p:spPr>
          <a:xfrm>
            <a:off x="1103041" y="4604586"/>
            <a:ext cx="3551264" cy="143723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pic>
        <p:nvPicPr>
          <p:cNvPr id="31" name="Immagin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7857" y="4843291"/>
            <a:ext cx="1478996" cy="1077616"/>
          </a:xfrm>
          <a:prstGeom prst="rect">
            <a:avLst/>
          </a:prstGeom>
        </p:spPr>
      </p:pic>
      <p:sp>
        <p:nvSpPr>
          <p:cNvPr id="32" name="CasellaDiTesto 31"/>
          <p:cNvSpPr txBox="1"/>
          <p:nvPr/>
        </p:nvSpPr>
        <p:spPr>
          <a:xfrm>
            <a:off x="2303270" y="5781091"/>
            <a:ext cx="364202" cy="230832"/>
          </a:xfrm>
          <a:prstGeom prst="rect">
            <a:avLst/>
          </a:prstGeom>
          <a:noFill/>
        </p:spPr>
        <p:txBody>
          <a:bodyPr wrap="none" rtlCol="0">
            <a:spAutoFit/>
          </a:bodyPr>
          <a:lstStyle/>
          <a:p>
            <a:r>
              <a:rPr lang="it-IT" sz="900" b="1" dirty="0" smtClean="0">
                <a:solidFill>
                  <a:schemeClr val="tx2">
                    <a:lumMod val="50000"/>
                  </a:schemeClr>
                </a:solidFill>
                <a:cs typeface="Times New Roman" pitchFamily="18" charset="0"/>
              </a:rPr>
              <a:t>PC2</a:t>
            </a:r>
            <a:endParaRPr lang="en-GB" sz="900" b="1" dirty="0">
              <a:solidFill>
                <a:schemeClr val="tx2">
                  <a:lumMod val="50000"/>
                </a:schemeClr>
              </a:solidFill>
              <a:cs typeface="Times New Roman" pitchFamily="18" charset="0"/>
            </a:endParaRPr>
          </a:p>
        </p:txBody>
      </p:sp>
      <p:sp>
        <p:nvSpPr>
          <p:cNvPr id="43" name="CasellaDiTesto 42"/>
          <p:cNvSpPr txBox="1"/>
          <p:nvPr/>
        </p:nvSpPr>
        <p:spPr>
          <a:xfrm>
            <a:off x="5130337" y="4685367"/>
            <a:ext cx="942878" cy="461665"/>
          </a:xfrm>
          <a:prstGeom prst="rect">
            <a:avLst/>
          </a:prstGeom>
          <a:noFill/>
        </p:spPr>
        <p:txBody>
          <a:bodyPr wrap="square" rtlCol="0">
            <a:spAutoFit/>
          </a:bodyPr>
          <a:lstStyle/>
          <a:p>
            <a:r>
              <a:rPr lang="it-IT" sz="1200" dirty="0" smtClean="0">
                <a:solidFill>
                  <a:schemeClr val="tx2">
                    <a:lumMod val="50000"/>
                  </a:schemeClr>
                </a:solidFill>
                <a:cs typeface="Times New Roman" pitchFamily="18" charset="0"/>
              </a:rPr>
              <a:t>Maximum </a:t>
            </a:r>
            <a:r>
              <a:rPr lang="it-IT" sz="1200" dirty="0" err="1" smtClean="0">
                <a:solidFill>
                  <a:schemeClr val="tx2">
                    <a:lumMod val="50000"/>
                  </a:schemeClr>
                </a:solidFill>
                <a:cs typeface="Times New Roman" pitchFamily="18" charset="0"/>
              </a:rPr>
              <a:t>Likelihood</a:t>
            </a:r>
            <a:endParaRPr lang="en-GB" sz="1200" dirty="0">
              <a:solidFill>
                <a:schemeClr val="tx2">
                  <a:lumMod val="50000"/>
                </a:schemeClr>
              </a:solidFill>
              <a:cs typeface="Times New Roman" pitchFamily="18" charset="0"/>
            </a:endParaRPr>
          </a:p>
        </p:txBody>
      </p:sp>
      <p:sp>
        <p:nvSpPr>
          <p:cNvPr id="44" name="CasellaDiTesto 43"/>
          <p:cNvSpPr txBox="1"/>
          <p:nvPr/>
        </p:nvSpPr>
        <p:spPr>
          <a:xfrm>
            <a:off x="6754462" y="4685501"/>
            <a:ext cx="1659152" cy="461665"/>
          </a:xfrm>
          <a:prstGeom prst="rect">
            <a:avLst/>
          </a:prstGeom>
          <a:noFill/>
          <a:ln>
            <a:noFill/>
          </a:ln>
        </p:spPr>
        <p:txBody>
          <a:bodyPr wrap="square" rtlCol="0">
            <a:spAutoFit/>
          </a:bodyPr>
          <a:lstStyle/>
          <a:p>
            <a:pPr algn="ctr"/>
            <a:r>
              <a:rPr lang="it-IT" sz="1200" dirty="0" smtClean="0">
                <a:solidFill>
                  <a:schemeClr val="tx2">
                    <a:lumMod val="50000"/>
                  </a:schemeClr>
                </a:solidFill>
                <a:cs typeface="Times New Roman" pitchFamily="18" charset="0"/>
              </a:rPr>
              <a:t>3 VEGETATION TYPOLOGIES</a:t>
            </a:r>
          </a:p>
        </p:txBody>
      </p:sp>
      <p:cxnSp>
        <p:nvCxnSpPr>
          <p:cNvPr id="45" name="Connettore 2 44"/>
          <p:cNvCxnSpPr>
            <a:stCxn id="43" idx="3"/>
          </p:cNvCxnSpPr>
          <p:nvPr/>
        </p:nvCxnSpPr>
        <p:spPr>
          <a:xfrm>
            <a:off x="6073216" y="4916200"/>
            <a:ext cx="537229" cy="135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6" name="Immagin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0336" y="5228056"/>
            <a:ext cx="3374802" cy="862177"/>
          </a:xfrm>
          <a:prstGeom prst="rect">
            <a:avLst/>
          </a:prstGeom>
        </p:spPr>
      </p:pic>
      <p:sp>
        <p:nvSpPr>
          <p:cNvPr id="47" name="Ovale 46"/>
          <p:cNvSpPr/>
          <p:nvPr/>
        </p:nvSpPr>
        <p:spPr>
          <a:xfrm>
            <a:off x="848757" y="3184271"/>
            <a:ext cx="254282" cy="2262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48" name="Ovale 47"/>
          <p:cNvSpPr/>
          <p:nvPr/>
        </p:nvSpPr>
        <p:spPr>
          <a:xfrm>
            <a:off x="1336555" y="2848760"/>
            <a:ext cx="254282" cy="226234"/>
          </a:xfrm>
          <a:prstGeom prst="ellipse">
            <a:avLst/>
          </a:prstGeom>
          <a:noFill/>
          <a:ln>
            <a:solidFill>
              <a:srgbClr val="05F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pic>
        <p:nvPicPr>
          <p:cNvPr id="15" name="Immagin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695" y="1261563"/>
            <a:ext cx="3782184" cy="1067417"/>
          </a:xfrm>
          <a:prstGeom prst="rect">
            <a:avLst/>
          </a:prstGeom>
        </p:spPr>
      </p:pic>
      <p:sp>
        <p:nvSpPr>
          <p:cNvPr id="144" name="Segnaposto contenuto 2"/>
          <p:cNvSpPr txBox="1">
            <a:spLocks/>
          </p:cNvSpPr>
          <p:nvPr/>
        </p:nvSpPr>
        <p:spPr>
          <a:xfrm>
            <a:off x="695233" y="1016743"/>
            <a:ext cx="3745646" cy="252028"/>
          </a:xfrm>
          <a:prstGeom prst="rect">
            <a:avLst/>
          </a:prstGeom>
          <a:ln>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it-IT" sz="1200" dirty="0" smtClean="0">
                <a:solidFill>
                  <a:schemeClr val="tx2">
                    <a:lumMod val="50000"/>
                  </a:schemeClr>
                </a:solidFill>
                <a:cs typeface="Times New Roman" pitchFamily="18" charset="0"/>
              </a:rPr>
              <a:t>SUBSET OF MULTISPECTRAL SATELLITE IMAGERY</a:t>
            </a:r>
            <a:endParaRPr lang="en-GB" sz="1200" dirty="0">
              <a:solidFill>
                <a:schemeClr val="tx2">
                  <a:lumMod val="50000"/>
                </a:schemeClr>
              </a:solidFill>
              <a:cs typeface="Times New Roman" pitchFamily="18" charset="0"/>
            </a:endParaRPr>
          </a:p>
        </p:txBody>
      </p:sp>
      <p:sp>
        <p:nvSpPr>
          <p:cNvPr id="17" name="Rettangolo 16"/>
          <p:cNvSpPr/>
          <p:nvPr/>
        </p:nvSpPr>
        <p:spPr>
          <a:xfrm>
            <a:off x="669949" y="1016745"/>
            <a:ext cx="3770931" cy="13122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8" name="Figura a mano libera 27"/>
          <p:cNvSpPr/>
          <p:nvPr/>
        </p:nvSpPr>
        <p:spPr>
          <a:xfrm>
            <a:off x="694040" y="1296303"/>
            <a:ext cx="3714750" cy="1000125"/>
          </a:xfrm>
          <a:custGeom>
            <a:avLst/>
            <a:gdLst>
              <a:gd name="connsiteX0" fmla="*/ 3714750 w 3714750"/>
              <a:gd name="connsiteY0" fmla="*/ 485775 h 1000125"/>
              <a:gd name="connsiteX1" fmla="*/ 3505200 w 3714750"/>
              <a:gd name="connsiteY1" fmla="*/ 304800 h 1000125"/>
              <a:gd name="connsiteX2" fmla="*/ 3467100 w 3714750"/>
              <a:gd name="connsiteY2" fmla="*/ 400050 h 1000125"/>
              <a:gd name="connsiteX3" fmla="*/ 3409950 w 3714750"/>
              <a:gd name="connsiteY3" fmla="*/ 466725 h 1000125"/>
              <a:gd name="connsiteX4" fmla="*/ 3305175 w 3714750"/>
              <a:gd name="connsiteY4" fmla="*/ 571500 h 1000125"/>
              <a:gd name="connsiteX5" fmla="*/ 3190875 w 3714750"/>
              <a:gd name="connsiteY5" fmla="*/ 619125 h 1000125"/>
              <a:gd name="connsiteX6" fmla="*/ 3028950 w 3714750"/>
              <a:gd name="connsiteY6" fmla="*/ 619125 h 1000125"/>
              <a:gd name="connsiteX7" fmla="*/ 2990850 w 3714750"/>
              <a:gd name="connsiteY7" fmla="*/ 619125 h 1000125"/>
              <a:gd name="connsiteX8" fmla="*/ 2962275 w 3714750"/>
              <a:gd name="connsiteY8" fmla="*/ 704850 h 1000125"/>
              <a:gd name="connsiteX9" fmla="*/ 2914650 w 3714750"/>
              <a:gd name="connsiteY9" fmla="*/ 762000 h 1000125"/>
              <a:gd name="connsiteX10" fmla="*/ 2733675 w 3714750"/>
              <a:gd name="connsiteY10" fmla="*/ 762000 h 1000125"/>
              <a:gd name="connsiteX11" fmla="*/ 2105025 w 3714750"/>
              <a:gd name="connsiteY11" fmla="*/ 581025 h 1000125"/>
              <a:gd name="connsiteX12" fmla="*/ 1476375 w 3714750"/>
              <a:gd name="connsiteY12" fmla="*/ 371475 h 1000125"/>
              <a:gd name="connsiteX13" fmla="*/ 1171575 w 3714750"/>
              <a:gd name="connsiteY13" fmla="*/ 200025 h 1000125"/>
              <a:gd name="connsiteX14" fmla="*/ 923925 w 3714750"/>
              <a:gd name="connsiteY14" fmla="*/ 114300 h 1000125"/>
              <a:gd name="connsiteX15" fmla="*/ 609600 w 3714750"/>
              <a:gd name="connsiteY15" fmla="*/ 0 h 1000125"/>
              <a:gd name="connsiteX16" fmla="*/ 314325 w 3714750"/>
              <a:gd name="connsiteY16" fmla="*/ 66675 h 1000125"/>
              <a:gd name="connsiteX17" fmla="*/ 47625 w 3714750"/>
              <a:gd name="connsiteY17" fmla="*/ 76200 h 1000125"/>
              <a:gd name="connsiteX18" fmla="*/ 0 w 3714750"/>
              <a:gd name="connsiteY18" fmla="*/ 133350 h 1000125"/>
              <a:gd name="connsiteX19" fmla="*/ 0 w 3714750"/>
              <a:gd name="connsiteY19" fmla="*/ 285750 h 1000125"/>
              <a:gd name="connsiteX20" fmla="*/ 152400 w 3714750"/>
              <a:gd name="connsiteY20" fmla="*/ 581025 h 1000125"/>
              <a:gd name="connsiteX21" fmla="*/ 657225 w 3714750"/>
              <a:gd name="connsiteY21" fmla="*/ 781050 h 1000125"/>
              <a:gd name="connsiteX22" fmla="*/ 1409700 w 3714750"/>
              <a:gd name="connsiteY22" fmla="*/ 904875 h 1000125"/>
              <a:gd name="connsiteX23" fmla="*/ 2076450 w 3714750"/>
              <a:gd name="connsiteY23" fmla="*/ 923925 h 1000125"/>
              <a:gd name="connsiteX24" fmla="*/ 2562225 w 3714750"/>
              <a:gd name="connsiteY24" fmla="*/ 990600 h 1000125"/>
              <a:gd name="connsiteX25" fmla="*/ 2905125 w 3714750"/>
              <a:gd name="connsiteY25" fmla="*/ 1000125 h 1000125"/>
              <a:gd name="connsiteX26" fmla="*/ 3333750 w 3714750"/>
              <a:gd name="connsiteY26" fmla="*/ 895350 h 1000125"/>
              <a:gd name="connsiteX27" fmla="*/ 3657600 w 3714750"/>
              <a:gd name="connsiteY27" fmla="*/ 609600 h 1000125"/>
              <a:gd name="connsiteX28" fmla="*/ 3714750 w 3714750"/>
              <a:gd name="connsiteY28" fmla="*/ 485775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14750" h="1000125">
                <a:moveTo>
                  <a:pt x="3714750" y="485775"/>
                </a:moveTo>
                <a:lnTo>
                  <a:pt x="3505200" y="304800"/>
                </a:lnTo>
                <a:lnTo>
                  <a:pt x="3467100" y="400050"/>
                </a:lnTo>
                <a:lnTo>
                  <a:pt x="3409950" y="466725"/>
                </a:lnTo>
                <a:lnTo>
                  <a:pt x="3305175" y="571500"/>
                </a:lnTo>
                <a:lnTo>
                  <a:pt x="3190875" y="619125"/>
                </a:lnTo>
                <a:lnTo>
                  <a:pt x="3028950" y="619125"/>
                </a:lnTo>
                <a:lnTo>
                  <a:pt x="2990850" y="619125"/>
                </a:lnTo>
                <a:lnTo>
                  <a:pt x="2962275" y="704850"/>
                </a:lnTo>
                <a:lnTo>
                  <a:pt x="2914650" y="762000"/>
                </a:lnTo>
                <a:lnTo>
                  <a:pt x="2733675" y="762000"/>
                </a:lnTo>
                <a:lnTo>
                  <a:pt x="2105025" y="581025"/>
                </a:lnTo>
                <a:lnTo>
                  <a:pt x="1476375" y="371475"/>
                </a:lnTo>
                <a:lnTo>
                  <a:pt x="1171575" y="200025"/>
                </a:lnTo>
                <a:lnTo>
                  <a:pt x="923925" y="114300"/>
                </a:lnTo>
                <a:lnTo>
                  <a:pt x="609600" y="0"/>
                </a:lnTo>
                <a:lnTo>
                  <a:pt x="314325" y="66675"/>
                </a:lnTo>
                <a:lnTo>
                  <a:pt x="47625" y="76200"/>
                </a:lnTo>
                <a:lnTo>
                  <a:pt x="0" y="133350"/>
                </a:lnTo>
                <a:lnTo>
                  <a:pt x="0" y="285750"/>
                </a:lnTo>
                <a:lnTo>
                  <a:pt x="152400" y="581025"/>
                </a:lnTo>
                <a:lnTo>
                  <a:pt x="657225" y="781050"/>
                </a:lnTo>
                <a:lnTo>
                  <a:pt x="1409700" y="904875"/>
                </a:lnTo>
                <a:lnTo>
                  <a:pt x="2076450" y="923925"/>
                </a:lnTo>
                <a:lnTo>
                  <a:pt x="2562225" y="990600"/>
                </a:lnTo>
                <a:lnTo>
                  <a:pt x="2905125" y="1000125"/>
                </a:lnTo>
                <a:lnTo>
                  <a:pt x="3333750" y="895350"/>
                </a:lnTo>
                <a:lnTo>
                  <a:pt x="3657600" y="609600"/>
                </a:lnTo>
                <a:lnTo>
                  <a:pt x="3714750" y="485775"/>
                </a:ln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33" name="CasellaDiTesto 32"/>
          <p:cNvSpPr txBox="1"/>
          <p:nvPr/>
        </p:nvSpPr>
        <p:spPr>
          <a:xfrm>
            <a:off x="3341371" y="2725947"/>
            <a:ext cx="546688" cy="276999"/>
          </a:xfrm>
          <a:prstGeom prst="rect">
            <a:avLst/>
          </a:prstGeom>
          <a:noFill/>
        </p:spPr>
        <p:txBody>
          <a:bodyPr wrap="none" rtlCol="0">
            <a:spAutoFit/>
          </a:bodyPr>
          <a:lstStyle/>
          <a:p>
            <a:r>
              <a:rPr lang="it-IT" sz="1200" b="1" dirty="0" smtClean="0">
                <a:solidFill>
                  <a:schemeClr val="tx2">
                    <a:lumMod val="50000"/>
                  </a:schemeClr>
                </a:solidFill>
                <a:cs typeface="Times New Roman" pitchFamily="18" charset="0"/>
              </a:rPr>
              <a:t>SAND</a:t>
            </a:r>
            <a:endParaRPr lang="en-GB" sz="1200" b="1" dirty="0">
              <a:solidFill>
                <a:schemeClr val="tx2">
                  <a:lumMod val="50000"/>
                </a:schemeClr>
              </a:solidFill>
              <a:cs typeface="Times New Roman" pitchFamily="18" charset="0"/>
            </a:endParaRPr>
          </a:p>
        </p:txBody>
      </p:sp>
      <p:sp>
        <p:nvSpPr>
          <p:cNvPr id="145" name="CasellaDiTesto 144"/>
          <p:cNvSpPr txBox="1"/>
          <p:nvPr/>
        </p:nvSpPr>
        <p:spPr>
          <a:xfrm>
            <a:off x="2634810" y="3438564"/>
            <a:ext cx="991810" cy="276999"/>
          </a:xfrm>
          <a:prstGeom prst="rect">
            <a:avLst/>
          </a:prstGeom>
          <a:noFill/>
        </p:spPr>
        <p:txBody>
          <a:bodyPr wrap="none" rtlCol="0">
            <a:spAutoFit/>
          </a:bodyPr>
          <a:lstStyle/>
          <a:p>
            <a:r>
              <a:rPr lang="it-IT" sz="1200" b="1" dirty="0" smtClean="0">
                <a:solidFill>
                  <a:schemeClr val="tx2">
                    <a:lumMod val="50000"/>
                  </a:schemeClr>
                </a:solidFill>
                <a:cs typeface="Times New Roman" pitchFamily="18" charset="0"/>
              </a:rPr>
              <a:t>VEGETATION</a:t>
            </a:r>
            <a:endParaRPr lang="en-GB" sz="1200" b="1" dirty="0">
              <a:solidFill>
                <a:schemeClr val="tx2">
                  <a:lumMod val="50000"/>
                </a:schemeClr>
              </a:solidFill>
              <a:cs typeface="Times New Roman" pitchFamily="18" charset="0"/>
            </a:endParaRPr>
          </a:p>
        </p:txBody>
      </p:sp>
      <p:sp>
        <p:nvSpPr>
          <p:cNvPr id="35" name="Freccia a destra 34"/>
          <p:cNvSpPr/>
          <p:nvPr/>
        </p:nvSpPr>
        <p:spPr>
          <a:xfrm>
            <a:off x="4478230" y="1388109"/>
            <a:ext cx="710859" cy="484632"/>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46" name="Freccia a destra 145"/>
          <p:cNvSpPr/>
          <p:nvPr/>
        </p:nvSpPr>
        <p:spPr>
          <a:xfrm>
            <a:off x="7793456" y="1430544"/>
            <a:ext cx="710859" cy="484632"/>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3" name="Rettangolo 2"/>
          <p:cNvSpPr/>
          <p:nvPr/>
        </p:nvSpPr>
        <p:spPr>
          <a:xfrm>
            <a:off x="4825484" y="2651057"/>
            <a:ext cx="3678832" cy="16132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49" name="Freccia a destra 48"/>
          <p:cNvSpPr/>
          <p:nvPr/>
        </p:nvSpPr>
        <p:spPr>
          <a:xfrm>
            <a:off x="4265038" y="3111635"/>
            <a:ext cx="560444" cy="484632"/>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50" name="Freccia a destra 49"/>
          <p:cNvSpPr/>
          <p:nvPr/>
        </p:nvSpPr>
        <p:spPr>
          <a:xfrm>
            <a:off x="710957" y="5077468"/>
            <a:ext cx="392082" cy="484632"/>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cxnSp>
        <p:nvCxnSpPr>
          <p:cNvPr id="57" name="Connettore 2 56"/>
          <p:cNvCxnSpPr>
            <a:stCxn id="47" idx="6"/>
          </p:cNvCxnSpPr>
          <p:nvPr/>
        </p:nvCxnSpPr>
        <p:spPr>
          <a:xfrm flipV="1">
            <a:off x="1103039" y="3240831"/>
            <a:ext cx="1201516" cy="56559"/>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Connettore 2 62"/>
          <p:cNvCxnSpPr>
            <a:stCxn id="48" idx="6"/>
          </p:cNvCxnSpPr>
          <p:nvPr/>
        </p:nvCxnSpPr>
        <p:spPr>
          <a:xfrm>
            <a:off x="1590838" y="2961877"/>
            <a:ext cx="1015771" cy="156484"/>
          </a:xfrm>
          <a:prstGeom prst="straightConnector1">
            <a:avLst/>
          </a:prstGeom>
          <a:ln w="25400">
            <a:solidFill>
              <a:srgbClr val="11FF05"/>
            </a:solidFill>
            <a:tailEnd type="triangle" w="lg" len="lg"/>
          </a:ln>
        </p:spPr>
        <p:style>
          <a:lnRef idx="1">
            <a:schemeClr val="accent1"/>
          </a:lnRef>
          <a:fillRef idx="0">
            <a:schemeClr val="accent1"/>
          </a:fillRef>
          <a:effectRef idx="0">
            <a:schemeClr val="accent1"/>
          </a:effectRef>
          <a:fontRef idx="minor">
            <a:schemeClr val="tx1"/>
          </a:fontRef>
        </p:style>
      </p:cxnSp>
      <p:sp>
        <p:nvSpPr>
          <p:cNvPr id="135" name="Figura a mano libera 134"/>
          <p:cNvSpPr/>
          <p:nvPr/>
        </p:nvSpPr>
        <p:spPr>
          <a:xfrm>
            <a:off x="1103041" y="4596711"/>
            <a:ext cx="3551264" cy="1466850"/>
          </a:xfrm>
          <a:custGeom>
            <a:avLst/>
            <a:gdLst>
              <a:gd name="connsiteX0" fmla="*/ 0 w 2847975"/>
              <a:gd name="connsiteY0" fmla="*/ 0 h 1466850"/>
              <a:gd name="connsiteX1" fmla="*/ 0 w 2847975"/>
              <a:gd name="connsiteY1" fmla="*/ 1466850 h 1466850"/>
              <a:gd name="connsiteX2" fmla="*/ 2847975 w 2847975"/>
              <a:gd name="connsiteY2" fmla="*/ 1457325 h 1466850"/>
            </a:gdLst>
            <a:ahLst/>
            <a:cxnLst>
              <a:cxn ang="0">
                <a:pos x="connsiteX0" y="connsiteY0"/>
              </a:cxn>
              <a:cxn ang="0">
                <a:pos x="connsiteX1" y="connsiteY1"/>
              </a:cxn>
              <a:cxn ang="0">
                <a:pos x="connsiteX2" y="connsiteY2"/>
              </a:cxn>
            </a:cxnLst>
            <a:rect l="l" t="t" r="r" b="b"/>
            <a:pathLst>
              <a:path w="2847975" h="1466850">
                <a:moveTo>
                  <a:pt x="0" y="0"/>
                </a:moveTo>
                <a:lnTo>
                  <a:pt x="0" y="1466850"/>
                </a:lnTo>
                <a:lnTo>
                  <a:pt x="2847975" y="1457325"/>
                </a:lnTo>
              </a:path>
            </a:pathLst>
          </a:custGeom>
          <a:noFill/>
          <a:ln>
            <a:solidFill>
              <a:srgbClr val="05FF1D">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36" name="Rettangolo 135"/>
          <p:cNvSpPr/>
          <p:nvPr/>
        </p:nvSpPr>
        <p:spPr>
          <a:xfrm>
            <a:off x="5130335" y="4596711"/>
            <a:ext cx="3373979" cy="14935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77" name="Freccia a destra 76"/>
          <p:cNvSpPr/>
          <p:nvPr/>
        </p:nvSpPr>
        <p:spPr>
          <a:xfrm>
            <a:off x="4716017" y="5037441"/>
            <a:ext cx="414319" cy="484632"/>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9" name="CasellaDiTesto 18"/>
          <p:cNvSpPr txBox="1"/>
          <p:nvPr/>
        </p:nvSpPr>
        <p:spPr>
          <a:xfrm>
            <a:off x="3517794" y="4577806"/>
            <a:ext cx="1180127" cy="369332"/>
          </a:xfrm>
          <a:prstGeom prst="rect">
            <a:avLst/>
          </a:prstGeom>
          <a:noFill/>
        </p:spPr>
        <p:txBody>
          <a:bodyPr wrap="square" rtlCol="0">
            <a:spAutoFit/>
          </a:bodyPr>
          <a:lstStyle/>
          <a:p>
            <a:r>
              <a:rPr lang="it-IT" sz="900" b="1" dirty="0" smtClean="0">
                <a:solidFill>
                  <a:schemeClr val="tx2">
                    <a:lumMod val="50000"/>
                  </a:schemeClr>
                </a:solidFill>
                <a:cs typeface="Times New Roman" pitchFamily="18" charset="0"/>
              </a:rPr>
              <a:t>Sparse </a:t>
            </a:r>
            <a:r>
              <a:rPr lang="it-IT" sz="900" b="1" dirty="0" err="1" smtClean="0">
                <a:solidFill>
                  <a:schemeClr val="tx2">
                    <a:lumMod val="50000"/>
                  </a:schemeClr>
                </a:solidFill>
                <a:cs typeface="Times New Roman" pitchFamily="18" charset="0"/>
              </a:rPr>
              <a:t>vegetation</a:t>
            </a:r>
            <a:endParaRPr lang="it-IT" sz="900" b="1" dirty="0" smtClean="0">
              <a:solidFill>
                <a:schemeClr val="tx2">
                  <a:lumMod val="50000"/>
                </a:schemeClr>
              </a:solidFill>
              <a:cs typeface="Times New Roman" pitchFamily="18" charset="0"/>
            </a:endParaRPr>
          </a:p>
          <a:p>
            <a:r>
              <a:rPr lang="it-IT" sz="900" b="1" dirty="0" smtClean="0">
                <a:solidFill>
                  <a:schemeClr val="tx2">
                    <a:lumMod val="50000"/>
                  </a:schemeClr>
                </a:solidFill>
                <a:cs typeface="Times New Roman" pitchFamily="18" charset="0"/>
              </a:rPr>
              <a:t>(</a:t>
            </a:r>
            <a:r>
              <a:rPr lang="it-IT" sz="900" b="1" dirty="0" err="1" smtClean="0">
                <a:solidFill>
                  <a:schemeClr val="tx2">
                    <a:lumMod val="50000"/>
                  </a:schemeClr>
                </a:solidFill>
                <a:cs typeface="Times New Roman" pitchFamily="18" charset="0"/>
              </a:rPr>
              <a:t>Pearson</a:t>
            </a:r>
            <a:r>
              <a:rPr lang="it-IT" sz="900" b="1" dirty="0" smtClean="0">
                <a:solidFill>
                  <a:schemeClr val="tx2">
                    <a:lumMod val="50000"/>
                  </a:schemeClr>
                </a:solidFill>
                <a:cs typeface="Times New Roman" pitchFamily="18" charset="0"/>
              </a:rPr>
              <a:t> </a:t>
            </a:r>
            <a:r>
              <a:rPr lang="it-IT" sz="900" b="1" dirty="0" err="1" smtClean="0">
                <a:solidFill>
                  <a:schemeClr val="tx2">
                    <a:lumMod val="50000"/>
                  </a:schemeClr>
                </a:solidFill>
                <a:cs typeface="Times New Roman" pitchFamily="18" charset="0"/>
              </a:rPr>
              <a:t>corr</a:t>
            </a:r>
            <a:r>
              <a:rPr lang="it-IT" sz="900" b="1" dirty="0" smtClean="0">
                <a:solidFill>
                  <a:schemeClr val="tx2">
                    <a:lumMod val="50000"/>
                  </a:schemeClr>
                </a:solidFill>
                <a:cs typeface="Times New Roman" pitchFamily="18" charset="0"/>
              </a:rPr>
              <a:t>. 0,93)</a:t>
            </a:r>
            <a:endParaRPr lang="en-GB" sz="900" b="1" dirty="0">
              <a:solidFill>
                <a:schemeClr val="tx2">
                  <a:lumMod val="50000"/>
                </a:schemeClr>
              </a:solidFill>
              <a:cs typeface="Times New Roman" pitchFamily="18" charset="0"/>
            </a:endParaRPr>
          </a:p>
        </p:txBody>
      </p:sp>
      <p:sp>
        <p:nvSpPr>
          <p:cNvPr id="53" name="CasellaDiTesto 52"/>
          <p:cNvSpPr txBox="1"/>
          <p:nvPr/>
        </p:nvSpPr>
        <p:spPr>
          <a:xfrm>
            <a:off x="3873796" y="4996618"/>
            <a:ext cx="780509" cy="646331"/>
          </a:xfrm>
          <a:prstGeom prst="rect">
            <a:avLst/>
          </a:prstGeom>
          <a:noFill/>
        </p:spPr>
        <p:txBody>
          <a:bodyPr wrap="square" rtlCol="0">
            <a:spAutoFit/>
          </a:bodyPr>
          <a:lstStyle/>
          <a:p>
            <a:pPr algn="ctr"/>
            <a:r>
              <a:rPr lang="it-IT" sz="900" b="1" dirty="0" err="1" smtClean="0">
                <a:solidFill>
                  <a:schemeClr val="tx2">
                    <a:lumMod val="50000"/>
                  </a:schemeClr>
                </a:solidFill>
                <a:cs typeface="Times New Roman" pitchFamily="18" charset="0"/>
              </a:rPr>
              <a:t>Reeds</a:t>
            </a:r>
            <a:r>
              <a:rPr lang="it-IT" sz="900" b="1" dirty="0" smtClean="0">
                <a:solidFill>
                  <a:schemeClr val="tx2">
                    <a:lumMod val="50000"/>
                  </a:schemeClr>
                </a:solidFill>
                <a:cs typeface="Times New Roman" pitchFamily="18" charset="0"/>
              </a:rPr>
              <a:t> and </a:t>
            </a:r>
            <a:r>
              <a:rPr lang="it-IT" sz="900" b="1" dirty="0" err="1" smtClean="0">
                <a:solidFill>
                  <a:schemeClr val="tx2">
                    <a:lumMod val="50000"/>
                  </a:schemeClr>
                </a:solidFill>
                <a:cs typeface="Times New Roman" pitchFamily="18" charset="0"/>
              </a:rPr>
              <a:t>Spartina</a:t>
            </a:r>
            <a:r>
              <a:rPr lang="it-IT" sz="900" b="1" dirty="0" smtClean="0">
                <a:solidFill>
                  <a:schemeClr val="tx2">
                    <a:lumMod val="50000"/>
                  </a:schemeClr>
                </a:solidFill>
                <a:cs typeface="Times New Roman" pitchFamily="18" charset="0"/>
              </a:rPr>
              <a:t> (</a:t>
            </a:r>
            <a:r>
              <a:rPr lang="it-IT" sz="900" b="1" dirty="0" err="1" smtClean="0">
                <a:solidFill>
                  <a:schemeClr val="tx2">
                    <a:lumMod val="50000"/>
                  </a:schemeClr>
                </a:solidFill>
                <a:cs typeface="Times New Roman" pitchFamily="18" charset="0"/>
              </a:rPr>
              <a:t>Pears</a:t>
            </a:r>
            <a:r>
              <a:rPr lang="it-IT" sz="900" b="1" dirty="0" smtClean="0">
                <a:solidFill>
                  <a:schemeClr val="tx2">
                    <a:lumMod val="50000"/>
                  </a:schemeClr>
                </a:solidFill>
                <a:cs typeface="Times New Roman" pitchFamily="18" charset="0"/>
              </a:rPr>
              <a:t>. c. 0,98)</a:t>
            </a:r>
            <a:endParaRPr lang="en-GB" sz="900" b="1" dirty="0">
              <a:solidFill>
                <a:schemeClr val="tx2">
                  <a:lumMod val="50000"/>
                </a:schemeClr>
              </a:solidFill>
              <a:cs typeface="Times New Roman" pitchFamily="18" charset="0"/>
            </a:endParaRPr>
          </a:p>
        </p:txBody>
      </p:sp>
      <p:sp>
        <p:nvSpPr>
          <p:cNvPr id="54" name="CasellaDiTesto 53"/>
          <p:cNvSpPr txBox="1"/>
          <p:nvPr/>
        </p:nvSpPr>
        <p:spPr>
          <a:xfrm>
            <a:off x="3760578" y="5555730"/>
            <a:ext cx="893728" cy="369332"/>
          </a:xfrm>
          <a:prstGeom prst="rect">
            <a:avLst/>
          </a:prstGeom>
          <a:noFill/>
        </p:spPr>
        <p:txBody>
          <a:bodyPr wrap="square" rtlCol="0">
            <a:spAutoFit/>
          </a:bodyPr>
          <a:lstStyle/>
          <a:p>
            <a:pPr algn="ctr"/>
            <a:r>
              <a:rPr lang="it-IT" sz="900" b="1" dirty="0" err="1" smtClean="0">
                <a:solidFill>
                  <a:schemeClr val="tx2">
                    <a:lumMod val="50000"/>
                  </a:schemeClr>
                </a:solidFill>
                <a:cs typeface="Times New Roman" pitchFamily="18" charset="0"/>
              </a:rPr>
              <a:t>Ammophila</a:t>
            </a:r>
            <a:r>
              <a:rPr lang="it-IT" sz="900" b="1" dirty="0" smtClean="0">
                <a:solidFill>
                  <a:schemeClr val="tx2">
                    <a:lumMod val="50000"/>
                  </a:schemeClr>
                </a:solidFill>
                <a:cs typeface="Times New Roman" pitchFamily="18" charset="0"/>
              </a:rPr>
              <a:t> (</a:t>
            </a:r>
            <a:r>
              <a:rPr lang="it-IT" sz="900" b="1" dirty="0" err="1" smtClean="0">
                <a:solidFill>
                  <a:schemeClr val="tx2">
                    <a:lumMod val="50000"/>
                  </a:schemeClr>
                </a:solidFill>
                <a:cs typeface="Times New Roman" pitchFamily="18" charset="0"/>
              </a:rPr>
              <a:t>Pears</a:t>
            </a:r>
            <a:r>
              <a:rPr lang="it-IT" sz="900" b="1" dirty="0" smtClean="0">
                <a:solidFill>
                  <a:schemeClr val="tx2">
                    <a:lumMod val="50000"/>
                  </a:schemeClr>
                </a:solidFill>
                <a:cs typeface="Times New Roman" pitchFamily="18" charset="0"/>
              </a:rPr>
              <a:t>. c. 0,99)</a:t>
            </a:r>
            <a:endParaRPr lang="en-GB" sz="900" b="1" dirty="0">
              <a:solidFill>
                <a:schemeClr val="tx2">
                  <a:lumMod val="50000"/>
                </a:schemeClr>
              </a:solidFill>
              <a:cs typeface="Times New Roman" pitchFamily="18" charset="0"/>
            </a:endParaRPr>
          </a:p>
        </p:txBody>
      </p:sp>
      <p:sp>
        <p:nvSpPr>
          <p:cNvPr id="62" name="CasellaDiTesto 61"/>
          <p:cNvSpPr txBox="1"/>
          <p:nvPr/>
        </p:nvSpPr>
        <p:spPr>
          <a:xfrm>
            <a:off x="2304556" y="4531641"/>
            <a:ext cx="991810" cy="276999"/>
          </a:xfrm>
          <a:prstGeom prst="rect">
            <a:avLst/>
          </a:prstGeom>
          <a:noFill/>
        </p:spPr>
        <p:txBody>
          <a:bodyPr wrap="none" rtlCol="0">
            <a:spAutoFit/>
          </a:bodyPr>
          <a:lstStyle/>
          <a:p>
            <a:r>
              <a:rPr lang="it-IT" sz="1200" b="1" dirty="0" smtClean="0">
                <a:solidFill>
                  <a:schemeClr val="tx2">
                    <a:lumMod val="50000"/>
                  </a:schemeClr>
                </a:solidFill>
                <a:cs typeface="Times New Roman" pitchFamily="18" charset="0"/>
              </a:rPr>
              <a:t>VEGETATION</a:t>
            </a:r>
            <a:endParaRPr lang="en-GB" sz="1200" b="1" dirty="0">
              <a:solidFill>
                <a:schemeClr val="tx2">
                  <a:lumMod val="50000"/>
                </a:schemeClr>
              </a:solidFill>
              <a:cs typeface="Times New Roman" pitchFamily="18" charset="0"/>
            </a:endParaRPr>
          </a:p>
        </p:txBody>
      </p:sp>
      <p:sp>
        <p:nvSpPr>
          <p:cNvPr id="2" name="Title 1"/>
          <p:cNvSpPr>
            <a:spLocks noGrp="1"/>
          </p:cNvSpPr>
          <p:nvPr>
            <p:ph type="title"/>
          </p:nvPr>
        </p:nvSpPr>
        <p:spPr/>
        <p:txBody>
          <a:bodyPr/>
          <a:lstStyle/>
          <a:p>
            <a:r>
              <a:rPr lang="en-GB" dirty="0" smtClean="0">
                <a:latin typeface="+mn-lt"/>
              </a:rPr>
              <a:t>Implementing Processing Chain</a:t>
            </a:r>
            <a:endParaRPr lang="en-GB" dirty="0">
              <a:latin typeface="+mn-lt"/>
            </a:endParaRPr>
          </a:p>
        </p:txBody>
      </p:sp>
    </p:spTree>
    <p:extLst>
      <p:ext uri="{BB962C8B-B14F-4D97-AF65-F5344CB8AC3E}">
        <p14:creationId xmlns:p14="http://schemas.microsoft.com/office/powerpoint/2010/main" val="23246893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8" y="1219200"/>
            <a:ext cx="8300355"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sp>
        <p:nvSpPr>
          <p:cNvPr id="2" name="Title 1"/>
          <p:cNvSpPr>
            <a:spLocks noGrp="1"/>
          </p:cNvSpPr>
          <p:nvPr>
            <p:ph type="title"/>
          </p:nvPr>
        </p:nvSpPr>
        <p:spPr/>
        <p:txBody>
          <a:bodyPr/>
          <a:lstStyle/>
          <a:p>
            <a:r>
              <a:rPr lang="en-GB" dirty="0" smtClean="0"/>
              <a:t>Added Value Products</a:t>
            </a:r>
            <a:endParaRPr lang="en-GB"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109" y="987972"/>
            <a:ext cx="4717642"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pic>
        <p:nvPicPr>
          <p:cNvPr id="615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83" y="3978166"/>
            <a:ext cx="4961255"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sp>
        <p:nvSpPr>
          <p:cNvPr id="2" name="Title 1"/>
          <p:cNvSpPr>
            <a:spLocks noGrp="1"/>
          </p:cNvSpPr>
          <p:nvPr>
            <p:ph type="title"/>
          </p:nvPr>
        </p:nvSpPr>
        <p:spPr/>
        <p:txBody>
          <a:bodyPr/>
          <a:lstStyle/>
          <a:p>
            <a:r>
              <a:rPr lang="en-GB" dirty="0" smtClean="0"/>
              <a:t>Added Value Products</a:t>
            </a:r>
            <a:endParaRPr lang="en-GB" dirty="0"/>
          </a:p>
        </p:txBody>
      </p:sp>
    </p:spTree>
    <p:extLst>
      <p:ext uri="{BB962C8B-B14F-4D97-AF65-F5344CB8AC3E}">
        <p14:creationId xmlns:p14="http://schemas.microsoft.com/office/powerpoint/2010/main" val="30473427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080563"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sp>
        <p:nvSpPr>
          <p:cNvPr id="2" name="Title 1"/>
          <p:cNvSpPr>
            <a:spLocks noGrp="1"/>
          </p:cNvSpPr>
          <p:nvPr>
            <p:ph type="title"/>
          </p:nvPr>
        </p:nvSpPr>
        <p:spPr/>
        <p:txBody>
          <a:bodyPr/>
          <a:lstStyle/>
          <a:p>
            <a:r>
              <a:rPr lang="en-GB" dirty="0"/>
              <a:t>Added Value Products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8257516"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sp>
        <p:nvSpPr>
          <p:cNvPr id="5"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000" dirty="0" smtClean="0"/>
              <a:t>Added Value Products Implementation Intermediate Products</a:t>
            </a:r>
            <a:endParaRPr lang="en-GB" sz="2000" dirty="0"/>
          </a:p>
        </p:txBody>
      </p:sp>
    </p:spTree>
    <p:extLst>
      <p:ext uri="{BB962C8B-B14F-4D97-AF65-F5344CB8AC3E}">
        <p14:creationId xmlns:p14="http://schemas.microsoft.com/office/powerpoint/2010/main" val="42555195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e 56"/>
          <p:cNvSpPr/>
          <p:nvPr/>
        </p:nvSpPr>
        <p:spPr>
          <a:xfrm>
            <a:off x="228600" y="1323975"/>
            <a:ext cx="2971800" cy="2041001"/>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1"/>
              </a:solidFill>
              <a:sym typeface="Gill Sans Light" charset="0"/>
            </a:endParaRPr>
          </a:p>
        </p:txBody>
      </p:sp>
      <p:sp>
        <p:nvSpPr>
          <p:cNvPr id="58" name="Ovale 57"/>
          <p:cNvSpPr/>
          <p:nvPr/>
        </p:nvSpPr>
        <p:spPr>
          <a:xfrm>
            <a:off x="452438" y="3200401"/>
            <a:ext cx="2643188" cy="29164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1"/>
              </a:solidFill>
              <a:sym typeface="Gill Sans Light" charset="0"/>
            </a:endParaRPr>
          </a:p>
        </p:txBody>
      </p:sp>
      <p:sp>
        <p:nvSpPr>
          <p:cNvPr id="59" name="CasellaDiTesto 58"/>
          <p:cNvSpPr txBox="1">
            <a:spLocks noChangeArrowheads="1"/>
          </p:cNvSpPr>
          <p:nvPr/>
        </p:nvSpPr>
        <p:spPr bwMode="auto">
          <a:xfrm>
            <a:off x="595313" y="1836539"/>
            <a:ext cx="2143125" cy="1015659"/>
          </a:xfrm>
          <a:prstGeom prst="rect">
            <a:avLst/>
          </a:prstGeom>
          <a:solidFill>
            <a:schemeClr val="bg1"/>
          </a:solidFill>
          <a:ln w="9525">
            <a:noFill/>
            <a:miter lim="800000"/>
            <a:headEnd/>
            <a:tailEnd/>
          </a:ln>
        </p:spPr>
        <p:txBody>
          <a:bodyPr lIns="91435" tIns="45718" rIns="91435" bIns="45718">
            <a:prstTxWarp prst="textNoShape">
              <a:avLst/>
            </a:prstTxWarp>
            <a:spAutoFit/>
          </a:bodyPr>
          <a:lstStyle/>
          <a:p>
            <a:pPr algn="ctr" hangingPunct="0"/>
            <a:r>
              <a:rPr lang="it-IT" sz="2000" b="1" dirty="0"/>
              <a:t>SUBSIDENCE</a:t>
            </a:r>
          </a:p>
          <a:p>
            <a:pPr algn="ctr" hangingPunct="0"/>
            <a:r>
              <a:rPr lang="it-IT" sz="2000" b="1" dirty="0" err="1"/>
              <a:t>Morphometric</a:t>
            </a:r>
            <a:r>
              <a:rPr lang="it-IT" sz="2000" b="1" dirty="0"/>
              <a:t> </a:t>
            </a:r>
            <a:r>
              <a:rPr lang="it-IT" sz="2000" b="1" dirty="0" err="1"/>
              <a:t>Parameters</a:t>
            </a:r>
            <a:endParaRPr lang="it-IT" sz="2000" b="1" dirty="0"/>
          </a:p>
        </p:txBody>
      </p:sp>
      <p:sp>
        <p:nvSpPr>
          <p:cNvPr id="60" name="CasellaDiTesto 59"/>
          <p:cNvSpPr txBox="1">
            <a:spLocks noChangeArrowheads="1"/>
          </p:cNvSpPr>
          <p:nvPr/>
        </p:nvSpPr>
        <p:spPr bwMode="auto">
          <a:xfrm>
            <a:off x="790427" y="3886200"/>
            <a:ext cx="2028973" cy="1631212"/>
          </a:xfrm>
          <a:prstGeom prst="rect">
            <a:avLst/>
          </a:prstGeom>
          <a:solidFill>
            <a:schemeClr val="bg1"/>
          </a:solidFill>
          <a:ln w="9525">
            <a:noFill/>
            <a:miter lim="800000"/>
            <a:headEnd/>
            <a:tailEnd/>
          </a:ln>
        </p:spPr>
        <p:txBody>
          <a:bodyPr wrap="square" lIns="91435" tIns="45718" rIns="91435" bIns="45718">
            <a:prstTxWarp prst="textNoShape">
              <a:avLst/>
            </a:prstTxWarp>
            <a:spAutoFit/>
          </a:bodyPr>
          <a:lstStyle/>
          <a:p>
            <a:pPr algn="ctr" hangingPunct="0"/>
            <a:r>
              <a:rPr lang="it-IT" sz="2000" b="1" dirty="0" err="1"/>
              <a:t>Vegetation</a:t>
            </a:r>
            <a:r>
              <a:rPr lang="it-IT" sz="2000" b="1" dirty="0"/>
              <a:t> </a:t>
            </a:r>
            <a:r>
              <a:rPr lang="it-IT" sz="2000" b="1" dirty="0" err="1" smtClean="0"/>
              <a:t>Monitoring</a:t>
            </a:r>
            <a:endParaRPr lang="it-IT" sz="2000" b="1" dirty="0" smtClean="0"/>
          </a:p>
          <a:p>
            <a:pPr algn="ctr" hangingPunct="0">
              <a:defRPr/>
            </a:pPr>
            <a:r>
              <a:rPr lang="it-IT" sz="2000" b="1" dirty="0">
                <a:ea typeface="Gill Sans Light" charset="0"/>
                <a:cs typeface="Gill Sans Light" charset="0"/>
                <a:sym typeface="Gill Sans Light" charset="0"/>
              </a:rPr>
              <a:t>- NDVI</a:t>
            </a:r>
          </a:p>
          <a:p>
            <a:pPr algn="ctr" hangingPunct="0">
              <a:defRPr/>
            </a:pPr>
            <a:r>
              <a:rPr lang="it-IT" sz="2000" b="1" dirty="0">
                <a:ea typeface="Gill Sans Light" charset="0"/>
                <a:cs typeface="Gill Sans Light" charset="0"/>
                <a:sym typeface="Gill Sans Light" charset="0"/>
              </a:rPr>
              <a:t>- </a:t>
            </a:r>
            <a:r>
              <a:rPr lang="it-IT" sz="2000" b="1" dirty="0" err="1">
                <a:ea typeface="Gill Sans Light" charset="0"/>
                <a:cs typeface="Gill Sans Light" charset="0"/>
                <a:sym typeface="Gill Sans Light" charset="0"/>
              </a:rPr>
              <a:t>Fraction</a:t>
            </a:r>
            <a:r>
              <a:rPr lang="it-IT" sz="2000" b="1" dirty="0">
                <a:ea typeface="Gill Sans Light" charset="0"/>
                <a:cs typeface="Gill Sans Light" charset="0"/>
                <a:sym typeface="Gill Sans Light" charset="0"/>
              </a:rPr>
              <a:t> </a:t>
            </a:r>
            <a:r>
              <a:rPr lang="it-IT" sz="2000" b="1" dirty="0" err="1">
                <a:ea typeface="Gill Sans Light" charset="0"/>
                <a:cs typeface="Gill Sans Light" charset="0"/>
                <a:sym typeface="Gill Sans Light" charset="0"/>
              </a:rPr>
              <a:t>map</a:t>
            </a:r>
            <a:endParaRPr lang="it-IT" sz="2000" b="1" dirty="0">
              <a:ea typeface="Gill Sans Light" charset="0"/>
              <a:cs typeface="Gill Sans Light" charset="0"/>
              <a:sym typeface="Gill Sans Light" charset="0"/>
            </a:endParaRPr>
          </a:p>
          <a:p>
            <a:pPr algn="ctr" hangingPunct="0"/>
            <a:endParaRPr lang="it-IT" sz="2000" b="1" dirty="0"/>
          </a:p>
        </p:txBody>
      </p:sp>
      <p:sp>
        <p:nvSpPr>
          <p:cNvPr id="61" name="CasellaDiTesto 60"/>
          <p:cNvSpPr txBox="1"/>
          <p:nvPr/>
        </p:nvSpPr>
        <p:spPr>
          <a:xfrm>
            <a:off x="3405187" y="2050852"/>
            <a:ext cx="1928813" cy="399604"/>
          </a:xfrm>
          <a:prstGeom prst="rect">
            <a:avLst/>
          </a:prstGeom>
          <a:solidFill>
            <a:schemeClr val="bg1"/>
          </a:solidFill>
        </p:spPr>
        <p:txBody>
          <a:bodyPr lIns="91435" tIns="45718" rIns="91435" bIns="45718">
            <a:prstTxWarp prst="textNoShape">
              <a:avLst/>
            </a:prstTxWarp>
            <a:spAutoFit/>
          </a:bodyPr>
          <a:lstStyle/>
          <a:p>
            <a:pPr algn="ctr" hangingPunct="0">
              <a:defRPr/>
            </a:pPr>
            <a:r>
              <a:rPr lang="it-IT" sz="2000" i="1" dirty="0" err="1">
                <a:ea typeface="Gill Sans Light" charset="0"/>
                <a:cs typeface="Gill Sans Light" charset="0"/>
                <a:sym typeface="Gill Sans Light" charset="0"/>
              </a:rPr>
              <a:t>Interferometry</a:t>
            </a:r>
            <a:endParaRPr lang="it-IT" sz="2000" i="1" dirty="0">
              <a:ea typeface="Gill Sans Light" charset="0"/>
              <a:cs typeface="Gill Sans Light" charset="0"/>
              <a:sym typeface="Gill Sans Light" charset="0"/>
            </a:endParaRPr>
          </a:p>
        </p:txBody>
      </p:sp>
      <p:sp>
        <p:nvSpPr>
          <p:cNvPr id="62" name="CasellaDiTesto 61"/>
          <p:cNvSpPr txBox="1"/>
          <p:nvPr/>
        </p:nvSpPr>
        <p:spPr>
          <a:xfrm>
            <a:off x="3133576" y="4473718"/>
            <a:ext cx="2286000" cy="707882"/>
          </a:xfrm>
          <a:prstGeom prst="rect">
            <a:avLst/>
          </a:prstGeom>
          <a:solidFill>
            <a:schemeClr val="bg1"/>
          </a:solidFill>
        </p:spPr>
        <p:txBody>
          <a:bodyPr lIns="91435" tIns="45718" rIns="91435" bIns="45718">
            <a:prstTxWarp prst="textNoShape">
              <a:avLst/>
            </a:prstTxWarp>
            <a:spAutoFit/>
          </a:bodyPr>
          <a:lstStyle/>
          <a:p>
            <a:pPr algn="ctr" hangingPunct="0">
              <a:buFont typeface="Arial" charset="0"/>
              <a:buChar char="•"/>
              <a:defRPr/>
            </a:pPr>
            <a:r>
              <a:rPr lang="it-IT" sz="2000" i="1" dirty="0" err="1">
                <a:ea typeface="Gill Sans Light" charset="0"/>
                <a:cs typeface="Gill Sans Light" charset="0"/>
                <a:sym typeface="Gill Sans Light" charset="0"/>
              </a:rPr>
              <a:t>Change</a:t>
            </a:r>
            <a:r>
              <a:rPr lang="it-IT" sz="2000" i="1" dirty="0">
                <a:ea typeface="Gill Sans Light" charset="0"/>
                <a:cs typeface="Gill Sans Light" charset="0"/>
                <a:sym typeface="Gill Sans Light" charset="0"/>
              </a:rPr>
              <a:t> detection </a:t>
            </a:r>
          </a:p>
          <a:p>
            <a:pPr algn="ctr" hangingPunct="0">
              <a:buFont typeface="Arial" charset="0"/>
              <a:buChar char="•"/>
              <a:defRPr/>
            </a:pPr>
            <a:r>
              <a:rPr lang="it-IT" sz="2000" i="1" dirty="0">
                <a:ea typeface="Gill Sans Light" charset="0"/>
                <a:cs typeface="Gill Sans Light" charset="0"/>
                <a:sym typeface="Gill Sans Light" charset="0"/>
              </a:rPr>
              <a:t>EOF</a:t>
            </a:r>
          </a:p>
        </p:txBody>
      </p:sp>
      <p:sp>
        <p:nvSpPr>
          <p:cNvPr id="64" name="CasellaDiTesto 63"/>
          <p:cNvSpPr txBox="1"/>
          <p:nvPr/>
        </p:nvSpPr>
        <p:spPr>
          <a:xfrm>
            <a:off x="6649122" y="1700752"/>
            <a:ext cx="2369344" cy="3785648"/>
          </a:xfrm>
          <a:prstGeom prst="rect">
            <a:avLst/>
          </a:prstGeom>
          <a:solidFill>
            <a:schemeClr val="bg1"/>
          </a:solidFill>
          <a:ln>
            <a:solidFill>
              <a:schemeClr val="bg1"/>
            </a:solidFill>
          </a:ln>
        </p:spPr>
        <p:txBody>
          <a:bodyPr wrap="square" lIns="91435" tIns="45718" rIns="91435" bIns="45718">
            <a:spAutoFit/>
          </a:bodyPr>
          <a:lstStyle/>
          <a:p>
            <a:pPr algn="ctr" defTabSz="408477" hangingPunct="0">
              <a:lnSpc>
                <a:spcPct val="150000"/>
              </a:lnSpc>
              <a:defRPr/>
            </a:pPr>
            <a:r>
              <a:rPr lang="it-IT" sz="3200" b="1" dirty="0" smtClean="0">
                <a:ea typeface="Gill Sans Light" charset="0"/>
                <a:cs typeface="Gill Sans Light" charset="0"/>
                <a:sym typeface="Gill Sans Light" charset="0"/>
              </a:rPr>
              <a:t>Multi-temporal</a:t>
            </a:r>
            <a:endParaRPr lang="it-IT" sz="3200" b="1" dirty="0">
              <a:ea typeface="Gill Sans Light" charset="0"/>
              <a:cs typeface="Gill Sans Light" charset="0"/>
              <a:sym typeface="Gill Sans Light" charset="0"/>
            </a:endParaRPr>
          </a:p>
          <a:p>
            <a:pPr algn="ctr" defTabSz="408477" hangingPunct="0">
              <a:lnSpc>
                <a:spcPct val="150000"/>
              </a:lnSpc>
              <a:defRPr/>
            </a:pPr>
            <a:r>
              <a:rPr lang="it-IT" sz="3200" b="1" dirty="0" err="1">
                <a:ea typeface="Gill Sans Light" charset="0"/>
                <a:cs typeface="Gill Sans Light" charset="0"/>
                <a:sym typeface="Gill Sans Light" charset="0"/>
              </a:rPr>
              <a:t>a</a:t>
            </a:r>
            <a:r>
              <a:rPr lang="it-IT" sz="3200" b="1" dirty="0" err="1" smtClean="0">
                <a:ea typeface="Gill Sans Light" charset="0"/>
                <a:cs typeface="Gill Sans Light" charset="0"/>
                <a:sym typeface="Gill Sans Light" charset="0"/>
              </a:rPr>
              <a:t>nalysis</a:t>
            </a:r>
            <a:r>
              <a:rPr lang="it-IT" sz="3200" b="1" dirty="0" smtClean="0">
                <a:ea typeface="Gill Sans Light" charset="0"/>
                <a:cs typeface="Gill Sans Light" charset="0"/>
                <a:sym typeface="Gill Sans Light" charset="0"/>
              </a:rPr>
              <a:t> and</a:t>
            </a:r>
            <a:endParaRPr lang="it-IT" sz="3200" b="1" dirty="0">
              <a:ea typeface="Gill Sans Light" charset="0"/>
              <a:cs typeface="Gill Sans Light" charset="0"/>
              <a:sym typeface="Gill Sans Light" charset="0"/>
            </a:endParaRPr>
          </a:p>
          <a:p>
            <a:pPr algn="ctr" defTabSz="408477" hangingPunct="0">
              <a:lnSpc>
                <a:spcPct val="150000"/>
              </a:lnSpc>
              <a:defRPr/>
            </a:pPr>
            <a:r>
              <a:rPr lang="it-IT" sz="3200" b="1" dirty="0" err="1" smtClean="0">
                <a:ea typeface="Gill Sans Light" charset="0"/>
                <a:cs typeface="Gill Sans Light" charset="0"/>
                <a:sym typeface="Gill Sans Light" charset="0"/>
              </a:rPr>
              <a:t>integration</a:t>
            </a:r>
            <a:endParaRPr lang="it-IT" sz="3200" b="1" dirty="0">
              <a:ea typeface="Gill Sans Light" charset="0"/>
              <a:cs typeface="Gill Sans Light" charset="0"/>
              <a:sym typeface="Gill Sans Light" charset="0"/>
            </a:endParaRPr>
          </a:p>
          <a:p>
            <a:pPr algn="ctr" defTabSz="408477" hangingPunct="0">
              <a:lnSpc>
                <a:spcPct val="150000"/>
              </a:lnSpc>
              <a:defRPr/>
            </a:pPr>
            <a:r>
              <a:rPr lang="it-IT" sz="3200" b="1" dirty="0">
                <a:ea typeface="Gill Sans Light" charset="0"/>
                <a:cs typeface="Gill Sans Light" charset="0"/>
                <a:sym typeface="Gill Sans Light" charset="0"/>
              </a:rPr>
              <a:t>p</a:t>
            </a:r>
            <a:r>
              <a:rPr lang="it-IT" sz="3200" b="1" dirty="0" smtClean="0">
                <a:ea typeface="Gill Sans Light" charset="0"/>
                <a:cs typeface="Gill Sans Light" charset="0"/>
                <a:sym typeface="Gill Sans Light" charset="0"/>
              </a:rPr>
              <a:t>rocedure</a:t>
            </a:r>
            <a:endParaRPr lang="it-IT" sz="3200" b="1" dirty="0">
              <a:ea typeface="Gill Sans Light" charset="0"/>
              <a:cs typeface="Gill Sans Light" charset="0"/>
              <a:sym typeface="Gill Sans Light" charset="0"/>
            </a:endParaRPr>
          </a:p>
        </p:txBody>
      </p:sp>
      <p:sp>
        <p:nvSpPr>
          <p:cNvPr id="70" name="Freccia a destra 69"/>
          <p:cNvSpPr/>
          <p:nvPr/>
        </p:nvSpPr>
        <p:spPr>
          <a:xfrm>
            <a:off x="5727651" y="1979414"/>
            <a:ext cx="857250" cy="571500"/>
          </a:xfrm>
          <a:prstGeom prst="rightArrow">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1"/>
              </a:solidFill>
              <a:sym typeface="Gill Sans Light" charset="0"/>
            </a:endParaRPr>
          </a:p>
        </p:txBody>
      </p:sp>
      <p:sp>
        <p:nvSpPr>
          <p:cNvPr id="71" name="Freccia a destra 70"/>
          <p:cNvSpPr/>
          <p:nvPr/>
        </p:nvSpPr>
        <p:spPr>
          <a:xfrm>
            <a:off x="5570728" y="4541909"/>
            <a:ext cx="1000125" cy="571500"/>
          </a:xfrm>
          <a:prstGeom prst="rightArrow">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1"/>
              </a:solidFill>
              <a:sym typeface="Gill Sans Light" charset="0"/>
            </a:endParaRPr>
          </a:p>
        </p:txBody>
      </p:sp>
      <p:sp>
        <p:nvSpPr>
          <p:cNvPr id="27" name="CasellaDiTesto 26"/>
          <p:cNvSpPr txBox="1"/>
          <p:nvPr/>
        </p:nvSpPr>
        <p:spPr>
          <a:xfrm>
            <a:off x="0" y="6116836"/>
            <a:ext cx="9144000" cy="741164"/>
          </a:xfrm>
          <a:prstGeom prst="rect">
            <a:avLst/>
          </a:prstGeom>
          <a:solidFill>
            <a:schemeClr val="accent1">
              <a:lumMod val="20000"/>
              <a:lumOff val="80000"/>
            </a:schemeClr>
          </a:solidFill>
        </p:spPr>
        <p:txBody>
          <a:bodyPr wrap="square" lIns="91435" tIns="45718" rIns="91435" bIns="45718">
            <a:prstTxWarp prst="textNoShape">
              <a:avLst/>
            </a:prstTxWarp>
            <a:spAutoFit/>
          </a:bodyPr>
          <a:lstStyle/>
          <a:p>
            <a:pPr algn="ctr" hangingPunct="0">
              <a:defRPr/>
            </a:pPr>
            <a:r>
              <a:rPr lang="it-IT" sz="1400" b="1" dirty="0" err="1">
                <a:solidFill>
                  <a:srgbClr val="0E58C4"/>
                </a:solidFill>
                <a:ea typeface="Gill Sans Light" charset="0"/>
                <a:cs typeface="Gill Sans Light" charset="0"/>
                <a:sym typeface="Gill Sans Light" charset="0"/>
              </a:rPr>
              <a:t>Taramelli</a:t>
            </a:r>
            <a:r>
              <a:rPr lang="it-IT" sz="1400" b="1" dirty="0">
                <a:solidFill>
                  <a:srgbClr val="0E58C4"/>
                </a:solidFill>
                <a:ea typeface="Gill Sans Light" charset="0"/>
                <a:cs typeface="Gill Sans Light" charset="0"/>
                <a:sym typeface="Gill Sans Light" charset="0"/>
              </a:rPr>
              <a:t>, A.; </a:t>
            </a:r>
            <a:r>
              <a:rPr lang="it-IT" sz="1400" b="1" dirty="0" err="1">
                <a:solidFill>
                  <a:srgbClr val="0E58C4"/>
                </a:solidFill>
                <a:ea typeface="Gill Sans Light" charset="0"/>
                <a:cs typeface="Gill Sans Light" charset="0"/>
                <a:sym typeface="Gill Sans Light" charset="0"/>
              </a:rPr>
              <a:t>Valentini</a:t>
            </a:r>
            <a:r>
              <a:rPr lang="it-IT" sz="1400" b="1" dirty="0">
                <a:solidFill>
                  <a:srgbClr val="0E58C4"/>
                </a:solidFill>
                <a:ea typeface="Gill Sans Light" charset="0"/>
                <a:cs typeface="Gill Sans Light" charset="0"/>
                <a:sym typeface="Gill Sans Light" charset="0"/>
              </a:rPr>
              <a:t>, E.; Cornacchia, L.; </a:t>
            </a:r>
            <a:r>
              <a:rPr lang="it-IT" sz="1400" b="1" dirty="0" err="1">
                <a:solidFill>
                  <a:srgbClr val="0E58C4"/>
                </a:solidFill>
                <a:ea typeface="Gill Sans Light" charset="0"/>
                <a:cs typeface="Gill Sans Light" charset="0"/>
                <a:sym typeface="Gill Sans Light" charset="0"/>
              </a:rPr>
              <a:t>Mandrone</a:t>
            </a:r>
            <a:r>
              <a:rPr lang="it-IT" sz="1400" b="1" dirty="0">
                <a:solidFill>
                  <a:srgbClr val="0E58C4"/>
                </a:solidFill>
                <a:ea typeface="Gill Sans Light" charset="0"/>
                <a:cs typeface="Gill Sans Light" charset="0"/>
                <a:sym typeface="Gill Sans Light" charset="0"/>
              </a:rPr>
              <a:t>, S.; </a:t>
            </a:r>
            <a:r>
              <a:rPr lang="it-IT" sz="1400" b="1" dirty="0" err="1">
                <a:solidFill>
                  <a:srgbClr val="0E58C4"/>
                </a:solidFill>
                <a:ea typeface="Gill Sans Light" charset="0"/>
                <a:cs typeface="Gill Sans Light" charset="0"/>
                <a:sym typeface="Gill Sans Light" charset="0"/>
              </a:rPr>
              <a:t>Monbaliu</a:t>
            </a:r>
            <a:r>
              <a:rPr lang="it-IT" sz="1400" b="1" dirty="0">
                <a:solidFill>
                  <a:srgbClr val="0E58C4"/>
                </a:solidFill>
                <a:ea typeface="Gill Sans Light" charset="0"/>
                <a:cs typeface="Gill Sans Light" charset="0"/>
                <a:sym typeface="Gill Sans Light" charset="0"/>
              </a:rPr>
              <a:t>, J.; Thompson, R.; </a:t>
            </a:r>
            <a:r>
              <a:rPr lang="it-IT" sz="1400" b="1" dirty="0" err="1">
                <a:solidFill>
                  <a:srgbClr val="0E58C4"/>
                </a:solidFill>
                <a:ea typeface="Gill Sans Light" charset="0"/>
                <a:cs typeface="Gill Sans Light" charset="0"/>
                <a:sym typeface="Gill Sans Light" charset="0"/>
              </a:rPr>
              <a:t>Hogart</a:t>
            </a:r>
            <a:r>
              <a:rPr lang="it-IT" sz="1400" b="1" dirty="0">
                <a:solidFill>
                  <a:srgbClr val="0E58C4"/>
                </a:solidFill>
                <a:ea typeface="Gill Sans Light" charset="0"/>
                <a:cs typeface="Gill Sans Light" charset="0"/>
                <a:sym typeface="Gill Sans Light" charset="0"/>
              </a:rPr>
              <a:t>, S.; </a:t>
            </a:r>
            <a:r>
              <a:rPr lang="it-IT" sz="1400" b="1" dirty="0" err="1">
                <a:solidFill>
                  <a:srgbClr val="0E58C4"/>
                </a:solidFill>
                <a:ea typeface="Gill Sans Light" charset="0"/>
                <a:cs typeface="Gill Sans Light" charset="0"/>
                <a:sym typeface="Gill Sans Light" charset="0"/>
              </a:rPr>
              <a:t>Zanuttigh</a:t>
            </a:r>
            <a:r>
              <a:rPr lang="it-IT" sz="1400" b="1" dirty="0">
                <a:solidFill>
                  <a:srgbClr val="0E58C4"/>
                </a:solidFill>
                <a:ea typeface="Gill Sans Light" charset="0"/>
                <a:cs typeface="Gill Sans Light" charset="0"/>
                <a:sym typeface="Gill Sans Light" charset="0"/>
              </a:rPr>
              <a:t>, B. (2013), </a:t>
            </a:r>
            <a:r>
              <a:rPr lang="it-IT" sz="1400" b="1" dirty="0" err="1">
                <a:solidFill>
                  <a:srgbClr val="0E58C4"/>
                </a:solidFill>
                <a:ea typeface="Gill Sans Light" charset="0"/>
                <a:cs typeface="Gill Sans Light" charset="0"/>
                <a:sym typeface="Gill Sans Light" charset="0"/>
              </a:rPr>
              <a:t>Modelling</a:t>
            </a:r>
            <a:r>
              <a:rPr lang="it-IT" sz="1400" b="1" dirty="0">
                <a:solidFill>
                  <a:srgbClr val="0E58C4"/>
                </a:solidFill>
                <a:ea typeface="Gill Sans Light" charset="0"/>
                <a:cs typeface="Gill Sans Light" charset="0"/>
                <a:sym typeface="Gill Sans Light" charset="0"/>
              </a:rPr>
              <a:t> </a:t>
            </a:r>
            <a:r>
              <a:rPr lang="it-IT" sz="1400" b="1" dirty="0" err="1">
                <a:solidFill>
                  <a:srgbClr val="0E58C4"/>
                </a:solidFill>
                <a:ea typeface="Gill Sans Light" charset="0"/>
                <a:cs typeface="Gill Sans Light" charset="0"/>
                <a:sym typeface="Gill Sans Light" charset="0"/>
              </a:rPr>
              <a:t>uncertainty</a:t>
            </a:r>
            <a:r>
              <a:rPr lang="it-IT" sz="1400" b="1" dirty="0">
                <a:solidFill>
                  <a:srgbClr val="0E58C4"/>
                </a:solidFill>
                <a:ea typeface="Gill Sans Light" charset="0"/>
                <a:cs typeface="Gill Sans Light" charset="0"/>
                <a:sym typeface="Gill Sans Light" charset="0"/>
              </a:rPr>
              <a:t> in estuarine system by </a:t>
            </a:r>
            <a:r>
              <a:rPr lang="it-IT" sz="1400" b="1" dirty="0" err="1">
                <a:solidFill>
                  <a:srgbClr val="0E58C4"/>
                </a:solidFill>
                <a:ea typeface="Gill Sans Light" charset="0"/>
                <a:cs typeface="Gill Sans Light" charset="0"/>
                <a:sym typeface="Gill Sans Light" charset="0"/>
              </a:rPr>
              <a:t>means</a:t>
            </a:r>
            <a:r>
              <a:rPr lang="it-IT" sz="1400" b="1" dirty="0">
                <a:solidFill>
                  <a:srgbClr val="0E58C4"/>
                </a:solidFill>
                <a:ea typeface="Gill Sans Light" charset="0"/>
                <a:cs typeface="Gill Sans Light" charset="0"/>
                <a:sym typeface="Gill Sans Light" charset="0"/>
              </a:rPr>
              <a:t> of </a:t>
            </a:r>
            <a:r>
              <a:rPr lang="it-IT" sz="1400" b="1" dirty="0" err="1">
                <a:solidFill>
                  <a:srgbClr val="0E58C4"/>
                </a:solidFill>
                <a:ea typeface="Gill Sans Light" charset="0"/>
                <a:cs typeface="Gill Sans Light" charset="0"/>
                <a:sym typeface="Gill Sans Light" charset="0"/>
              </a:rPr>
              <a:t>combined</a:t>
            </a:r>
            <a:r>
              <a:rPr lang="it-IT" sz="1400" b="1" dirty="0">
                <a:solidFill>
                  <a:srgbClr val="0E58C4"/>
                </a:solidFill>
                <a:ea typeface="Gill Sans Light" charset="0"/>
                <a:cs typeface="Gill Sans Light" charset="0"/>
                <a:sym typeface="Gill Sans Light" charset="0"/>
              </a:rPr>
              <a:t> </a:t>
            </a:r>
            <a:r>
              <a:rPr lang="it-IT" sz="1400" b="1" dirty="0" err="1">
                <a:solidFill>
                  <a:srgbClr val="0E58C4"/>
                </a:solidFill>
                <a:ea typeface="Gill Sans Light" charset="0"/>
                <a:cs typeface="Gill Sans Light" charset="0"/>
                <a:sym typeface="Gill Sans Light" charset="0"/>
              </a:rPr>
              <a:t>approach</a:t>
            </a:r>
            <a:r>
              <a:rPr lang="it-IT" sz="1400" b="1" dirty="0">
                <a:solidFill>
                  <a:srgbClr val="0E58C4"/>
                </a:solidFill>
                <a:ea typeface="Gill Sans Light" charset="0"/>
                <a:cs typeface="Gill Sans Light" charset="0"/>
                <a:sym typeface="Gill Sans Light" charset="0"/>
              </a:rPr>
              <a:t> of </a:t>
            </a:r>
            <a:r>
              <a:rPr lang="it-IT" sz="1400" b="1" dirty="0" err="1">
                <a:solidFill>
                  <a:srgbClr val="0E58C4"/>
                </a:solidFill>
                <a:ea typeface="Gill Sans Light" charset="0"/>
                <a:cs typeface="Gill Sans Light" charset="0"/>
                <a:sym typeface="Gill Sans Light" charset="0"/>
              </a:rPr>
              <a:t>optical</a:t>
            </a:r>
            <a:r>
              <a:rPr lang="it-IT" sz="1400" b="1" dirty="0">
                <a:solidFill>
                  <a:srgbClr val="0E58C4"/>
                </a:solidFill>
                <a:ea typeface="Gill Sans Light" charset="0"/>
                <a:cs typeface="Gill Sans Light" charset="0"/>
                <a:sym typeface="Gill Sans Light" charset="0"/>
              </a:rPr>
              <a:t> and radar remote </a:t>
            </a:r>
            <a:r>
              <a:rPr lang="it-IT" sz="1400" b="1" dirty="0" err="1">
                <a:solidFill>
                  <a:srgbClr val="0E58C4"/>
                </a:solidFill>
                <a:ea typeface="Gill Sans Light" charset="0"/>
                <a:cs typeface="Gill Sans Light" charset="0"/>
                <a:sym typeface="Gill Sans Light" charset="0"/>
              </a:rPr>
              <a:t>sensing</a:t>
            </a:r>
            <a:r>
              <a:rPr lang="it-IT" sz="1400" b="1" dirty="0">
                <a:solidFill>
                  <a:srgbClr val="0E58C4"/>
                </a:solidFill>
                <a:ea typeface="Gill Sans Light" charset="0"/>
                <a:cs typeface="Gill Sans Light" charset="0"/>
                <a:sym typeface="Gill Sans Light" charset="0"/>
              </a:rPr>
              <a:t>, </a:t>
            </a:r>
            <a:r>
              <a:rPr lang="it-IT" sz="1400" b="1" dirty="0" err="1" smtClean="0">
                <a:solidFill>
                  <a:srgbClr val="0E58C4"/>
                </a:solidFill>
                <a:ea typeface="Gill Sans Light" charset="0"/>
                <a:cs typeface="Gill Sans Light" charset="0"/>
                <a:sym typeface="Gill Sans Light" charset="0"/>
              </a:rPr>
              <a:t>accepted</a:t>
            </a:r>
            <a:r>
              <a:rPr lang="it-IT" sz="1400" b="1" dirty="0" smtClean="0">
                <a:solidFill>
                  <a:srgbClr val="0E58C4"/>
                </a:solidFill>
                <a:ea typeface="Gill Sans Light" charset="0"/>
                <a:cs typeface="Gill Sans Light" charset="0"/>
                <a:sym typeface="Gill Sans Light" charset="0"/>
              </a:rPr>
              <a:t> </a:t>
            </a:r>
            <a:r>
              <a:rPr lang="it-IT" sz="1400" b="1" dirty="0" err="1" smtClean="0">
                <a:solidFill>
                  <a:srgbClr val="0E58C4"/>
                </a:solidFill>
                <a:ea typeface="Gill Sans Light" charset="0"/>
                <a:cs typeface="Gill Sans Light" charset="0"/>
                <a:sym typeface="Gill Sans Light" charset="0"/>
              </a:rPr>
              <a:t>paper</a:t>
            </a:r>
            <a:r>
              <a:rPr lang="it-IT" sz="1400" b="1" dirty="0" smtClean="0">
                <a:solidFill>
                  <a:srgbClr val="0E58C4"/>
                </a:solidFill>
                <a:ea typeface="Gill Sans Light" charset="0"/>
                <a:cs typeface="Gill Sans Light" charset="0"/>
                <a:sym typeface="Gill Sans Light" charset="0"/>
              </a:rPr>
              <a:t> </a:t>
            </a:r>
            <a:r>
              <a:rPr lang="it-IT" sz="1400" b="1" dirty="0" err="1" smtClean="0">
                <a:solidFill>
                  <a:srgbClr val="0E58C4"/>
                </a:solidFill>
                <a:ea typeface="Gill Sans Light" charset="0"/>
                <a:cs typeface="Gill Sans Light" charset="0"/>
                <a:sym typeface="Gill Sans Light" charset="0"/>
              </a:rPr>
              <a:t>fot</a:t>
            </a:r>
            <a:r>
              <a:rPr lang="it-IT" sz="1400" b="1" dirty="0" smtClean="0">
                <a:solidFill>
                  <a:srgbClr val="0E58C4"/>
                </a:solidFill>
                <a:ea typeface="Gill Sans Light" charset="0"/>
                <a:cs typeface="Gill Sans Light" charset="0"/>
                <a:sym typeface="Gill Sans Light" charset="0"/>
              </a:rPr>
              <a:t> </a:t>
            </a:r>
            <a:r>
              <a:rPr lang="it-IT" sz="1400" b="1" dirty="0" err="1">
                <a:solidFill>
                  <a:srgbClr val="0E58C4"/>
                </a:solidFill>
                <a:ea typeface="Gill Sans Light" charset="0"/>
                <a:cs typeface="Gill Sans Light" charset="0"/>
                <a:sym typeface="Gill Sans Light" charset="0"/>
              </a:rPr>
              <a:t>Coastal</a:t>
            </a:r>
            <a:r>
              <a:rPr lang="it-IT" sz="1400" b="1" dirty="0">
                <a:solidFill>
                  <a:srgbClr val="0E58C4"/>
                </a:solidFill>
                <a:ea typeface="Gill Sans Light" charset="0"/>
                <a:cs typeface="Gill Sans Light" charset="0"/>
                <a:sym typeface="Gill Sans Light" charset="0"/>
              </a:rPr>
              <a:t> </a:t>
            </a:r>
            <a:r>
              <a:rPr lang="it-IT" sz="1400" b="1" dirty="0" err="1" smtClean="0">
                <a:solidFill>
                  <a:srgbClr val="0E58C4"/>
                </a:solidFill>
                <a:ea typeface="Gill Sans Light" charset="0"/>
                <a:cs typeface="Gill Sans Light" charset="0"/>
                <a:sym typeface="Gill Sans Light" charset="0"/>
              </a:rPr>
              <a:t>Engineering</a:t>
            </a:r>
            <a:r>
              <a:rPr lang="it-IT" sz="1400" b="1" dirty="0">
                <a:solidFill>
                  <a:srgbClr val="0E58C4"/>
                </a:solidFill>
                <a:ea typeface="Gill Sans Light" charset="0"/>
                <a:cs typeface="Gill Sans Light" charset="0"/>
                <a:sym typeface="Gill Sans Light" charset="0"/>
              </a:rPr>
              <a:t> </a:t>
            </a:r>
            <a:r>
              <a:rPr lang="it-IT" sz="1400" b="1" dirty="0" err="1" smtClean="0">
                <a:solidFill>
                  <a:srgbClr val="0E58C4"/>
                </a:solidFill>
                <a:ea typeface="Gill Sans Light" charset="0"/>
                <a:cs typeface="Gill Sans Light" charset="0"/>
                <a:sym typeface="Gill Sans Light" charset="0"/>
              </a:rPr>
              <a:t>scientific</a:t>
            </a:r>
            <a:r>
              <a:rPr lang="it-IT" sz="1400" b="1" dirty="0" smtClean="0">
                <a:solidFill>
                  <a:srgbClr val="0E58C4"/>
                </a:solidFill>
                <a:ea typeface="Gill Sans Light" charset="0"/>
                <a:cs typeface="Gill Sans Light" charset="0"/>
                <a:sym typeface="Gill Sans Light" charset="0"/>
              </a:rPr>
              <a:t> journal. </a:t>
            </a:r>
            <a:endParaRPr lang="it-IT" sz="1400" b="1" dirty="0">
              <a:solidFill>
                <a:srgbClr val="0E58C4"/>
              </a:solidFill>
              <a:ea typeface="Gill Sans Light" charset="0"/>
              <a:cs typeface="Gill Sans Light" charset="0"/>
              <a:sym typeface="Gill Sans Light" charset="0"/>
            </a:endParaRPr>
          </a:p>
        </p:txBody>
      </p:sp>
      <p:sp>
        <p:nvSpPr>
          <p:cNvPr id="13" name="Title 1"/>
          <p:cNvSpPr>
            <a:spLocks noGrp="1"/>
          </p:cNvSpPr>
          <p:nvPr>
            <p:ph type="title"/>
          </p:nvPr>
        </p:nvSpPr>
        <p:spPr>
          <a:xfrm>
            <a:off x="2362200" y="304800"/>
            <a:ext cx="6553200" cy="533400"/>
          </a:xfrm>
        </p:spPr>
        <p:txBody>
          <a:bodyPr/>
          <a:lstStyle/>
          <a:p>
            <a:r>
              <a:rPr lang="en-GB" sz="2800" dirty="0" smtClean="0">
                <a:latin typeface="+mn-lt"/>
              </a:rPr>
              <a:t>Area 3: Temporal </a:t>
            </a:r>
            <a:r>
              <a:rPr lang="en-GB" sz="2800" dirty="0" err="1" smtClean="0">
                <a:latin typeface="+mn-lt"/>
              </a:rPr>
              <a:t>Chages</a:t>
            </a:r>
            <a:r>
              <a:rPr lang="en-GB" sz="2800" dirty="0" smtClean="0">
                <a:latin typeface="+mn-lt"/>
              </a:rPr>
              <a:t> in FOCE BEVANO</a:t>
            </a:r>
            <a:endParaRPr lang="en-GB" sz="2800" dirty="0">
              <a:latin typeface="+mn-lt"/>
            </a:endParaRP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magine 96"/>
          <p:cNvPicPr>
            <a:picLocks noChangeAspect="1"/>
          </p:cNvPicPr>
          <p:nvPr/>
        </p:nvPicPr>
        <p:blipFill>
          <a:blip r:embed="rId2" cstate="print"/>
          <a:srcRect/>
          <a:stretch>
            <a:fillRect/>
          </a:stretch>
        </p:blipFill>
        <p:spPr bwMode="auto">
          <a:xfrm>
            <a:off x="0" y="1066800"/>
            <a:ext cx="9144000" cy="5791200"/>
          </a:xfrm>
          <a:prstGeom prst="rect">
            <a:avLst/>
          </a:prstGeom>
          <a:noFill/>
          <a:ln w="9525">
            <a:noFill/>
            <a:miter lim="800000"/>
            <a:headEnd/>
            <a:tailEnd/>
          </a:ln>
        </p:spPr>
      </p:pic>
      <p:pic>
        <p:nvPicPr>
          <p:cNvPr id="34820" name="Immagine 43" descr="1943_ph.jpg"/>
          <p:cNvPicPr>
            <a:picLocks noChangeAspect="1"/>
          </p:cNvPicPr>
          <p:nvPr/>
        </p:nvPicPr>
        <p:blipFill>
          <a:blip r:embed="rId3" cstate="print"/>
          <a:srcRect/>
          <a:stretch>
            <a:fillRect/>
          </a:stretch>
        </p:blipFill>
        <p:spPr bwMode="auto">
          <a:xfrm>
            <a:off x="139527" y="1115095"/>
            <a:ext cx="3860973" cy="5485061"/>
          </a:xfrm>
          <a:prstGeom prst="rect">
            <a:avLst/>
          </a:prstGeom>
          <a:noFill/>
          <a:ln w="9525">
            <a:noFill/>
            <a:miter lim="800000"/>
            <a:headEnd/>
            <a:tailEnd/>
          </a:ln>
        </p:spPr>
      </p:pic>
      <p:pic>
        <p:nvPicPr>
          <p:cNvPr id="45" name="Immagine 44" descr="1954_ph.jpg"/>
          <p:cNvPicPr>
            <a:picLocks noChangeAspect="1"/>
          </p:cNvPicPr>
          <p:nvPr/>
        </p:nvPicPr>
        <p:blipFill>
          <a:blip r:embed="rId4" cstate="print"/>
          <a:srcRect/>
          <a:stretch>
            <a:fillRect/>
          </a:stretch>
        </p:blipFill>
        <p:spPr bwMode="auto">
          <a:xfrm>
            <a:off x="132830" y="1132954"/>
            <a:ext cx="3873252" cy="5500688"/>
          </a:xfrm>
          <a:prstGeom prst="rect">
            <a:avLst/>
          </a:prstGeom>
          <a:noFill/>
          <a:ln w="9525">
            <a:noFill/>
            <a:miter lim="800000"/>
            <a:headEnd/>
            <a:tailEnd/>
          </a:ln>
        </p:spPr>
      </p:pic>
      <p:pic>
        <p:nvPicPr>
          <p:cNvPr id="46" name="Immagine 45" descr="1976_ph.jpg"/>
          <p:cNvPicPr>
            <a:picLocks noChangeAspect="1"/>
          </p:cNvPicPr>
          <p:nvPr/>
        </p:nvPicPr>
        <p:blipFill>
          <a:blip r:embed="rId5" cstate="print"/>
          <a:srcRect/>
          <a:stretch>
            <a:fillRect/>
          </a:stretch>
        </p:blipFill>
        <p:spPr bwMode="auto">
          <a:xfrm>
            <a:off x="142875" y="1132954"/>
            <a:ext cx="3840882" cy="5456039"/>
          </a:xfrm>
          <a:prstGeom prst="rect">
            <a:avLst/>
          </a:prstGeom>
          <a:noFill/>
          <a:ln w="9525">
            <a:noFill/>
            <a:miter lim="800000"/>
            <a:headEnd/>
            <a:tailEnd/>
          </a:ln>
        </p:spPr>
      </p:pic>
      <p:pic>
        <p:nvPicPr>
          <p:cNvPr id="47" name="Immagine 46" descr="1991_ph.jpg"/>
          <p:cNvPicPr>
            <a:picLocks noChangeAspect="1"/>
          </p:cNvPicPr>
          <p:nvPr/>
        </p:nvPicPr>
        <p:blipFill>
          <a:blip r:embed="rId6" cstate="print"/>
          <a:srcRect/>
          <a:stretch>
            <a:fillRect/>
          </a:stretch>
        </p:blipFill>
        <p:spPr bwMode="auto">
          <a:xfrm>
            <a:off x="142875" y="1143000"/>
            <a:ext cx="3857625" cy="5479480"/>
          </a:xfrm>
          <a:prstGeom prst="rect">
            <a:avLst/>
          </a:prstGeom>
          <a:noFill/>
          <a:ln w="9525">
            <a:noFill/>
            <a:miter lim="800000"/>
            <a:headEnd/>
            <a:tailEnd/>
          </a:ln>
        </p:spPr>
      </p:pic>
      <p:pic>
        <p:nvPicPr>
          <p:cNvPr id="48" name="Immagine 47" descr="2005_ph.jpg"/>
          <p:cNvPicPr>
            <a:picLocks noChangeAspect="1"/>
          </p:cNvPicPr>
          <p:nvPr/>
        </p:nvPicPr>
        <p:blipFill>
          <a:blip r:embed="rId7" cstate="print"/>
          <a:srcRect/>
          <a:stretch>
            <a:fillRect/>
          </a:stretch>
        </p:blipFill>
        <p:spPr bwMode="auto">
          <a:xfrm>
            <a:off x="142875" y="1143000"/>
            <a:ext cx="3857625" cy="5479480"/>
          </a:xfrm>
          <a:prstGeom prst="rect">
            <a:avLst/>
          </a:prstGeom>
          <a:noFill/>
          <a:ln w="9525">
            <a:noFill/>
            <a:miter lim="800000"/>
            <a:headEnd/>
            <a:tailEnd/>
          </a:ln>
        </p:spPr>
      </p:pic>
      <p:pic>
        <p:nvPicPr>
          <p:cNvPr id="49" name="Immagine 48" descr="2008_ph.jpg"/>
          <p:cNvPicPr>
            <a:picLocks noChangeAspect="1"/>
          </p:cNvPicPr>
          <p:nvPr/>
        </p:nvPicPr>
        <p:blipFill>
          <a:blip r:embed="rId8" cstate="print"/>
          <a:srcRect/>
          <a:stretch>
            <a:fillRect/>
          </a:stretch>
        </p:blipFill>
        <p:spPr bwMode="auto">
          <a:xfrm>
            <a:off x="132830" y="1132954"/>
            <a:ext cx="3873252" cy="5500688"/>
          </a:xfrm>
          <a:prstGeom prst="rect">
            <a:avLst/>
          </a:prstGeom>
          <a:noFill/>
          <a:ln w="9525">
            <a:noFill/>
            <a:miter lim="800000"/>
            <a:headEnd/>
            <a:tailEnd/>
          </a:ln>
        </p:spPr>
      </p:pic>
      <p:sp>
        <p:nvSpPr>
          <p:cNvPr id="51" name="Figura a mano libera 50"/>
          <p:cNvSpPr/>
          <p:nvPr/>
        </p:nvSpPr>
        <p:spPr>
          <a:xfrm>
            <a:off x="744513" y="4086449"/>
            <a:ext cx="2094012" cy="1203275"/>
          </a:xfrm>
          <a:custGeom>
            <a:avLst/>
            <a:gdLst>
              <a:gd name="connsiteX0" fmla="*/ 2093912 w 2093912"/>
              <a:gd name="connsiteY0" fmla="*/ 1114425 h 1203325"/>
              <a:gd name="connsiteX1" fmla="*/ 1979612 w 2093912"/>
              <a:gd name="connsiteY1" fmla="*/ 1143000 h 1203325"/>
              <a:gd name="connsiteX2" fmla="*/ 1874837 w 2093912"/>
              <a:gd name="connsiteY2" fmla="*/ 1171575 h 1203325"/>
              <a:gd name="connsiteX3" fmla="*/ 1770062 w 2093912"/>
              <a:gd name="connsiteY3" fmla="*/ 1200150 h 1203325"/>
              <a:gd name="connsiteX4" fmla="*/ 1712912 w 2093912"/>
              <a:gd name="connsiteY4" fmla="*/ 1190625 h 1203325"/>
              <a:gd name="connsiteX5" fmla="*/ 1598612 w 2093912"/>
              <a:gd name="connsiteY5" fmla="*/ 1181100 h 1203325"/>
              <a:gd name="connsiteX6" fmla="*/ 1570037 w 2093912"/>
              <a:gd name="connsiteY6" fmla="*/ 1104900 h 1203325"/>
              <a:gd name="connsiteX7" fmla="*/ 1608137 w 2093912"/>
              <a:gd name="connsiteY7" fmla="*/ 990600 h 1203325"/>
              <a:gd name="connsiteX8" fmla="*/ 1617662 w 2093912"/>
              <a:gd name="connsiteY8" fmla="*/ 942975 h 1203325"/>
              <a:gd name="connsiteX9" fmla="*/ 1608137 w 2093912"/>
              <a:gd name="connsiteY9" fmla="*/ 819150 h 1203325"/>
              <a:gd name="connsiteX10" fmla="*/ 1608137 w 2093912"/>
              <a:gd name="connsiteY10" fmla="*/ 752475 h 1203325"/>
              <a:gd name="connsiteX11" fmla="*/ 1608137 w 2093912"/>
              <a:gd name="connsiteY11" fmla="*/ 581025 h 1203325"/>
              <a:gd name="connsiteX12" fmla="*/ 1560512 w 2093912"/>
              <a:gd name="connsiteY12" fmla="*/ 495300 h 1203325"/>
              <a:gd name="connsiteX13" fmla="*/ 1484312 w 2093912"/>
              <a:gd name="connsiteY13" fmla="*/ 409575 h 1203325"/>
              <a:gd name="connsiteX14" fmla="*/ 1350962 w 2093912"/>
              <a:gd name="connsiteY14" fmla="*/ 323850 h 1203325"/>
              <a:gd name="connsiteX15" fmla="*/ 1169987 w 2093912"/>
              <a:gd name="connsiteY15" fmla="*/ 238125 h 1203325"/>
              <a:gd name="connsiteX16" fmla="*/ 1084262 w 2093912"/>
              <a:gd name="connsiteY16" fmla="*/ 152400 h 1203325"/>
              <a:gd name="connsiteX17" fmla="*/ 1017587 w 2093912"/>
              <a:gd name="connsiteY17" fmla="*/ 95250 h 1203325"/>
              <a:gd name="connsiteX18" fmla="*/ 884237 w 2093912"/>
              <a:gd name="connsiteY18" fmla="*/ 47625 h 1203325"/>
              <a:gd name="connsiteX19" fmla="*/ 817562 w 2093912"/>
              <a:gd name="connsiteY19" fmla="*/ 28575 h 1203325"/>
              <a:gd name="connsiteX20" fmla="*/ 741362 w 2093912"/>
              <a:gd name="connsiteY20" fmla="*/ 19050 h 1203325"/>
              <a:gd name="connsiteX21" fmla="*/ 598487 w 2093912"/>
              <a:gd name="connsiteY21" fmla="*/ 19050 h 1203325"/>
              <a:gd name="connsiteX22" fmla="*/ 417512 w 2093912"/>
              <a:gd name="connsiteY22" fmla="*/ 133350 h 1203325"/>
              <a:gd name="connsiteX23" fmla="*/ 407987 w 2093912"/>
              <a:gd name="connsiteY23" fmla="*/ 142875 h 1203325"/>
              <a:gd name="connsiteX24" fmla="*/ 274637 w 2093912"/>
              <a:gd name="connsiteY24" fmla="*/ 142875 h 1203325"/>
              <a:gd name="connsiteX25" fmla="*/ 198437 w 2093912"/>
              <a:gd name="connsiteY25" fmla="*/ 133350 h 1203325"/>
              <a:gd name="connsiteX26" fmla="*/ 26987 w 2093912"/>
              <a:gd name="connsiteY26" fmla="*/ 190500 h 1203325"/>
              <a:gd name="connsiteX27" fmla="*/ 36512 w 2093912"/>
              <a:gd name="connsiteY27" fmla="*/ 190500 h 120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3912" h="1203325">
                <a:moveTo>
                  <a:pt x="2093912" y="1114425"/>
                </a:moveTo>
                <a:lnTo>
                  <a:pt x="1979612" y="1143000"/>
                </a:lnTo>
                <a:cubicBezTo>
                  <a:pt x="1943100" y="1152525"/>
                  <a:pt x="1874837" y="1171575"/>
                  <a:pt x="1874837" y="1171575"/>
                </a:cubicBezTo>
                <a:cubicBezTo>
                  <a:pt x="1839912" y="1181100"/>
                  <a:pt x="1797050" y="1196975"/>
                  <a:pt x="1770062" y="1200150"/>
                </a:cubicBezTo>
                <a:cubicBezTo>
                  <a:pt x="1743074" y="1203325"/>
                  <a:pt x="1741487" y="1193800"/>
                  <a:pt x="1712912" y="1190625"/>
                </a:cubicBezTo>
                <a:cubicBezTo>
                  <a:pt x="1684337" y="1187450"/>
                  <a:pt x="1622424" y="1195387"/>
                  <a:pt x="1598612" y="1181100"/>
                </a:cubicBezTo>
                <a:cubicBezTo>
                  <a:pt x="1574800" y="1166813"/>
                  <a:pt x="1568449" y="1136650"/>
                  <a:pt x="1570037" y="1104900"/>
                </a:cubicBezTo>
                <a:cubicBezTo>
                  <a:pt x="1571625" y="1073150"/>
                  <a:pt x="1600200" y="1017587"/>
                  <a:pt x="1608137" y="990600"/>
                </a:cubicBezTo>
                <a:cubicBezTo>
                  <a:pt x="1616074" y="963613"/>
                  <a:pt x="1617662" y="971550"/>
                  <a:pt x="1617662" y="942975"/>
                </a:cubicBezTo>
                <a:cubicBezTo>
                  <a:pt x="1617662" y="914400"/>
                  <a:pt x="1609725" y="850900"/>
                  <a:pt x="1608137" y="819150"/>
                </a:cubicBezTo>
                <a:cubicBezTo>
                  <a:pt x="1606549" y="787400"/>
                  <a:pt x="1608137" y="752475"/>
                  <a:pt x="1608137" y="752475"/>
                </a:cubicBezTo>
                <a:cubicBezTo>
                  <a:pt x="1608137" y="712788"/>
                  <a:pt x="1616074" y="623887"/>
                  <a:pt x="1608137" y="581025"/>
                </a:cubicBezTo>
                <a:cubicBezTo>
                  <a:pt x="1600200" y="538163"/>
                  <a:pt x="1581149" y="523875"/>
                  <a:pt x="1560512" y="495300"/>
                </a:cubicBezTo>
                <a:cubicBezTo>
                  <a:pt x="1539875" y="466725"/>
                  <a:pt x="1519237" y="438150"/>
                  <a:pt x="1484312" y="409575"/>
                </a:cubicBezTo>
                <a:cubicBezTo>
                  <a:pt x="1449387" y="381000"/>
                  <a:pt x="1403349" y="352425"/>
                  <a:pt x="1350962" y="323850"/>
                </a:cubicBezTo>
                <a:cubicBezTo>
                  <a:pt x="1298575" y="295275"/>
                  <a:pt x="1214437" y="266700"/>
                  <a:pt x="1169987" y="238125"/>
                </a:cubicBezTo>
                <a:cubicBezTo>
                  <a:pt x="1125537" y="209550"/>
                  <a:pt x="1109662" y="176213"/>
                  <a:pt x="1084262" y="152400"/>
                </a:cubicBezTo>
                <a:cubicBezTo>
                  <a:pt x="1058862" y="128588"/>
                  <a:pt x="1050924" y="112712"/>
                  <a:pt x="1017587" y="95250"/>
                </a:cubicBezTo>
                <a:cubicBezTo>
                  <a:pt x="984250" y="77788"/>
                  <a:pt x="917574" y="58737"/>
                  <a:pt x="884237" y="47625"/>
                </a:cubicBezTo>
                <a:cubicBezTo>
                  <a:pt x="850900" y="36513"/>
                  <a:pt x="841374" y="33337"/>
                  <a:pt x="817562" y="28575"/>
                </a:cubicBezTo>
                <a:cubicBezTo>
                  <a:pt x="793750" y="23813"/>
                  <a:pt x="777874" y="20637"/>
                  <a:pt x="741362" y="19050"/>
                </a:cubicBezTo>
                <a:cubicBezTo>
                  <a:pt x="704850" y="17463"/>
                  <a:pt x="652462" y="0"/>
                  <a:pt x="598487" y="19050"/>
                </a:cubicBezTo>
                <a:cubicBezTo>
                  <a:pt x="544512" y="38100"/>
                  <a:pt x="449262" y="112713"/>
                  <a:pt x="417512" y="133350"/>
                </a:cubicBezTo>
                <a:cubicBezTo>
                  <a:pt x="385762" y="153987"/>
                  <a:pt x="431800" y="141287"/>
                  <a:pt x="407987" y="142875"/>
                </a:cubicBezTo>
                <a:cubicBezTo>
                  <a:pt x="384174" y="144463"/>
                  <a:pt x="309562" y="144463"/>
                  <a:pt x="274637" y="142875"/>
                </a:cubicBezTo>
                <a:cubicBezTo>
                  <a:pt x="239712" y="141287"/>
                  <a:pt x="239712" y="125413"/>
                  <a:pt x="198437" y="133350"/>
                </a:cubicBezTo>
                <a:cubicBezTo>
                  <a:pt x="157162" y="141287"/>
                  <a:pt x="53974" y="180975"/>
                  <a:pt x="26987" y="190500"/>
                </a:cubicBezTo>
                <a:cubicBezTo>
                  <a:pt x="0" y="200025"/>
                  <a:pt x="18256" y="195262"/>
                  <a:pt x="36512" y="190500"/>
                </a:cubicBez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lIns="91435" tIns="45718" rIns="91435" bIns="45718" anchor="ctr"/>
          <a:lstStyle/>
          <a:p>
            <a:pPr algn="ctr" defTabSz="408477" hangingPunct="0">
              <a:defRPr/>
            </a:pPr>
            <a:endParaRPr lang="it-IT" dirty="0">
              <a:sym typeface="Gill Sans Light" charset="0"/>
            </a:endParaRPr>
          </a:p>
        </p:txBody>
      </p:sp>
      <p:sp>
        <p:nvSpPr>
          <p:cNvPr id="52" name="CasellaDiTesto 51"/>
          <p:cNvSpPr txBox="1">
            <a:spLocks noChangeArrowheads="1"/>
          </p:cNvSpPr>
          <p:nvPr/>
        </p:nvSpPr>
        <p:spPr bwMode="auto">
          <a:xfrm>
            <a:off x="2482453" y="4914677"/>
            <a:ext cx="1232297" cy="369328"/>
          </a:xfrm>
          <a:prstGeom prst="rect">
            <a:avLst/>
          </a:prstGeom>
          <a:noFill/>
          <a:ln w="9525">
            <a:noFill/>
            <a:miter lim="800000"/>
            <a:headEnd/>
            <a:tailEnd/>
          </a:ln>
        </p:spPr>
        <p:txBody>
          <a:bodyPr lIns="91435" tIns="45718" rIns="91435" bIns="45718">
            <a:prstTxWarp prst="textNoShape">
              <a:avLst/>
            </a:prstTxWarp>
            <a:spAutoFit/>
          </a:bodyPr>
          <a:lstStyle/>
          <a:p>
            <a:pPr algn="ctr" hangingPunct="0"/>
            <a:r>
              <a:rPr lang="it-IT">
                <a:solidFill>
                  <a:srgbClr val="C00000"/>
                </a:solidFill>
                <a:latin typeface="Candara" pitchFamily="-106" charset="0"/>
              </a:rPr>
              <a:t>1943</a:t>
            </a:r>
          </a:p>
        </p:txBody>
      </p:sp>
      <p:sp>
        <p:nvSpPr>
          <p:cNvPr id="53" name="Figura a mano libera 52"/>
          <p:cNvSpPr/>
          <p:nvPr/>
        </p:nvSpPr>
        <p:spPr>
          <a:xfrm>
            <a:off x="730002" y="4078635"/>
            <a:ext cx="2051596" cy="678656"/>
          </a:xfrm>
          <a:custGeom>
            <a:avLst/>
            <a:gdLst>
              <a:gd name="connsiteX0" fmla="*/ 2051050 w 2051050"/>
              <a:gd name="connsiteY0" fmla="*/ 227013 h 679450"/>
              <a:gd name="connsiteX1" fmla="*/ 1965325 w 2051050"/>
              <a:gd name="connsiteY1" fmla="*/ 227013 h 679450"/>
              <a:gd name="connsiteX2" fmla="*/ 1889125 w 2051050"/>
              <a:gd name="connsiteY2" fmla="*/ 255588 h 679450"/>
              <a:gd name="connsiteX3" fmla="*/ 1831975 w 2051050"/>
              <a:gd name="connsiteY3" fmla="*/ 446088 h 679450"/>
              <a:gd name="connsiteX4" fmla="*/ 1831975 w 2051050"/>
              <a:gd name="connsiteY4" fmla="*/ 588963 h 679450"/>
              <a:gd name="connsiteX5" fmla="*/ 1812925 w 2051050"/>
              <a:gd name="connsiteY5" fmla="*/ 636588 h 679450"/>
              <a:gd name="connsiteX6" fmla="*/ 1670050 w 2051050"/>
              <a:gd name="connsiteY6" fmla="*/ 655638 h 679450"/>
              <a:gd name="connsiteX7" fmla="*/ 1546225 w 2051050"/>
              <a:gd name="connsiteY7" fmla="*/ 493713 h 679450"/>
              <a:gd name="connsiteX8" fmla="*/ 1479550 w 2051050"/>
              <a:gd name="connsiteY8" fmla="*/ 407988 h 679450"/>
              <a:gd name="connsiteX9" fmla="*/ 1384300 w 2051050"/>
              <a:gd name="connsiteY9" fmla="*/ 369888 h 679450"/>
              <a:gd name="connsiteX10" fmla="*/ 1184275 w 2051050"/>
              <a:gd name="connsiteY10" fmla="*/ 284163 h 679450"/>
              <a:gd name="connsiteX11" fmla="*/ 1117600 w 2051050"/>
              <a:gd name="connsiteY11" fmla="*/ 122238 h 679450"/>
              <a:gd name="connsiteX12" fmla="*/ 889000 w 2051050"/>
              <a:gd name="connsiteY12" fmla="*/ 17463 h 679450"/>
              <a:gd name="connsiteX13" fmla="*/ 708025 w 2051050"/>
              <a:gd name="connsiteY13" fmla="*/ 17463 h 679450"/>
              <a:gd name="connsiteX14" fmla="*/ 612775 w 2051050"/>
              <a:gd name="connsiteY14" fmla="*/ 55563 h 679450"/>
              <a:gd name="connsiteX15" fmla="*/ 565150 w 2051050"/>
              <a:gd name="connsiteY15" fmla="*/ 131763 h 679450"/>
              <a:gd name="connsiteX16" fmla="*/ 431800 w 2051050"/>
              <a:gd name="connsiteY16" fmla="*/ 169863 h 679450"/>
              <a:gd name="connsiteX17" fmla="*/ 146050 w 2051050"/>
              <a:gd name="connsiteY17" fmla="*/ 179388 h 679450"/>
              <a:gd name="connsiteX18" fmla="*/ 22225 w 2051050"/>
              <a:gd name="connsiteY18" fmla="*/ 207963 h 679450"/>
              <a:gd name="connsiteX19" fmla="*/ 12700 w 2051050"/>
              <a:gd name="connsiteY19" fmla="*/ 198438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1050" h="679450">
                <a:moveTo>
                  <a:pt x="2051050" y="227013"/>
                </a:moveTo>
                <a:cubicBezTo>
                  <a:pt x="2021681" y="224632"/>
                  <a:pt x="1992312" y="222251"/>
                  <a:pt x="1965325" y="227013"/>
                </a:cubicBezTo>
                <a:cubicBezTo>
                  <a:pt x="1938338" y="231775"/>
                  <a:pt x="1911350" y="219076"/>
                  <a:pt x="1889125" y="255588"/>
                </a:cubicBezTo>
                <a:cubicBezTo>
                  <a:pt x="1866900" y="292100"/>
                  <a:pt x="1841500" y="390526"/>
                  <a:pt x="1831975" y="446088"/>
                </a:cubicBezTo>
                <a:cubicBezTo>
                  <a:pt x="1822450" y="501650"/>
                  <a:pt x="1835150" y="557213"/>
                  <a:pt x="1831975" y="588963"/>
                </a:cubicBezTo>
                <a:cubicBezTo>
                  <a:pt x="1828800" y="620713"/>
                  <a:pt x="1839912" y="625476"/>
                  <a:pt x="1812925" y="636588"/>
                </a:cubicBezTo>
                <a:cubicBezTo>
                  <a:pt x="1785938" y="647700"/>
                  <a:pt x="1714500" y="679450"/>
                  <a:pt x="1670050" y="655638"/>
                </a:cubicBezTo>
                <a:cubicBezTo>
                  <a:pt x="1625600" y="631826"/>
                  <a:pt x="1577975" y="534988"/>
                  <a:pt x="1546225" y="493713"/>
                </a:cubicBezTo>
                <a:cubicBezTo>
                  <a:pt x="1514475" y="452438"/>
                  <a:pt x="1506538" y="428626"/>
                  <a:pt x="1479550" y="407988"/>
                </a:cubicBezTo>
                <a:cubicBezTo>
                  <a:pt x="1452562" y="387350"/>
                  <a:pt x="1384300" y="369888"/>
                  <a:pt x="1384300" y="369888"/>
                </a:cubicBezTo>
                <a:cubicBezTo>
                  <a:pt x="1335088" y="349251"/>
                  <a:pt x="1228725" y="325438"/>
                  <a:pt x="1184275" y="284163"/>
                </a:cubicBezTo>
                <a:cubicBezTo>
                  <a:pt x="1139825" y="242888"/>
                  <a:pt x="1166812" y="166688"/>
                  <a:pt x="1117600" y="122238"/>
                </a:cubicBezTo>
                <a:cubicBezTo>
                  <a:pt x="1068388" y="77788"/>
                  <a:pt x="957263" y="34926"/>
                  <a:pt x="889000" y="17463"/>
                </a:cubicBezTo>
                <a:cubicBezTo>
                  <a:pt x="820737" y="0"/>
                  <a:pt x="754063" y="11113"/>
                  <a:pt x="708025" y="17463"/>
                </a:cubicBezTo>
                <a:cubicBezTo>
                  <a:pt x="661987" y="23813"/>
                  <a:pt x="636587" y="36513"/>
                  <a:pt x="612775" y="55563"/>
                </a:cubicBezTo>
                <a:cubicBezTo>
                  <a:pt x="588963" y="74613"/>
                  <a:pt x="595313" y="112713"/>
                  <a:pt x="565150" y="131763"/>
                </a:cubicBezTo>
                <a:cubicBezTo>
                  <a:pt x="534988" y="150813"/>
                  <a:pt x="501650" y="161926"/>
                  <a:pt x="431800" y="169863"/>
                </a:cubicBezTo>
                <a:cubicBezTo>
                  <a:pt x="361950" y="177800"/>
                  <a:pt x="214313" y="173038"/>
                  <a:pt x="146050" y="179388"/>
                </a:cubicBezTo>
                <a:cubicBezTo>
                  <a:pt x="77788" y="185738"/>
                  <a:pt x="44450" y="204788"/>
                  <a:pt x="22225" y="207963"/>
                </a:cubicBezTo>
                <a:cubicBezTo>
                  <a:pt x="0" y="211138"/>
                  <a:pt x="6350" y="204788"/>
                  <a:pt x="12700" y="198438"/>
                </a:cubicBezTo>
              </a:path>
            </a:pathLst>
          </a:custGeom>
          <a:ln w="25400">
            <a:solidFill>
              <a:srgbClr val="FFC000"/>
            </a:solidFill>
          </a:ln>
        </p:spPr>
        <p:style>
          <a:lnRef idx="1">
            <a:schemeClr val="accent1"/>
          </a:lnRef>
          <a:fillRef idx="0">
            <a:schemeClr val="accent1"/>
          </a:fillRef>
          <a:effectRef idx="0">
            <a:schemeClr val="accent1"/>
          </a:effectRef>
          <a:fontRef idx="minor">
            <a:schemeClr val="tx1"/>
          </a:fontRef>
        </p:style>
        <p:txBody>
          <a:bodyPr lIns="91435" tIns="45718" rIns="91435" bIns="45718" anchor="ctr"/>
          <a:lstStyle/>
          <a:p>
            <a:pPr algn="ctr" defTabSz="408477" hangingPunct="0">
              <a:defRPr/>
            </a:pPr>
            <a:endParaRPr lang="it-IT" dirty="0">
              <a:sym typeface="Gill Sans Light" charset="0"/>
            </a:endParaRPr>
          </a:p>
        </p:txBody>
      </p:sp>
      <p:sp>
        <p:nvSpPr>
          <p:cNvPr id="54" name="CasellaDiTesto 53"/>
          <p:cNvSpPr txBox="1">
            <a:spLocks noChangeArrowheads="1"/>
          </p:cNvSpPr>
          <p:nvPr/>
        </p:nvSpPr>
        <p:spPr bwMode="auto">
          <a:xfrm>
            <a:off x="2482453" y="4143375"/>
            <a:ext cx="1232297" cy="369328"/>
          </a:xfrm>
          <a:prstGeom prst="rect">
            <a:avLst/>
          </a:prstGeom>
          <a:noFill/>
          <a:ln w="9525">
            <a:noFill/>
            <a:miter lim="800000"/>
            <a:headEnd/>
            <a:tailEnd/>
          </a:ln>
        </p:spPr>
        <p:txBody>
          <a:bodyPr lIns="91435" tIns="45718" rIns="91435" bIns="45718">
            <a:prstTxWarp prst="textNoShape">
              <a:avLst/>
            </a:prstTxWarp>
            <a:spAutoFit/>
          </a:bodyPr>
          <a:lstStyle/>
          <a:p>
            <a:pPr algn="ctr" hangingPunct="0"/>
            <a:r>
              <a:rPr lang="it-IT">
                <a:solidFill>
                  <a:srgbClr val="FFC000"/>
                </a:solidFill>
                <a:latin typeface="Candara" pitchFamily="-106" charset="0"/>
              </a:rPr>
              <a:t>1976</a:t>
            </a:r>
          </a:p>
        </p:txBody>
      </p:sp>
      <p:sp>
        <p:nvSpPr>
          <p:cNvPr id="55" name="Figura a mano libera 54"/>
          <p:cNvSpPr/>
          <p:nvPr/>
        </p:nvSpPr>
        <p:spPr>
          <a:xfrm>
            <a:off x="733351" y="4124400"/>
            <a:ext cx="2114104" cy="1394147"/>
          </a:xfrm>
          <a:custGeom>
            <a:avLst/>
            <a:gdLst>
              <a:gd name="connsiteX0" fmla="*/ 2114550 w 2114550"/>
              <a:gd name="connsiteY0" fmla="*/ 1143000 h 1393825"/>
              <a:gd name="connsiteX1" fmla="*/ 2009775 w 2114550"/>
              <a:gd name="connsiteY1" fmla="*/ 1152525 h 1393825"/>
              <a:gd name="connsiteX2" fmla="*/ 1952625 w 2114550"/>
              <a:gd name="connsiteY2" fmla="*/ 1200150 h 1393825"/>
              <a:gd name="connsiteX3" fmla="*/ 1866900 w 2114550"/>
              <a:gd name="connsiteY3" fmla="*/ 1285875 h 1393825"/>
              <a:gd name="connsiteX4" fmla="*/ 1847850 w 2114550"/>
              <a:gd name="connsiteY4" fmla="*/ 1362075 h 1393825"/>
              <a:gd name="connsiteX5" fmla="*/ 1800225 w 2114550"/>
              <a:gd name="connsiteY5" fmla="*/ 1390650 h 1393825"/>
              <a:gd name="connsiteX6" fmla="*/ 1752600 w 2114550"/>
              <a:gd name="connsiteY6" fmla="*/ 1381125 h 1393825"/>
              <a:gd name="connsiteX7" fmla="*/ 1638300 w 2114550"/>
              <a:gd name="connsiteY7" fmla="*/ 1333500 h 1393825"/>
              <a:gd name="connsiteX8" fmla="*/ 1619250 w 2114550"/>
              <a:gd name="connsiteY8" fmla="*/ 1276350 h 1393825"/>
              <a:gd name="connsiteX9" fmla="*/ 1609725 w 2114550"/>
              <a:gd name="connsiteY9" fmla="*/ 1200150 h 1393825"/>
              <a:gd name="connsiteX10" fmla="*/ 1609725 w 2114550"/>
              <a:gd name="connsiteY10" fmla="*/ 1123950 h 1393825"/>
              <a:gd name="connsiteX11" fmla="*/ 1600200 w 2114550"/>
              <a:gd name="connsiteY11" fmla="*/ 1095375 h 1393825"/>
              <a:gd name="connsiteX12" fmla="*/ 1609725 w 2114550"/>
              <a:gd name="connsiteY12" fmla="*/ 971550 h 1393825"/>
              <a:gd name="connsiteX13" fmla="*/ 1619250 w 2114550"/>
              <a:gd name="connsiteY13" fmla="*/ 895350 h 1393825"/>
              <a:gd name="connsiteX14" fmla="*/ 1609725 w 2114550"/>
              <a:gd name="connsiteY14" fmla="*/ 771525 h 1393825"/>
              <a:gd name="connsiteX15" fmla="*/ 1600200 w 2114550"/>
              <a:gd name="connsiteY15" fmla="*/ 647700 h 1393825"/>
              <a:gd name="connsiteX16" fmla="*/ 1590675 w 2114550"/>
              <a:gd name="connsiteY16" fmla="*/ 552450 h 1393825"/>
              <a:gd name="connsiteX17" fmla="*/ 1533525 w 2114550"/>
              <a:gd name="connsiteY17" fmla="*/ 495300 h 1393825"/>
              <a:gd name="connsiteX18" fmla="*/ 1476375 w 2114550"/>
              <a:gd name="connsiteY18" fmla="*/ 419100 h 1393825"/>
              <a:gd name="connsiteX19" fmla="*/ 1428750 w 2114550"/>
              <a:gd name="connsiteY19" fmla="*/ 361950 h 1393825"/>
              <a:gd name="connsiteX20" fmla="*/ 1352550 w 2114550"/>
              <a:gd name="connsiteY20" fmla="*/ 333375 h 1393825"/>
              <a:gd name="connsiteX21" fmla="*/ 1285875 w 2114550"/>
              <a:gd name="connsiteY21" fmla="*/ 333375 h 1393825"/>
              <a:gd name="connsiteX22" fmla="*/ 1228725 w 2114550"/>
              <a:gd name="connsiteY22" fmla="*/ 304800 h 1393825"/>
              <a:gd name="connsiteX23" fmla="*/ 1162050 w 2114550"/>
              <a:gd name="connsiteY23" fmla="*/ 295275 h 1393825"/>
              <a:gd name="connsiteX24" fmla="*/ 1123950 w 2114550"/>
              <a:gd name="connsiteY24" fmla="*/ 266700 h 1393825"/>
              <a:gd name="connsiteX25" fmla="*/ 1114425 w 2114550"/>
              <a:gd name="connsiteY25" fmla="*/ 200025 h 1393825"/>
              <a:gd name="connsiteX26" fmla="*/ 1085850 w 2114550"/>
              <a:gd name="connsiteY26" fmla="*/ 142875 h 1393825"/>
              <a:gd name="connsiteX27" fmla="*/ 1047750 w 2114550"/>
              <a:gd name="connsiteY27" fmla="*/ 104775 h 1393825"/>
              <a:gd name="connsiteX28" fmla="*/ 828675 w 2114550"/>
              <a:gd name="connsiteY28" fmla="*/ 47625 h 1393825"/>
              <a:gd name="connsiteX29" fmla="*/ 666750 w 2114550"/>
              <a:gd name="connsiteY29" fmla="*/ 9525 h 1393825"/>
              <a:gd name="connsiteX30" fmla="*/ 561975 w 2114550"/>
              <a:gd name="connsiteY30" fmla="*/ 104775 h 1393825"/>
              <a:gd name="connsiteX31" fmla="*/ 466725 w 2114550"/>
              <a:gd name="connsiteY31" fmla="*/ 171450 h 1393825"/>
              <a:gd name="connsiteX32" fmla="*/ 323850 w 2114550"/>
              <a:gd name="connsiteY32" fmla="*/ 190500 h 1393825"/>
              <a:gd name="connsiteX33" fmla="*/ 142875 w 2114550"/>
              <a:gd name="connsiteY33" fmla="*/ 171450 h 1393825"/>
              <a:gd name="connsiteX34" fmla="*/ 47625 w 2114550"/>
              <a:gd name="connsiteY34" fmla="*/ 180975 h 1393825"/>
              <a:gd name="connsiteX35" fmla="*/ 0 w 2114550"/>
              <a:gd name="connsiteY35" fmla="*/ 219075 h 1393825"/>
              <a:gd name="connsiteX36" fmla="*/ 0 w 2114550"/>
              <a:gd name="connsiteY36" fmla="*/ 219075 h 139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14550" h="1393825">
                <a:moveTo>
                  <a:pt x="2114550" y="1143000"/>
                </a:moveTo>
                <a:cubicBezTo>
                  <a:pt x="2075656" y="1143000"/>
                  <a:pt x="2036762" y="1143000"/>
                  <a:pt x="2009775" y="1152525"/>
                </a:cubicBezTo>
                <a:cubicBezTo>
                  <a:pt x="1982788" y="1162050"/>
                  <a:pt x="1976437" y="1177925"/>
                  <a:pt x="1952625" y="1200150"/>
                </a:cubicBezTo>
                <a:cubicBezTo>
                  <a:pt x="1928813" y="1222375"/>
                  <a:pt x="1884363" y="1258887"/>
                  <a:pt x="1866900" y="1285875"/>
                </a:cubicBezTo>
                <a:cubicBezTo>
                  <a:pt x="1849437" y="1312863"/>
                  <a:pt x="1858962" y="1344613"/>
                  <a:pt x="1847850" y="1362075"/>
                </a:cubicBezTo>
                <a:cubicBezTo>
                  <a:pt x="1836738" y="1379537"/>
                  <a:pt x="1816100" y="1387475"/>
                  <a:pt x="1800225" y="1390650"/>
                </a:cubicBezTo>
                <a:cubicBezTo>
                  <a:pt x="1784350" y="1393825"/>
                  <a:pt x="1779587" y="1390650"/>
                  <a:pt x="1752600" y="1381125"/>
                </a:cubicBezTo>
                <a:cubicBezTo>
                  <a:pt x="1725613" y="1371600"/>
                  <a:pt x="1660525" y="1350962"/>
                  <a:pt x="1638300" y="1333500"/>
                </a:cubicBezTo>
                <a:cubicBezTo>
                  <a:pt x="1616075" y="1316038"/>
                  <a:pt x="1624013" y="1298575"/>
                  <a:pt x="1619250" y="1276350"/>
                </a:cubicBezTo>
                <a:cubicBezTo>
                  <a:pt x="1614488" y="1254125"/>
                  <a:pt x="1611313" y="1225550"/>
                  <a:pt x="1609725" y="1200150"/>
                </a:cubicBezTo>
                <a:cubicBezTo>
                  <a:pt x="1608138" y="1174750"/>
                  <a:pt x="1611312" y="1141412"/>
                  <a:pt x="1609725" y="1123950"/>
                </a:cubicBezTo>
                <a:cubicBezTo>
                  <a:pt x="1608138" y="1106488"/>
                  <a:pt x="1600200" y="1120775"/>
                  <a:pt x="1600200" y="1095375"/>
                </a:cubicBezTo>
                <a:cubicBezTo>
                  <a:pt x="1600200" y="1069975"/>
                  <a:pt x="1606550" y="1004887"/>
                  <a:pt x="1609725" y="971550"/>
                </a:cubicBezTo>
                <a:cubicBezTo>
                  <a:pt x="1612900" y="938213"/>
                  <a:pt x="1619250" y="928687"/>
                  <a:pt x="1619250" y="895350"/>
                </a:cubicBezTo>
                <a:cubicBezTo>
                  <a:pt x="1619250" y="862013"/>
                  <a:pt x="1609725" y="771525"/>
                  <a:pt x="1609725" y="771525"/>
                </a:cubicBezTo>
                <a:cubicBezTo>
                  <a:pt x="1606550" y="730250"/>
                  <a:pt x="1603375" y="684212"/>
                  <a:pt x="1600200" y="647700"/>
                </a:cubicBezTo>
                <a:cubicBezTo>
                  <a:pt x="1597025" y="611188"/>
                  <a:pt x="1601787" y="577850"/>
                  <a:pt x="1590675" y="552450"/>
                </a:cubicBezTo>
                <a:cubicBezTo>
                  <a:pt x="1579563" y="527050"/>
                  <a:pt x="1552575" y="517525"/>
                  <a:pt x="1533525" y="495300"/>
                </a:cubicBezTo>
                <a:cubicBezTo>
                  <a:pt x="1514475" y="473075"/>
                  <a:pt x="1493837" y="441325"/>
                  <a:pt x="1476375" y="419100"/>
                </a:cubicBezTo>
                <a:cubicBezTo>
                  <a:pt x="1458913" y="396875"/>
                  <a:pt x="1449387" y="376237"/>
                  <a:pt x="1428750" y="361950"/>
                </a:cubicBezTo>
                <a:cubicBezTo>
                  <a:pt x="1408113" y="347663"/>
                  <a:pt x="1376362" y="338137"/>
                  <a:pt x="1352550" y="333375"/>
                </a:cubicBezTo>
                <a:cubicBezTo>
                  <a:pt x="1328738" y="328613"/>
                  <a:pt x="1306512" y="338137"/>
                  <a:pt x="1285875" y="333375"/>
                </a:cubicBezTo>
                <a:cubicBezTo>
                  <a:pt x="1265238" y="328613"/>
                  <a:pt x="1249362" y="311150"/>
                  <a:pt x="1228725" y="304800"/>
                </a:cubicBezTo>
                <a:cubicBezTo>
                  <a:pt x="1208088" y="298450"/>
                  <a:pt x="1179512" y="301625"/>
                  <a:pt x="1162050" y="295275"/>
                </a:cubicBezTo>
                <a:cubicBezTo>
                  <a:pt x="1144588" y="288925"/>
                  <a:pt x="1131887" y="282575"/>
                  <a:pt x="1123950" y="266700"/>
                </a:cubicBezTo>
                <a:cubicBezTo>
                  <a:pt x="1116013" y="250825"/>
                  <a:pt x="1120775" y="220662"/>
                  <a:pt x="1114425" y="200025"/>
                </a:cubicBezTo>
                <a:cubicBezTo>
                  <a:pt x="1108075" y="179388"/>
                  <a:pt x="1096963" y="158750"/>
                  <a:pt x="1085850" y="142875"/>
                </a:cubicBezTo>
                <a:cubicBezTo>
                  <a:pt x="1074738" y="127000"/>
                  <a:pt x="1090612" y="120650"/>
                  <a:pt x="1047750" y="104775"/>
                </a:cubicBezTo>
                <a:cubicBezTo>
                  <a:pt x="1004888" y="88900"/>
                  <a:pt x="892175" y="63500"/>
                  <a:pt x="828675" y="47625"/>
                </a:cubicBezTo>
                <a:cubicBezTo>
                  <a:pt x="765175" y="31750"/>
                  <a:pt x="711200" y="0"/>
                  <a:pt x="666750" y="9525"/>
                </a:cubicBezTo>
                <a:cubicBezTo>
                  <a:pt x="622300" y="19050"/>
                  <a:pt x="595313" y="77788"/>
                  <a:pt x="561975" y="104775"/>
                </a:cubicBezTo>
                <a:cubicBezTo>
                  <a:pt x="528638" y="131763"/>
                  <a:pt x="506412" y="157163"/>
                  <a:pt x="466725" y="171450"/>
                </a:cubicBezTo>
                <a:cubicBezTo>
                  <a:pt x="427038" y="185737"/>
                  <a:pt x="377825" y="190500"/>
                  <a:pt x="323850" y="190500"/>
                </a:cubicBezTo>
                <a:cubicBezTo>
                  <a:pt x="269875" y="190500"/>
                  <a:pt x="188912" y="173037"/>
                  <a:pt x="142875" y="171450"/>
                </a:cubicBezTo>
                <a:cubicBezTo>
                  <a:pt x="96838" y="169863"/>
                  <a:pt x="71438" y="173038"/>
                  <a:pt x="47625" y="180975"/>
                </a:cubicBezTo>
                <a:cubicBezTo>
                  <a:pt x="23813" y="188913"/>
                  <a:pt x="0" y="219075"/>
                  <a:pt x="0" y="219075"/>
                </a:cubicBezTo>
                <a:lnTo>
                  <a:pt x="0" y="219075"/>
                </a:ln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lIns="91435" tIns="45718" rIns="91435" bIns="45718" anchor="ctr"/>
          <a:lstStyle/>
          <a:p>
            <a:pPr algn="ctr" defTabSz="408477" hangingPunct="0">
              <a:defRPr/>
            </a:pPr>
            <a:endParaRPr lang="it-IT" dirty="0">
              <a:sym typeface="Gill Sans Light" charset="0"/>
            </a:endParaRPr>
          </a:p>
        </p:txBody>
      </p:sp>
      <p:sp>
        <p:nvSpPr>
          <p:cNvPr id="56" name="CasellaDiTesto 55"/>
          <p:cNvSpPr txBox="1">
            <a:spLocks noChangeArrowheads="1"/>
          </p:cNvSpPr>
          <p:nvPr/>
        </p:nvSpPr>
        <p:spPr bwMode="auto">
          <a:xfrm>
            <a:off x="2482453" y="5162476"/>
            <a:ext cx="1242343" cy="369328"/>
          </a:xfrm>
          <a:prstGeom prst="rect">
            <a:avLst/>
          </a:prstGeom>
          <a:noFill/>
          <a:ln w="9525">
            <a:noFill/>
            <a:miter lim="800000"/>
            <a:headEnd/>
            <a:tailEnd/>
          </a:ln>
        </p:spPr>
        <p:txBody>
          <a:bodyPr lIns="91435" tIns="45718" rIns="91435" bIns="45718">
            <a:prstTxWarp prst="textNoShape">
              <a:avLst/>
            </a:prstTxWarp>
            <a:spAutoFit/>
          </a:bodyPr>
          <a:lstStyle/>
          <a:p>
            <a:pPr algn="ctr" hangingPunct="0"/>
            <a:r>
              <a:rPr lang="it-IT">
                <a:solidFill>
                  <a:srgbClr val="00B050"/>
                </a:solidFill>
                <a:latin typeface="Candara" pitchFamily="-106" charset="0"/>
              </a:rPr>
              <a:t>1954</a:t>
            </a:r>
          </a:p>
        </p:txBody>
      </p:sp>
      <p:sp>
        <p:nvSpPr>
          <p:cNvPr id="58" name="Figura a mano libera 57"/>
          <p:cNvSpPr/>
          <p:nvPr/>
        </p:nvSpPr>
        <p:spPr>
          <a:xfrm>
            <a:off x="733351" y="3887764"/>
            <a:ext cx="2067223" cy="903014"/>
          </a:xfrm>
          <a:custGeom>
            <a:avLst/>
            <a:gdLst>
              <a:gd name="connsiteX0" fmla="*/ 2066925 w 2066925"/>
              <a:gd name="connsiteY0" fmla="*/ 112712 h 903287"/>
              <a:gd name="connsiteX1" fmla="*/ 1990725 w 2066925"/>
              <a:gd name="connsiteY1" fmla="*/ 65087 h 903287"/>
              <a:gd name="connsiteX2" fmla="*/ 1943100 w 2066925"/>
              <a:gd name="connsiteY2" fmla="*/ 7937 h 903287"/>
              <a:gd name="connsiteX3" fmla="*/ 1876425 w 2066925"/>
              <a:gd name="connsiteY3" fmla="*/ 17462 h 903287"/>
              <a:gd name="connsiteX4" fmla="*/ 1762125 w 2066925"/>
              <a:gd name="connsiteY4" fmla="*/ 26987 h 903287"/>
              <a:gd name="connsiteX5" fmla="*/ 1714500 w 2066925"/>
              <a:gd name="connsiteY5" fmla="*/ 65087 h 903287"/>
              <a:gd name="connsiteX6" fmla="*/ 1685925 w 2066925"/>
              <a:gd name="connsiteY6" fmla="*/ 150812 h 903287"/>
              <a:gd name="connsiteX7" fmla="*/ 1714500 w 2066925"/>
              <a:gd name="connsiteY7" fmla="*/ 255587 h 903287"/>
              <a:gd name="connsiteX8" fmla="*/ 1762125 w 2066925"/>
              <a:gd name="connsiteY8" fmla="*/ 398462 h 903287"/>
              <a:gd name="connsiteX9" fmla="*/ 1838325 w 2066925"/>
              <a:gd name="connsiteY9" fmla="*/ 512762 h 903287"/>
              <a:gd name="connsiteX10" fmla="*/ 1914525 w 2066925"/>
              <a:gd name="connsiteY10" fmla="*/ 627062 h 903287"/>
              <a:gd name="connsiteX11" fmla="*/ 1943100 w 2066925"/>
              <a:gd name="connsiteY11" fmla="*/ 750887 h 903287"/>
              <a:gd name="connsiteX12" fmla="*/ 1905000 w 2066925"/>
              <a:gd name="connsiteY12" fmla="*/ 855662 h 903287"/>
              <a:gd name="connsiteX13" fmla="*/ 1809750 w 2066925"/>
              <a:gd name="connsiteY13" fmla="*/ 903287 h 903287"/>
              <a:gd name="connsiteX14" fmla="*/ 1647825 w 2066925"/>
              <a:gd name="connsiteY14" fmla="*/ 855662 h 903287"/>
              <a:gd name="connsiteX15" fmla="*/ 1552575 w 2066925"/>
              <a:gd name="connsiteY15" fmla="*/ 712787 h 903287"/>
              <a:gd name="connsiteX16" fmla="*/ 1457325 w 2066925"/>
              <a:gd name="connsiteY16" fmla="*/ 541337 h 903287"/>
              <a:gd name="connsiteX17" fmla="*/ 1381125 w 2066925"/>
              <a:gd name="connsiteY17" fmla="*/ 446087 h 903287"/>
              <a:gd name="connsiteX18" fmla="*/ 1295400 w 2066925"/>
              <a:gd name="connsiteY18" fmla="*/ 369887 h 903287"/>
              <a:gd name="connsiteX19" fmla="*/ 1219200 w 2066925"/>
              <a:gd name="connsiteY19" fmla="*/ 322262 h 903287"/>
              <a:gd name="connsiteX20" fmla="*/ 1076325 w 2066925"/>
              <a:gd name="connsiteY20" fmla="*/ 255587 h 903287"/>
              <a:gd name="connsiteX21" fmla="*/ 962025 w 2066925"/>
              <a:gd name="connsiteY21" fmla="*/ 207962 h 903287"/>
              <a:gd name="connsiteX22" fmla="*/ 790575 w 2066925"/>
              <a:gd name="connsiteY22" fmla="*/ 198437 h 903287"/>
              <a:gd name="connsiteX23" fmla="*/ 647700 w 2066925"/>
              <a:gd name="connsiteY23" fmla="*/ 207962 h 903287"/>
              <a:gd name="connsiteX24" fmla="*/ 552450 w 2066925"/>
              <a:gd name="connsiteY24" fmla="*/ 246062 h 903287"/>
              <a:gd name="connsiteX25" fmla="*/ 447675 w 2066925"/>
              <a:gd name="connsiteY25" fmla="*/ 303212 h 903287"/>
              <a:gd name="connsiteX26" fmla="*/ 342900 w 2066925"/>
              <a:gd name="connsiteY26" fmla="*/ 312737 h 903287"/>
              <a:gd name="connsiteX27" fmla="*/ 209550 w 2066925"/>
              <a:gd name="connsiteY27" fmla="*/ 322262 h 903287"/>
              <a:gd name="connsiteX28" fmla="*/ 114300 w 2066925"/>
              <a:gd name="connsiteY28" fmla="*/ 322262 h 903287"/>
              <a:gd name="connsiteX29" fmla="*/ 38100 w 2066925"/>
              <a:gd name="connsiteY29" fmla="*/ 322262 h 903287"/>
              <a:gd name="connsiteX30" fmla="*/ 0 w 2066925"/>
              <a:gd name="connsiteY30" fmla="*/ 341312 h 90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66925" h="903287">
                <a:moveTo>
                  <a:pt x="2066925" y="112712"/>
                </a:moveTo>
                <a:cubicBezTo>
                  <a:pt x="2039143" y="97630"/>
                  <a:pt x="2011362" y="82549"/>
                  <a:pt x="1990725" y="65087"/>
                </a:cubicBezTo>
                <a:cubicBezTo>
                  <a:pt x="1970088" y="47625"/>
                  <a:pt x="1962150" y="15874"/>
                  <a:pt x="1943100" y="7937"/>
                </a:cubicBezTo>
                <a:cubicBezTo>
                  <a:pt x="1924050" y="0"/>
                  <a:pt x="1906588" y="14287"/>
                  <a:pt x="1876425" y="17462"/>
                </a:cubicBezTo>
                <a:cubicBezTo>
                  <a:pt x="1846262" y="20637"/>
                  <a:pt x="1789112" y="19050"/>
                  <a:pt x="1762125" y="26987"/>
                </a:cubicBezTo>
                <a:cubicBezTo>
                  <a:pt x="1735138" y="34924"/>
                  <a:pt x="1727200" y="44450"/>
                  <a:pt x="1714500" y="65087"/>
                </a:cubicBezTo>
                <a:cubicBezTo>
                  <a:pt x="1701800" y="85724"/>
                  <a:pt x="1685925" y="119062"/>
                  <a:pt x="1685925" y="150812"/>
                </a:cubicBezTo>
                <a:cubicBezTo>
                  <a:pt x="1685925" y="182562"/>
                  <a:pt x="1701800" y="214312"/>
                  <a:pt x="1714500" y="255587"/>
                </a:cubicBezTo>
                <a:cubicBezTo>
                  <a:pt x="1727200" y="296862"/>
                  <a:pt x="1741488" y="355600"/>
                  <a:pt x="1762125" y="398462"/>
                </a:cubicBezTo>
                <a:cubicBezTo>
                  <a:pt x="1782762" y="441324"/>
                  <a:pt x="1838325" y="512762"/>
                  <a:pt x="1838325" y="512762"/>
                </a:cubicBezTo>
                <a:cubicBezTo>
                  <a:pt x="1863725" y="550862"/>
                  <a:pt x="1897063" y="587375"/>
                  <a:pt x="1914525" y="627062"/>
                </a:cubicBezTo>
                <a:cubicBezTo>
                  <a:pt x="1931988" y="666750"/>
                  <a:pt x="1944688" y="712787"/>
                  <a:pt x="1943100" y="750887"/>
                </a:cubicBezTo>
                <a:cubicBezTo>
                  <a:pt x="1941512" y="788987"/>
                  <a:pt x="1927225" y="830262"/>
                  <a:pt x="1905000" y="855662"/>
                </a:cubicBezTo>
                <a:cubicBezTo>
                  <a:pt x="1882775" y="881062"/>
                  <a:pt x="1852612" y="903287"/>
                  <a:pt x="1809750" y="903287"/>
                </a:cubicBezTo>
                <a:cubicBezTo>
                  <a:pt x="1766888" y="903287"/>
                  <a:pt x="1690687" y="887412"/>
                  <a:pt x="1647825" y="855662"/>
                </a:cubicBezTo>
                <a:cubicBezTo>
                  <a:pt x="1604963" y="823912"/>
                  <a:pt x="1584325" y="765174"/>
                  <a:pt x="1552575" y="712787"/>
                </a:cubicBezTo>
                <a:cubicBezTo>
                  <a:pt x="1520825" y="660400"/>
                  <a:pt x="1485900" y="585787"/>
                  <a:pt x="1457325" y="541337"/>
                </a:cubicBezTo>
                <a:cubicBezTo>
                  <a:pt x="1428750" y="496887"/>
                  <a:pt x="1408113" y="474662"/>
                  <a:pt x="1381125" y="446087"/>
                </a:cubicBezTo>
                <a:cubicBezTo>
                  <a:pt x="1354138" y="417512"/>
                  <a:pt x="1322388" y="390525"/>
                  <a:pt x="1295400" y="369887"/>
                </a:cubicBezTo>
                <a:cubicBezTo>
                  <a:pt x="1268412" y="349249"/>
                  <a:pt x="1255712" y="341312"/>
                  <a:pt x="1219200" y="322262"/>
                </a:cubicBezTo>
                <a:cubicBezTo>
                  <a:pt x="1182688" y="303212"/>
                  <a:pt x="1119188" y="274637"/>
                  <a:pt x="1076325" y="255587"/>
                </a:cubicBezTo>
                <a:cubicBezTo>
                  <a:pt x="1033463" y="236537"/>
                  <a:pt x="1009650" y="217487"/>
                  <a:pt x="962025" y="207962"/>
                </a:cubicBezTo>
                <a:cubicBezTo>
                  <a:pt x="914400" y="198437"/>
                  <a:pt x="842962" y="198437"/>
                  <a:pt x="790575" y="198437"/>
                </a:cubicBezTo>
                <a:cubicBezTo>
                  <a:pt x="738188" y="198437"/>
                  <a:pt x="687387" y="200025"/>
                  <a:pt x="647700" y="207962"/>
                </a:cubicBezTo>
                <a:cubicBezTo>
                  <a:pt x="608013" y="215899"/>
                  <a:pt x="585787" y="230187"/>
                  <a:pt x="552450" y="246062"/>
                </a:cubicBezTo>
                <a:cubicBezTo>
                  <a:pt x="519113" y="261937"/>
                  <a:pt x="482600" y="292100"/>
                  <a:pt x="447675" y="303212"/>
                </a:cubicBezTo>
                <a:cubicBezTo>
                  <a:pt x="412750" y="314325"/>
                  <a:pt x="342900" y="312737"/>
                  <a:pt x="342900" y="312737"/>
                </a:cubicBezTo>
                <a:cubicBezTo>
                  <a:pt x="303213" y="315912"/>
                  <a:pt x="247650" y="320674"/>
                  <a:pt x="209550" y="322262"/>
                </a:cubicBezTo>
                <a:cubicBezTo>
                  <a:pt x="171450" y="323850"/>
                  <a:pt x="114300" y="322262"/>
                  <a:pt x="114300" y="322262"/>
                </a:cubicBezTo>
                <a:cubicBezTo>
                  <a:pt x="85725" y="322262"/>
                  <a:pt x="57150" y="319087"/>
                  <a:pt x="38100" y="322262"/>
                </a:cubicBezTo>
                <a:cubicBezTo>
                  <a:pt x="19050" y="325437"/>
                  <a:pt x="9525" y="333374"/>
                  <a:pt x="0" y="341312"/>
                </a:cubicBezTo>
              </a:path>
            </a:pathLst>
          </a:custGeom>
          <a:ln w="25400">
            <a:solidFill>
              <a:srgbClr val="7030A0"/>
            </a:solidFill>
          </a:ln>
        </p:spPr>
        <p:style>
          <a:lnRef idx="1">
            <a:schemeClr val="accent1"/>
          </a:lnRef>
          <a:fillRef idx="0">
            <a:schemeClr val="accent1"/>
          </a:fillRef>
          <a:effectRef idx="0">
            <a:schemeClr val="accent1"/>
          </a:effectRef>
          <a:fontRef idx="minor">
            <a:schemeClr val="tx1"/>
          </a:fontRef>
        </p:style>
        <p:txBody>
          <a:bodyPr lIns="91435" tIns="45718" rIns="91435" bIns="45718" anchor="ctr"/>
          <a:lstStyle/>
          <a:p>
            <a:pPr algn="ctr" defTabSz="408477" hangingPunct="0">
              <a:defRPr/>
            </a:pPr>
            <a:endParaRPr lang="it-IT" dirty="0">
              <a:sym typeface="Gill Sans Light" charset="0"/>
            </a:endParaRPr>
          </a:p>
        </p:txBody>
      </p:sp>
      <p:sp>
        <p:nvSpPr>
          <p:cNvPr id="59" name="CasellaDiTesto 58"/>
          <p:cNvSpPr txBox="1">
            <a:spLocks noChangeArrowheads="1"/>
          </p:cNvSpPr>
          <p:nvPr/>
        </p:nvSpPr>
        <p:spPr bwMode="auto">
          <a:xfrm>
            <a:off x="2905497" y="3781723"/>
            <a:ext cx="785813" cy="369328"/>
          </a:xfrm>
          <a:prstGeom prst="rect">
            <a:avLst/>
          </a:prstGeom>
          <a:noFill/>
          <a:ln w="9525">
            <a:noFill/>
            <a:miter lim="800000"/>
            <a:headEnd/>
            <a:tailEnd/>
          </a:ln>
        </p:spPr>
        <p:txBody>
          <a:bodyPr lIns="91435" tIns="45718" rIns="91435" bIns="45718">
            <a:prstTxWarp prst="textNoShape">
              <a:avLst/>
            </a:prstTxWarp>
            <a:spAutoFit/>
          </a:bodyPr>
          <a:lstStyle/>
          <a:p>
            <a:pPr algn="ctr" hangingPunct="0"/>
            <a:r>
              <a:rPr lang="it-IT">
                <a:solidFill>
                  <a:srgbClr val="7030A0"/>
                </a:solidFill>
                <a:latin typeface="Candara" pitchFamily="-106" charset="0"/>
              </a:rPr>
              <a:t>1991</a:t>
            </a:r>
          </a:p>
        </p:txBody>
      </p:sp>
      <p:sp>
        <p:nvSpPr>
          <p:cNvPr id="60" name="Figura a mano libera 59"/>
          <p:cNvSpPr/>
          <p:nvPr/>
        </p:nvSpPr>
        <p:spPr>
          <a:xfrm>
            <a:off x="714375" y="2380879"/>
            <a:ext cx="1833935" cy="2371948"/>
          </a:xfrm>
          <a:custGeom>
            <a:avLst/>
            <a:gdLst>
              <a:gd name="connsiteX0" fmla="*/ 1724025 w 1833563"/>
              <a:gd name="connsiteY0" fmla="*/ 0 h 2371725"/>
              <a:gd name="connsiteX1" fmla="*/ 1619250 w 1833563"/>
              <a:gd name="connsiteY1" fmla="*/ 57150 h 2371725"/>
              <a:gd name="connsiteX2" fmla="*/ 1533525 w 1833563"/>
              <a:gd name="connsiteY2" fmla="*/ 171450 h 2371725"/>
              <a:gd name="connsiteX3" fmla="*/ 1552575 w 1833563"/>
              <a:gd name="connsiteY3" fmla="*/ 361950 h 2371725"/>
              <a:gd name="connsiteX4" fmla="*/ 1600200 w 1833563"/>
              <a:gd name="connsiteY4" fmla="*/ 523875 h 2371725"/>
              <a:gd name="connsiteX5" fmla="*/ 1628775 w 1833563"/>
              <a:gd name="connsiteY5" fmla="*/ 733425 h 2371725"/>
              <a:gd name="connsiteX6" fmla="*/ 1657350 w 1833563"/>
              <a:gd name="connsiteY6" fmla="*/ 904875 h 2371725"/>
              <a:gd name="connsiteX7" fmla="*/ 1733550 w 1833563"/>
              <a:gd name="connsiteY7" fmla="*/ 1019175 h 2371725"/>
              <a:gd name="connsiteX8" fmla="*/ 1762125 w 1833563"/>
              <a:gd name="connsiteY8" fmla="*/ 1181100 h 2371725"/>
              <a:gd name="connsiteX9" fmla="*/ 1743075 w 1833563"/>
              <a:gd name="connsiteY9" fmla="*/ 1295400 h 2371725"/>
              <a:gd name="connsiteX10" fmla="*/ 1733550 w 1833563"/>
              <a:gd name="connsiteY10" fmla="*/ 1419225 h 2371725"/>
              <a:gd name="connsiteX11" fmla="*/ 1685925 w 1833563"/>
              <a:gd name="connsiteY11" fmla="*/ 1552575 h 2371725"/>
              <a:gd name="connsiteX12" fmla="*/ 1666875 w 1833563"/>
              <a:gd name="connsiteY12" fmla="*/ 1628775 h 2371725"/>
              <a:gd name="connsiteX13" fmla="*/ 1676400 w 1833563"/>
              <a:gd name="connsiteY13" fmla="*/ 1733550 h 2371725"/>
              <a:gd name="connsiteX14" fmla="*/ 1733550 w 1833563"/>
              <a:gd name="connsiteY14" fmla="*/ 1943100 h 2371725"/>
              <a:gd name="connsiteX15" fmla="*/ 1781175 w 1833563"/>
              <a:gd name="connsiteY15" fmla="*/ 2105025 h 2371725"/>
              <a:gd name="connsiteX16" fmla="*/ 1828800 w 1833563"/>
              <a:gd name="connsiteY16" fmla="*/ 2219325 h 2371725"/>
              <a:gd name="connsiteX17" fmla="*/ 1809750 w 1833563"/>
              <a:gd name="connsiteY17" fmla="*/ 2324100 h 2371725"/>
              <a:gd name="connsiteX18" fmla="*/ 1743075 w 1833563"/>
              <a:gd name="connsiteY18" fmla="*/ 2362200 h 2371725"/>
              <a:gd name="connsiteX19" fmla="*/ 1628775 w 1833563"/>
              <a:gd name="connsiteY19" fmla="*/ 2324100 h 2371725"/>
              <a:gd name="connsiteX20" fmla="*/ 1524000 w 1833563"/>
              <a:gd name="connsiteY20" fmla="*/ 2076450 h 2371725"/>
              <a:gd name="connsiteX21" fmla="*/ 1381125 w 1833563"/>
              <a:gd name="connsiteY21" fmla="*/ 1857375 h 2371725"/>
              <a:gd name="connsiteX22" fmla="*/ 1228725 w 1833563"/>
              <a:gd name="connsiteY22" fmla="*/ 1743075 h 2371725"/>
              <a:gd name="connsiteX23" fmla="*/ 1057275 w 1833563"/>
              <a:gd name="connsiteY23" fmla="*/ 1685925 h 2371725"/>
              <a:gd name="connsiteX24" fmla="*/ 847725 w 1833563"/>
              <a:gd name="connsiteY24" fmla="*/ 1657350 h 2371725"/>
              <a:gd name="connsiteX25" fmla="*/ 657225 w 1833563"/>
              <a:gd name="connsiteY25" fmla="*/ 1676400 h 2371725"/>
              <a:gd name="connsiteX26" fmla="*/ 485775 w 1833563"/>
              <a:gd name="connsiteY26" fmla="*/ 1733550 h 2371725"/>
              <a:gd name="connsiteX27" fmla="*/ 457200 w 1833563"/>
              <a:gd name="connsiteY27" fmla="*/ 1800225 h 2371725"/>
              <a:gd name="connsiteX28" fmla="*/ 314325 w 1833563"/>
              <a:gd name="connsiteY28" fmla="*/ 1800225 h 2371725"/>
              <a:gd name="connsiteX29" fmla="*/ 152400 w 1833563"/>
              <a:gd name="connsiteY29" fmla="*/ 1790700 h 2371725"/>
              <a:gd name="connsiteX30" fmla="*/ 123825 w 1833563"/>
              <a:gd name="connsiteY30" fmla="*/ 1790700 h 2371725"/>
              <a:gd name="connsiteX31" fmla="*/ 85725 w 1833563"/>
              <a:gd name="connsiteY31" fmla="*/ 1800225 h 2371725"/>
              <a:gd name="connsiteX32" fmla="*/ 0 w 1833563"/>
              <a:gd name="connsiteY32" fmla="*/ 1819275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33563" h="2371725">
                <a:moveTo>
                  <a:pt x="1724025" y="0"/>
                </a:moveTo>
                <a:cubicBezTo>
                  <a:pt x="1687512" y="14287"/>
                  <a:pt x="1651000" y="28575"/>
                  <a:pt x="1619250" y="57150"/>
                </a:cubicBezTo>
                <a:cubicBezTo>
                  <a:pt x="1587500" y="85725"/>
                  <a:pt x="1544638" y="120650"/>
                  <a:pt x="1533525" y="171450"/>
                </a:cubicBezTo>
                <a:cubicBezTo>
                  <a:pt x="1522413" y="222250"/>
                  <a:pt x="1541463" y="303213"/>
                  <a:pt x="1552575" y="361950"/>
                </a:cubicBezTo>
                <a:cubicBezTo>
                  <a:pt x="1563687" y="420687"/>
                  <a:pt x="1587500" y="461963"/>
                  <a:pt x="1600200" y="523875"/>
                </a:cubicBezTo>
                <a:cubicBezTo>
                  <a:pt x="1612900" y="585788"/>
                  <a:pt x="1619250" y="669925"/>
                  <a:pt x="1628775" y="733425"/>
                </a:cubicBezTo>
                <a:cubicBezTo>
                  <a:pt x="1638300" y="796925"/>
                  <a:pt x="1639888" y="857250"/>
                  <a:pt x="1657350" y="904875"/>
                </a:cubicBezTo>
                <a:cubicBezTo>
                  <a:pt x="1674813" y="952500"/>
                  <a:pt x="1716088" y="973138"/>
                  <a:pt x="1733550" y="1019175"/>
                </a:cubicBezTo>
                <a:cubicBezTo>
                  <a:pt x="1751012" y="1065212"/>
                  <a:pt x="1760538" y="1135063"/>
                  <a:pt x="1762125" y="1181100"/>
                </a:cubicBezTo>
                <a:cubicBezTo>
                  <a:pt x="1763712" y="1227137"/>
                  <a:pt x="1747838" y="1255713"/>
                  <a:pt x="1743075" y="1295400"/>
                </a:cubicBezTo>
                <a:cubicBezTo>
                  <a:pt x="1738313" y="1335088"/>
                  <a:pt x="1743075" y="1376363"/>
                  <a:pt x="1733550" y="1419225"/>
                </a:cubicBezTo>
                <a:cubicBezTo>
                  <a:pt x="1724025" y="1462087"/>
                  <a:pt x="1697038" y="1517650"/>
                  <a:pt x="1685925" y="1552575"/>
                </a:cubicBezTo>
                <a:cubicBezTo>
                  <a:pt x="1674813" y="1587500"/>
                  <a:pt x="1668462" y="1598613"/>
                  <a:pt x="1666875" y="1628775"/>
                </a:cubicBezTo>
                <a:cubicBezTo>
                  <a:pt x="1665288" y="1658937"/>
                  <a:pt x="1665288" y="1681163"/>
                  <a:pt x="1676400" y="1733550"/>
                </a:cubicBezTo>
                <a:cubicBezTo>
                  <a:pt x="1687512" y="1785937"/>
                  <a:pt x="1716088" y="1881188"/>
                  <a:pt x="1733550" y="1943100"/>
                </a:cubicBezTo>
                <a:cubicBezTo>
                  <a:pt x="1751012" y="2005012"/>
                  <a:pt x="1765300" y="2058988"/>
                  <a:pt x="1781175" y="2105025"/>
                </a:cubicBezTo>
                <a:cubicBezTo>
                  <a:pt x="1797050" y="2151063"/>
                  <a:pt x="1824038" y="2182813"/>
                  <a:pt x="1828800" y="2219325"/>
                </a:cubicBezTo>
                <a:cubicBezTo>
                  <a:pt x="1833563" y="2255838"/>
                  <a:pt x="1824037" y="2300288"/>
                  <a:pt x="1809750" y="2324100"/>
                </a:cubicBezTo>
                <a:cubicBezTo>
                  <a:pt x="1795463" y="2347912"/>
                  <a:pt x="1773237" y="2362200"/>
                  <a:pt x="1743075" y="2362200"/>
                </a:cubicBezTo>
                <a:cubicBezTo>
                  <a:pt x="1712913" y="2362200"/>
                  <a:pt x="1665288" y="2371725"/>
                  <a:pt x="1628775" y="2324100"/>
                </a:cubicBezTo>
                <a:cubicBezTo>
                  <a:pt x="1592263" y="2276475"/>
                  <a:pt x="1565275" y="2154237"/>
                  <a:pt x="1524000" y="2076450"/>
                </a:cubicBezTo>
                <a:cubicBezTo>
                  <a:pt x="1482725" y="1998663"/>
                  <a:pt x="1430338" y="1912938"/>
                  <a:pt x="1381125" y="1857375"/>
                </a:cubicBezTo>
                <a:cubicBezTo>
                  <a:pt x="1331912" y="1801812"/>
                  <a:pt x="1282700" y="1771650"/>
                  <a:pt x="1228725" y="1743075"/>
                </a:cubicBezTo>
                <a:cubicBezTo>
                  <a:pt x="1174750" y="1714500"/>
                  <a:pt x="1120775" y="1700213"/>
                  <a:pt x="1057275" y="1685925"/>
                </a:cubicBezTo>
                <a:cubicBezTo>
                  <a:pt x="993775" y="1671638"/>
                  <a:pt x="914400" y="1658937"/>
                  <a:pt x="847725" y="1657350"/>
                </a:cubicBezTo>
                <a:cubicBezTo>
                  <a:pt x="781050" y="1655763"/>
                  <a:pt x="717550" y="1663700"/>
                  <a:pt x="657225" y="1676400"/>
                </a:cubicBezTo>
                <a:cubicBezTo>
                  <a:pt x="596900" y="1689100"/>
                  <a:pt x="519113" y="1712913"/>
                  <a:pt x="485775" y="1733550"/>
                </a:cubicBezTo>
                <a:cubicBezTo>
                  <a:pt x="452438" y="1754188"/>
                  <a:pt x="485775" y="1789113"/>
                  <a:pt x="457200" y="1800225"/>
                </a:cubicBezTo>
                <a:cubicBezTo>
                  <a:pt x="428625" y="1811337"/>
                  <a:pt x="365125" y="1801813"/>
                  <a:pt x="314325" y="1800225"/>
                </a:cubicBezTo>
                <a:cubicBezTo>
                  <a:pt x="263525" y="1798638"/>
                  <a:pt x="184150" y="1792288"/>
                  <a:pt x="152400" y="1790700"/>
                </a:cubicBezTo>
                <a:cubicBezTo>
                  <a:pt x="120650" y="1789112"/>
                  <a:pt x="134937" y="1789113"/>
                  <a:pt x="123825" y="1790700"/>
                </a:cubicBezTo>
                <a:cubicBezTo>
                  <a:pt x="112713" y="1792287"/>
                  <a:pt x="85725" y="1800225"/>
                  <a:pt x="85725" y="1800225"/>
                </a:cubicBezTo>
                <a:lnTo>
                  <a:pt x="0" y="1819275"/>
                </a:lnTo>
              </a:path>
            </a:pathLst>
          </a:cu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lIns="91435" tIns="45718" rIns="91435" bIns="45718" anchor="ctr"/>
          <a:lstStyle/>
          <a:p>
            <a:pPr algn="ctr" defTabSz="408477" hangingPunct="0">
              <a:defRPr/>
            </a:pPr>
            <a:endParaRPr lang="it-IT" dirty="0">
              <a:sym typeface="Gill Sans Light" charset="0"/>
            </a:endParaRPr>
          </a:p>
        </p:txBody>
      </p:sp>
      <p:sp>
        <p:nvSpPr>
          <p:cNvPr id="61" name="CasellaDiTesto 60"/>
          <p:cNvSpPr txBox="1">
            <a:spLocks noChangeArrowheads="1"/>
          </p:cNvSpPr>
          <p:nvPr/>
        </p:nvSpPr>
        <p:spPr bwMode="auto">
          <a:xfrm>
            <a:off x="2053829" y="2176611"/>
            <a:ext cx="1217786" cy="369328"/>
          </a:xfrm>
          <a:prstGeom prst="rect">
            <a:avLst/>
          </a:prstGeom>
          <a:noFill/>
          <a:ln w="9525">
            <a:noFill/>
            <a:miter lim="800000"/>
            <a:headEnd/>
            <a:tailEnd/>
          </a:ln>
        </p:spPr>
        <p:txBody>
          <a:bodyPr lIns="91435" tIns="45718" rIns="91435" bIns="45718">
            <a:prstTxWarp prst="textNoShape">
              <a:avLst/>
            </a:prstTxWarp>
            <a:spAutoFit/>
          </a:bodyPr>
          <a:lstStyle/>
          <a:p>
            <a:pPr algn="ctr" hangingPunct="0"/>
            <a:r>
              <a:rPr lang="it-IT">
                <a:solidFill>
                  <a:srgbClr val="78697B"/>
                </a:solidFill>
                <a:latin typeface="Candara" pitchFamily="-106" charset="0"/>
              </a:rPr>
              <a:t>2005</a:t>
            </a:r>
          </a:p>
        </p:txBody>
      </p:sp>
      <p:sp>
        <p:nvSpPr>
          <p:cNvPr id="63" name="Figura a mano libera 62"/>
          <p:cNvSpPr/>
          <p:nvPr/>
        </p:nvSpPr>
        <p:spPr>
          <a:xfrm>
            <a:off x="752327" y="3724797"/>
            <a:ext cx="1905372" cy="1002357"/>
          </a:xfrm>
          <a:custGeom>
            <a:avLst/>
            <a:gdLst>
              <a:gd name="connsiteX0" fmla="*/ 1905000 w 1905000"/>
              <a:gd name="connsiteY0" fmla="*/ 0 h 1003300"/>
              <a:gd name="connsiteX1" fmla="*/ 1838325 w 1905000"/>
              <a:gd name="connsiteY1" fmla="*/ 19050 h 1003300"/>
              <a:gd name="connsiteX2" fmla="*/ 1724025 w 1905000"/>
              <a:gd name="connsiteY2" fmla="*/ 57150 h 1003300"/>
              <a:gd name="connsiteX3" fmla="*/ 1628775 w 1905000"/>
              <a:gd name="connsiteY3" fmla="*/ 76200 h 1003300"/>
              <a:gd name="connsiteX4" fmla="*/ 1562100 w 1905000"/>
              <a:gd name="connsiteY4" fmla="*/ 114300 h 1003300"/>
              <a:gd name="connsiteX5" fmla="*/ 1543050 w 1905000"/>
              <a:gd name="connsiteY5" fmla="*/ 238125 h 1003300"/>
              <a:gd name="connsiteX6" fmla="*/ 1552575 w 1905000"/>
              <a:gd name="connsiteY6" fmla="*/ 361950 h 1003300"/>
              <a:gd name="connsiteX7" fmla="*/ 1609725 w 1905000"/>
              <a:gd name="connsiteY7" fmla="*/ 438150 h 1003300"/>
              <a:gd name="connsiteX8" fmla="*/ 1685925 w 1905000"/>
              <a:gd name="connsiteY8" fmla="*/ 533400 h 1003300"/>
              <a:gd name="connsiteX9" fmla="*/ 1714500 w 1905000"/>
              <a:gd name="connsiteY9" fmla="*/ 714375 h 1003300"/>
              <a:gd name="connsiteX10" fmla="*/ 1743075 w 1905000"/>
              <a:gd name="connsiteY10" fmla="*/ 800100 h 1003300"/>
              <a:gd name="connsiteX11" fmla="*/ 1762125 w 1905000"/>
              <a:gd name="connsiteY11" fmla="*/ 876300 h 1003300"/>
              <a:gd name="connsiteX12" fmla="*/ 1752600 w 1905000"/>
              <a:gd name="connsiteY12" fmla="*/ 914400 h 1003300"/>
              <a:gd name="connsiteX13" fmla="*/ 1733550 w 1905000"/>
              <a:gd name="connsiteY13" fmla="*/ 990600 h 1003300"/>
              <a:gd name="connsiteX14" fmla="*/ 1666875 w 1905000"/>
              <a:gd name="connsiteY14" fmla="*/ 990600 h 1003300"/>
              <a:gd name="connsiteX15" fmla="*/ 1562100 w 1905000"/>
              <a:gd name="connsiteY15" fmla="*/ 933450 h 1003300"/>
              <a:gd name="connsiteX16" fmla="*/ 1504950 w 1905000"/>
              <a:gd name="connsiteY16" fmla="*/ 828675 h 1003300"/>
              <a:gd name="connsiteX17" fmla="*/ 1447800 w 1905000"/>
              <a:gd name="connsiteY17" fmla="*/ 647700 h 1003300"/>
              <a:gd name="connsiteX18" fmla="*/ 1371600 w 1905000"/>
              <a:gd name="connsiteY18" fmla="*/ 476250 h 1003300"/>
              <a:gd name="connsiteX19" fmla="*/ 1276350 w 1905000"/>
              <a:gd name="connsiteY19" fmla="*/ 419100 h 1003300"/>
              <a:gd name="connsiteX20" fmla="*/ 1085850 w 1905000"/>
              <a:gd name="connsiteY20" fmla="*/ 342900 h 1003300"/>
              <a:gd name="connsiteX21" fmla="*/ 876300 w 1905000"/>
              <a:gd name="connsiteY21" fmla="*/ 276225 h 1003300"/>
              <a:gd name="connsiteX22" fmla="*/ 742950 w 1905000"/>
              <a:gd name="connsiteY22" fmla="*/ 276225 h 1003300"/>
              <a:gd name="connsiteX23" fmla="*/ 628650 w 1905000"/>
              <a:gd name="connsiteY23" fmla="*/ 285750 h 1003300"/>
              <a:gd name="connsiteX24" fmla="*/ 504825 w 1905000"/>
              <a:gd name="connsiteY24" fmla="*/ 333375 h 1003300"/>
              <a:gd name="connsiteX25" fmla="*/ 409575 w 1905000"/>
              <a:gd name="connsiteY25" fmla="*/ 371475 h 1003300"/>
              <a:gd name="connsiteX26" fmla="*/ 381000 w 1905000"/>
              <a:gd name="connsiteY26" fmla="*/ 419100 h 1003300"/>
              <a:gd name="connsiteX27" fmla="*/ 276225 w 1905000"/>
              <a:gd name="connsiteY27" fmla="*/ 419100 h 1003300"/>
              <a:gd name="connsiteX28" fmla="*/ 114300 w 1905000"/>
              <a:gd name="connsiteY28" fmla="*/ 409575 h 1003300"/>
              <a:gd name="connsiteX29" fmla="*/ 114300 w 1905000"/>
              <a:gd name="connsiteY29" fmla="*/ 409575 h 1003300"/>
              <a:gd name="connsiteX30" fmla="*/ 19050 w 1905000"/>
              <a:gd name="connsiteY30" fmla="*/ 428625 h 1003300"/>
              <a:gd name="connsiteX31" fmla="*/ 0 w 1905000"/>
              <a:gd name="connsiteY31" fmla="*/ 466725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0" h="1003300">
                <a:moveTo>
                  <a:pt x="1905000" y="0"/>
                </a:moveTo>
                <a:cubicBezTo>
                  <a:pt x="1886743" y="4762"/>
                  <a:pt x="1868487" y="9525"/>
                  <a:pt x="1838325" y="19050"/>
                </a:cubicBezTo>
                <a:cubicBezTo>
                  <a:pt x="1808163" y="28575"/>
                  <a:pt x="1758950" y="47625"/>
                  <a:pt x="1724025" y="57150"/>
                </a:cubicBezTo>
                <a:cubicBezTo>
                  <a:pt x="1689100" y="66675"/>
                  <a:pt x="1655762" y="66675"/>
                  <a:pt x="1628775" y="76200"/>
                </a:cubicBezTo>
                <a:cubicBezTo>
                  <a:pt x="1601788" y="85725"/>
                  <a:pt x="1576388" y="87313"/>
                  <a:pt x="1562100" y="114300"/>
                </a:cubicBezTo>
                <a:cubicBezTo>
                  <a:pt x="1547813" y="141288"/>
                  <a:pt x="1544637" y="196850"/>
                  <a:pt x="1543050" y="238125"/>
                </a:cubicBezTo>
                <a:cubicBezTo>
                  <a:pt x="1541463" y="279400"/>
                  <a:pt x="1541463" y="328613"/>
                  <a:pt x="1552575" y="361950"/>
                </a:cubicBezTo>
                <a:cubicBezTo>
                  <a:pt x="1563687" y="395287"/>
                  <a:pt x="1587500" y="409575"/>
                  <a:pt x="1609725" y="438150"/>
                </a:cubicBezTo>
                <a:cubicBezTo>
                  <a:pt x="1631950" y="466725"/>
                  <a:pt x="1668463" y="487363"/>
                  <a:pt x="1685925" y="533400"/>
                </a:cubicBezTo>
                <a:cubicBezTo>
                  <a:pt x="1703387" y="579437"/>
                  <a:pt x="1704975" y="669925"/>
                  <a:pt x="1714500" y="714375"/>
                </a:cubicBezTo>
                <a:cubicBezTo>
                  <a:pt x="1724025" y="758825"/>
                  <a:pt x="1735138" y="773113"/>
                  <a:pt x="1743075" y="800100"/>
                </a:cubicBezTo>
                <a:cubicBezTo>
                  <a:pt x="1751012" y="827087"/>
                  <a:pt x="1760538" y="857250"/>
                  <a:pt x="1762125" y="876300"/>
                </a:cubicBezTo>
                <a:cubicBezTo>
                  <a:pt x="1763712" y="895350"/>
                  <a:pt x="1752600" y="914400"/>
                  <a:pt x="1752600" y="914400"/>
                </a:cubicBezTo>
                <a:cubicBezTo>
                  <a:pt x="1747838" y="933450"/>
                  <a:pt x="1747838" y="977900"/>
                  <a:pt x="1733550" y="990600"/>
                </a:cubicBezTo>
                <a:cubicBezTo>
                  <a:pt x="1719263" y="1003300"/>
                  <a:pt x="1695450" y="1000125"/>
                  <a:pt x="1666875" y="990600"/>
                </a:cubicBezTo>
                <a:cubicBezTo>
                  <a:pt x="1638300" y="981075"/>
                  <a:pt x="1589087" y="960437"/>
                  <a:pt x="1562100" y="933450"/>
                </a:cubicBezTo>
                <a:cubicBezTo>
                  <a:pt x="1535113" y="906463"/>
                  <a:pt x="1524000" y="876300"/>
                  <a:pt x="1504950" y="828675"/>
                </a:cubicBezTo>
                <a:cubicBezTo>
                  <a:pt x="1485900" y="781050"/>
                  <a:pt x="1470025" y="706437"/>
                  <a:pt x="1447800" y="647700"/>
                </a:cubicBezTo>
                <a:cubicBezTo>
                  <a:pt x="1425575" y="588963"/>
                  <a:pt x="1400175" y="514350"/>
                  <a:pt x="1371600" y="476250"/>
                </a:cubicBezTo>
                <a:cubicBezTo>
                  <a:pt x="1343025" y="438150"/>
                  <a:pt x="1323975" y="441325"/>
                  <a:pt x="1276350" y="419100"/>
                </a:cubicBezTo>
                <a:cubicBezTo>
                  <a:pt x="1228725" y="396875"/>
                  <a:pt x="1152525" y="366713"/>
                  <a:pt x="1085850" y="342900"/>
                </a:cubicBezTo>
                <a:cubicBezTo>
                  <a:pt x="1019175" y="319088"/>
                  <a:pt x="933450" y="287338"/>
                  <a:pt x="876300" y="276225"/>
                </a:cubicBezTo>
                <a:cubicBezTo>
                  <a:pt x="819150" y="265113"/>
                  <a:pt x="784225" y="274638"/>
                  <a:pt x="742950" y="276225"/>
                </a:cubicBezTo>
                <a:cubicBezTo>
                  <a:pt x="701675" y="277812"/>
                  <a:pt x="668338" y="276225"/>
                  <a:pt x="628650" y="285750"/>
                </a:cubicBezTo>
                <a:cubicBezTo>
                  <a:pt x="588963" y="295275"/>
                  <a:pt x="504825" y="333375"/>
                  <a:pt x="504825" y="333375"/>
                </a:cubicBezTo>
                <a:cubicBezTo>
                  <a:pt x="468313" y="347662"/>
                  <a:pt x="430212" y="357188"/>
                  <a:pt x="409575" y="371475"/>
                </a:cubicBezTo>
                <a:cubicBezTo>
                  <a:pt x="388938" y="385762"/>
                  <a:pt x="403225" y="411163"/>
                  <a:pt x="381000" y="419100"/>
                </a:cubicBezTo>
                <a:cubicBezTo>
                  <a:pt x="358775" y="427038"/>
                  <a:pt x="320675" y="420688"/>
                  <a:pt x="276225" y="419100"/>
                </a:cubicBezTo>
                <a:cubicBezTo>
                  <a:pt x="231775" y="417513"/>
                  <a:pt x="114300" y="409575"/>
                  <a:pt x="114300" y="409575"/>
                </a:cubicBezTo>
                <a:lnTo>
                  <a:pt x="114300" y="409575"/>
                </a:lnTo>
                <a:cubicBezTo>
                  <a:pt x="98425" y="412750"/>
                  <a:pt x="38100" y="419100"/>
                  <a:pt x="19050" y="428625"/>
                </a:cubicBezTo>
                <a:cubicBezTo>
                  <a:pt x="0" y="438150"/>
                  <a:pt x="0" y="452437"/>
                  <a:pt x="0" y="466725"/>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lIns="91435" tIns="45718" rIns="91435" bIns="45718" anchor="ctr"/>
          <a:lstStyle/>
          <a:p>
            <a:pPr algn="ctr" defTabSz="408477" hangingPunct="0">
              <a:defRPr/>
            </a:pPr>
            <a:endParaRPr lang="it-IT" dirty="0">
              <a:sym typeface="Gill Sans Light" charset="0"/>
            </a:endParaRPr>
          </a:p>
        </p:txBody>
      </p:sp>
      <p:sp>
        <p:nvSpPr>
          <p:cNvPr id="64" name="CasellaDiTesto 63"/>
          <p:cNvSpPr txBox="1">
            <a:spLocks noChangeArrowheads="1"/>
          </p:cNvSpPr>
          <p:nvPr/>
        </p:nvSpPr>
        <p:spPr bwMode="auto">
          <a:xfrm>
            <a:off x="2214563" y="3500438"/>
            <a:ext cx="1295921" cy="369328"/>
          </a:xfrm>
          <a:prstGeom prst="rect">
            <a:avLst/>
          </a:prstGeom>
          <a:noFill/>
          <a:ln w="9525">
            <a:noFill/>
            <a:miter lim="800000"/>
            <a:headEnd/>
            <a:tailEnd/>
          </a:ln>
        </p:spPr>
        <p:txBody>
          <a:bodyPr lIns="91435" tIns="45718" rIns="91435" bIns="45718">
            <a:prstTxWarp prst="textNoShape">
              <a:avLst/>
            </a:prstTxWarp>
            <a:spAutoFit/>
          </a:bodyPr>
          <a:lstStyle/>
          <a:p>
            <a:pPr algn="ctr" hangingPunct="0"/>
            <a:r>
              <a:rPr lang="it-IT">
                <a:solidFill>
                  <a:schemeClr val="bg1"/>
                </a:solidFill>
                <a:latin typeface="Candara" pitchFamily="-106" charset="0"/>
              </a:rPr>
              <a:t>2008</a:t>
            </a:r>
          </a:p>
        </p:txBody>
      </p:sp>
      <p:pic>
        <p:nvPicPr>
          <p:cNvPr id="65" name="Immagine 64" descr="tappe_realizzazione.jpg"/>
          <p:cNvPicPr/>
          <p:nvPr/>
        </p:nvPicPr>
        <p:blipFill>
          <a:blip r:embed="rId9" cstate="print"/>
          <a:stretch>
            <a:fillRect/>
          </a:stretch>
        </p:blipFill>
        <p:spPr>
          <a:xfrm>
            <a:off x="4816451" y="1175221"/>
            <a:ext cx="3714750" cy="2787179"/>
          </a:xfrm>
          <a:prstGeom prst="rect">
            <a:avLst/>
          </a:prstGeom>
          <a:effectLst>
            <a:outerShdw blurRad="50800" dist="38100" dir="5400000" algn="t" rotWithShape="0">
              <a:prstClr val="black">
                <a:alpha val="40000"/>
              </a:prstClr>
            </a:outerShdw>
          </a:effectLst>
        </p:spPr>
      </p:pic>
      <p:pic>
        <p:nvPicPr>
          <p:cNvPr id="66" name="Immagine 65" descr="evoluzione_piante_4.jpg"/>
          <p:cNvPicPr/>
          <p:nvPr/>
        </p:nvPicPr>
        <p:blipFill>
          <a:blip r:embed="rId10" cstate="print"/>
          <a:stretch>
            <a:fillRect/>
          </a:stretch>
        </p:blipFill>
        <p:spPr>
          <a:xfrm>
            <a:off x="4819650" y="4071937"/>
            <a:ext cx="3714750" cy="2786063"/>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0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2000"/>
                                        <p:tgtEl>
                                          <p:spTgt spid="5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20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2000"/>
                                        <p:tgtEl>
                                          <p:spTgt spid="5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000"/>
                                        <p:tgtEl>
                                          <p:spTgt spid="56"/>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20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20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2000"/>
                                        <p:tgtEl>
                                          <p:spTgt spid="54"/>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2000"/>
                                        <p:tgtEl>
                                          <p:spTgt spid="4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2000"/>
                                        <p:tgtEl>
                                          <p:spTgt spid="5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2000"/>
                                        <p:tgtEl>
                                          <p:spTgt spid="59"/>
                                        </p:tgtEl>
                                      </p:cBhvr>
                                    </p:animEffect>
                                  </p:childTnLst>
                                </p:cTn>
                              </p:par>
                              <p:par>
                                <p:cTn id="41" presetID="10"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2000"/>
                                        <p:tgtEl>
                                          <p:spTgt spid="4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2000"/>
                                        <p:tgtEl>
                                          <p:spTgt spid="6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2000"/>
                                        <p:tgtEl>
                                          <p:spTgt spid="61"/>
                                        </p:tgtEl>
                                      </p:cBhvr>
                                    </p:animEffect>
                                  </p:childTnLst>
                                </p:cTn>
                              </p:par>
                            </p:childTnLst>
                          </p:cTn>
                        </p:par>
                        <p:par>
                          <p:cTn id="50" fill="hold">
                            <p:stCondLst>
                              <p:cond delay="8000"/>
                            </p:stCondLst>
                            <p:childTnLst>
                              <p:par>
                                <p:cTn id="51" presetID="10" presetClass="entr" presetSubtype="0" fill="hold"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20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2000"/>
                                        <p:tgtEl>
                                          <p:spTgt spid="6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20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2000"/>
                                        <p:tgtEl>
                                          <p:spTgt spid="65"/>
                                        </p:tgtEl>
                                      </p:cBhvr>
                                    </p:animEffect>
                                  </p:childTnLst>
                                </p:cTn>
                              </p:par>
                              <p:par>
                                <p:cTn id="65" presetID="10"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animBg="1"/>
      <p:bldP spid="54" grpId="0"/>
      <p:bldP spid="55" grpId="0" animBg="1"/>
      <p:bldP spid="56" grpId="0"/>
      <p:bldP spid="58" grpId="0" animBg="1"/>
      <p:bldP spid="59" grpId="0"/>
      <p:bldP spid="60" grpId="0" animBg="1"/>
      <p:bldP spid="61" grpId="0"/>
      <p:bldP spid="63" grpId="0" animBg="1"/>
      <p:bldP spid="6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4572000" y="986296"/>
            <a:ext cx="4477122" cy="4003849"/>
            <a:chOff x="4572000" y="986296"/>
            <a:chExt cx="4477122" cy="4003849"/>
          </a:xfrm>
        </p:grpSpPr>
        <p:pic>
          <p:nvPicPr>
            <p:cNvPr id="45" name="Immagine 44" descr="landsat_image.gif"/>
            <p:cNvPicPr>
              <a:picLocks noChangeAspect="1"/>
            </p:cNvPicPr>
            <p:nvPr/>
          </p:nvPicPr>
          <p:blipFill>
            <a:blip r:embed="rId2" cstate="print"/>
            <a:stretch>
              <a:fillRect/>
            </a:stretch>
          </p:blipFill>
          <p:spPr>
            <a:xfrm>
              <a:off x="4572000" y="986296"/>
              <a:ext cx="4477122" cy="4003849"/>
            </a:xfrm>
            <a:prstGeom prst="rect">
              <a:avLst/>
            </a:prstGeom>
            <a:effectLst>
              <a:outerShdw blurRad="50800" dist="38100" dir="5400000" algn="t" rotWithShape="0">
                <a:prstClr val="black">
                  <a:alpha val="40000"/>
                </a:prstClr>
              </a:outerShdw>
            </a:effectLst>
          </p:spPr>
        </p:pic>
        <p:sp>
          <p:nvSpPr>
            <p:cNvPr id="47" name="CasellaDiTesto 46"/>
            <p:cNvSpPr txBox="1"/>
            <p:nvPr/>
          </p:nvSpPr>
          <p:spPr>
            <a:xfrm>
              <a:off x="4648200" y="1124396"/>
              <a:ext cx="1285875" cy="399604"/>
            </a:xfrm>
            <a:prstGeom prst="rect">
              <a:avLst/>
            </a:prstGeom>
            <a:solidFill>
              <a:schemeClr val="accent1">
                <a:lumMod val="20000"/>
                <a:lumOff val="80000"/>
              </a:schemeClr>
            </a:solidFill>
          </p:spPr>
          <p:txBody>
            <a:bodyPr lIns="91435" tIns="45718" rIns="91435" bIns="45718">
              <a:spAutoFit/>
            </a:bodyPr>
            <a:lstStyle/>
            <a:p>
              <a:pPr algn="ctr" defTabSz="408477" hangingPunct="0">
                <a:defRPr/>
              </a:pPr>
              <a:r>
                <a:rPr lang="it-IT" sz="2000" b="1" dirty="0" err="1">
                  <a:solidFill>
                    <a:schemeClr val="tx2">
                      <a:lumMod val="50000"/>
                    </a:schemeClr>
                  </a:solidFill>
                  <a:ea typeface="Gill Sans Light" charset="0"/>
                  <a:cs typeface="Gill Sans Light" charset="0"/>
                  <a:sym typeface="Gill Sans Light" charset="0"/>
                </a:rPr>
                <a:t>Landsat</a:t>
              </a:r>
              <a:endParaRPr lang="it-IT" sz="2000" b="1" dirty="0">
                <a:solidFill>
                  <a:schemeClr val="tx2">
                    <a:lumMod val="50000"/>
                  </a:schemeClr>
                </a:solidFill>
                <a:ea typeface="Gill Sans Light" charset="0"/>
                <a:cs typeface="Gill Sans Light" charset="0"/>
                <a:sym typeface="Gill Sans Light" charset="0"/>
              </a:endParaRPr>
            </a:p>
          </p:txBody>
        </p:sp>
      </p:grpSp>
      <p:pic>
        <p:nvPicPr>
          <p:cNvPr id="14" name="Immagine 13" descr="ERS_SAR.jpg"/>
          <p:cNvPicPr>
            <a:picLocks noChangeAspect="1"/>
          </p:cNvPicPr>
          <p:nvPr/>
        </p:nvPicPr>
        <p:blipFill>
          <a:blip r:embed="rId3" cstate="print"/>
          <a:stretch>
            <a:fillRect/>
          </a:stretch>
        </p:blipFill>
        <p:spPr>
          <a:xfrm>
            <a:off x="1" y="1066800"/>
            <a:ext cx="3278312" cy="2655764"/>
          </a:xfrm>
          <a:prstGeom prst="rect">
            <a:avLst/>
          </a:prstGeom>
          <a:effectLst>
            <a:outerShdw blurRad="50800" dist="38100" dir="5400000" algn="t" rotWithShape="0">
              <a:prstClr val="black">
                <a:alpha val="40000"/>
              </a:prstClr>
            </a:outerShdw>
          </a:effectLst>
        </p:spPr>
      </p:pic>
      <p:graphicFrame>
        <p:nvGraphicFramePr>
          <p:cNvPr id="15" name="Tabella 14"/>
          <p:cNvGraphicFramePr>
            <a:graphicFrameLocks noGrp="1"/>
          </p:cNvGraphicFramePr>
          <p:nvPr>
            <p:extLst>
              <p:ext uri="{D42A27DB-BD31-4B8C-83A1-F6EECF244321}">
                <p14:modId xmlns:p14="http://schemas.microsoft.com/office/powerpoint/2010/main" val="1908882278"/>
              </p:ext>
            </p:extLst>
          </p:nvPr>
        </p:nvGraphicFramePr>
        <p:xfrm>
          <a:off x="-2" y="3964781"/>
          <a:ext cx="5181601" cy="1966913"/>
        </p:xfrm>
        <a:graphic>
          <a:graphicData uri="http://schemas.openxmlformats.org/drawingml/2006/table">
            <a:tbl>
              <a:tblPr>
                <a:effectLst>
                  <a:outerShdw blurRad="50800" dist="38100" dir="5400000" algn="t" rotWithShape="0">
                    <a:prstClr val="black">
                      <a:alpha val="40000"/>
                    </a:prstClr>
                  </a:outerShdw>
                </a:effectLst>
              </a:tblPr>
              <a:tblGrid>
                <a:gridCol w="872987"/>
                <a:gridCol w="1066747"/>
                <a:gridCol w="1293155"/>
                <a:gridCol w="1948712"/>
              </a:tblGrid>
              <a:tr h="1216819">
                <a:tc>
                  <a:txBody>
                    <a:bodyPr/>
                    <a:lstStyle/>
                    <a:p>
                      <a:pPr algn="just">
                        <a:lnSpc>
                          <a:spcPct val="150000"/>
                        </a:lnSpc>
                        <a:spcAft>
                          <a:spcPts val="1000"/>
                        </a:spcAft>
                      </a:pPr>
                      <a:r>
                        <a:rPr lang="it-IT" sz="1400" b="1" dirty="0" smtClean="0">
                          <a:solidFill>
                            <a:schemeClr val="tx1"/>
                          </a:solidFill>
                          <a:latin typeface="Candara"/>
                          <a:ea typeface="Times New Roman"/>
                          <a:cs typeface="Times New Roman"/>
                        </a:rPr>
                        <a:t>Band</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1000"/>
                        </a:spcAft>
                      </a:pPr>
                      <a:r>
                        <a:rPr lang="it-IT" sz="1400" b="1" dirty="0" err="1" smtClean="0">
                          <a:solidFill>
                            <a:schemeClr val="tx1"/>
                          </a:solidFill>
                          <a:latin typeface="Candara"/>
                          <a:ea typeface="Times New Roman"/>
                          <a:cs typeface="Times New Roman"/>
                        </a:rPr>
                        <a:t>Spectral</a:t>
                      </a:r>
                      <a:r>
                        <a:rPr lang="it-IT" sz="1400" b="1" dirty="0" smtClean="0">
                          <a:solidFill>
                            <a:schemeClr val="tx1"/>
                          </a:solidFill>
                          <a:latin typeface="Candara"/>
                          <a:ea typeface="Times New Roman"/>
                          <a:cs typeface="Times New Roman"/>
                        </a:rPr>
                        <a:t> </a:t>
                      </a:r>
                      <a:r>
                        <a:rPr lang="it-IT" sz="1400" b="1" dirty="0" err="1" smtClean="0">
                          <a:solidFill>
                            <a:schemeClr val="tx1"/>
                          </a:solidFill>
                          <a:latin typeface="Candara"/>
                          <a:ea typeface="Times New Roman"/>
                          <a:cs typeface="Times New Roman"/>
                        </a:rPr>
                        <a:t>Resolution</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1000"/>
                        </a:spcAft>
                      </a:pPr>
                      <a:r>
                        <a:rPr lang="it-IT" sz="1400" b="1" dirty="0" err="1" smtClean="0">
                          <a:solidFill>
                            <a:schemeClr val="tx1"/>
                          </a:solidFill>
                          <a:latin typeface="Candara"/>
                          <a:ea typeface="Times New Roman"/>
                          <a:cs typeface="Times New Roman"/>
                        </a:rPr>
                        <a:t>Wavelenght</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1000"/>
                        </a:spcAft>
                      </a:pPr>
                      <a:r>
                        <a:rPr lang="it-IT" sz="1400" b="1" dirty="0" err="1" smtClean="0">
                          <a:solidFill>
                            <a:schemeClr val="tx1"/>
                          </a:solidFill>
                          <a:latin typeface="Candara"/>
                          <a:ea typeface="Times New Roman"/>
                          <a:cs typeface="Times New Roman"/>
                        </a:rPr>
                        <a:t>Spatial</a:t>
                      </a:r>
                      <a:r>
                        <a:rPr lang="it-IT" sz="1400" b="1" baseline="0" dirty="0" smtClean="0">
                          <a:solidFill>
                            <a:schemeClr val="tx1"/>
                          </a:solidFill>
                          <a:latin typeface="Candara"/>
                          <a:ea typeface="Times New Roman"/>
                          <a:cs typeface="Times New Roman"/>
                        </a:rPr>
                        <a:t> </a:t>
                      </a:r>
                      <a:r>
                        <a:rPr lang="it-IT" sz="1400" b="1" dirty="0" err="1" smtClean="0">
                          <a:solidFill>
                            <a:schemeClr val="tx1"/>
                          </a:solidFill>
                          <a:latin typeface="Candara"/>
                          <a:ea typeface="Times New Roman"/>
                          <a:cs typeface="Times New Roman"/>
                        </a:rPr>
                        <a:t>Resolution</a:t>
                      </a:r>
                      <a:endParaRPr lang="it-IT" sz="1400" b="1" dirty="0" smtClean="0">
                        <a:solidFill>
                          <a:schemeClr val="tx1"/>
                        </a:solidFill>
                        <a:latin typeface="Candara"/>
                        <a:ea typeface="Times New Roman"/>
                        <a:cs typeface="Times New Roman"/>
                      </a:endParaRPr>
                    </a:p>
                    <a:p>
                      <a:pPr algn="ctr">
                        <a:lnSpc>
                          <a:spcPct val="150000"/>
                        </a:lnSpc>
                        <a:spcAft>
                          <a:spcPts val="1000"/>
                        </a:spcAft>
                      </a:pPr>
                      <a:r>
                        <a:rPr lang="it-IT" sz="1400" b="1" dirty="0" smtClean="0">
                          <a:solidFill>
                            <a:schemeClr val="tx1"/>
                          </a:solidFill>
                          <a:latin typeface="Candara"/>
                          <a:ea typeface="Times New Roman"/>
                          <a:cs typeface="Times New Roman"/>
                        </a:rPr>
                        <a:t>(</a:t>
                      </a:r>
                      <a:r>
                        <a:rPr lang="it-IT" sz="1400" b="1" dirty="0">
                          <a:solidFill>
                            <a:schemeClr val="tx1"/>
                          </a:solidFill>
                          <a:latin typeface="Candara"/>
                          <a:ea typeface="Times New Roman"/>
                          <a:cs typeface="Times New Roman"/>
                        </a:rPr>
                        <a:t>pixel)</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50094">
                <a:tc>
                  <a:txBody>
                    <a:bodyPr/>
                    <a:lstStyle/>
                    <a:p>
                      <a:pPr algn="just">
                        <a:lnSpc>
                          <a:spcPct val="150000"/>
                        </a:lnSpc>
                        <a:spcAft>
                          <a:spcPts val="0"/>
                        </a:spcAft>
                      </a:pPr>
                      <a:r>
                        <a:rPr lang="it-IT" sz="1400" b="1">
                          <a:solidFill>
                            <a:schemeClr val="tx1"/>
                          </a:solidFill>
                          <a:latin typeface="Candara"/>
                          <a:ea typeface="Times New Roman"/>
                        </a:rPr>
                        <a:t>C</a:t>
                      </a:r>
                      <a:endParaRPr lang="it-IT" sz="1400">
                        <a:solidFill>
                          <a:schemeClr val="tx1"/>
                        </a:solidFill>
                        <a:latin typeface="Calibri"/>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it-IT" sz="1400" dirty="0" err="1" smtClean="0">
                          <a:solidFill>
                            <a:schemeClr val="tx1"/>
                          </a:solidFill>
                          <a:latin typeface="Candara"/>
                          <a:ea typeface="Times New Roman"/>
                        </a:rPr>
                        <a:t>Microwaves</a:t>
                      </a:r>
                      <a:endParaRPr lang="it-IT" sz="1400" dirty="0">
                        <a:solidFill>
                          <a:schemeClr val="tx1"/>
                        </a:solidFill>
                        <a:latin typeface="Calibri"/>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it-IT" sz="1400" dirty="0">
                          <a:solidFill>
                            <a:schemeClr val="tx1"/>
                          </a:solidFill>
                          <a:latin typeface="Candara"/>
                          <a:ea typeface="Times New Roman"/>
                        </a:rPr>
                        <a:t>3,75 </a:t>
                      </a:r>
                      <a:r>
                        <a:rPr lang="it-IT" sz="1400" dirty="0" err="1">
                          <a:solidFill>
                            <a:schemeClr val="tx1"/>
                          </a:solidFill>
                          <a:latin typeface="Candara"/>
                          <a:ea typeface="Times New Roman"/>
                        </a:rPr>
                        <a:t>–</a:t>
                      </a:r>
                      <a:r>
                        <a:rPr lang="it-IT" sz="1400" dirty="0">
                          <a:solidFill>
                            <a:schemeClr val="tx1"/>
                          </a:solidFill>
                          <a:latin typeface="Candara"/>
                          <a:ea typeface="Times New Roman"/>
                        </a:rPr>
                        <a:t> 7,5 cm</a:t>
                      </a:r>
                      <a:endParaRPr lang="it-IT" sz="1400" dirty="0">
                        <a:solidFill>
                          <a:schemeClr val="tx1"/>
                        </a:solidFill>
                        <a:latin typeface="Calibri"/>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it-IT" sz="1400" dirty="0" smtClean="0">
                          <a:solidFill>
                            <a:schemeClr val="tx1"/>
                          </a:solidFill>
                          <a:latin typeface="Candara"/>
                          <a:ea typeface="Times New Roman"/>
                        </a:rPr>
                        <a:t>30 m</a:t>
                      </a:r>
                      <a:endParaRPr lang="it-IT" sz="1400" dirty="0">
                        <a:solidFill>
                          <a:schemeClr val="tx1"/>
                        </a:solidFill>
                        <a:latin typeface="Calibri"/>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6" name="CasellaDiTesto 15"/>
          <p:cNvSpPr txBox="1"/>
          <p:nvPr/>
        </p:nvSpPr>
        <p:spPr>
          <a:xfrm>
            <a:off x="1855281" y="3268266"/>
            <a:ext cx="1285875" cy="399604"/>
          </a:xfrm>
          <a:prstGeom prst="rect">
            <a:avLst/>
          </a:prstGeom>
          <a:solidFill>
            <a:schemeClr val="accent1">
              <a:lumMod val="20000"/>
              <a:lumOff val="80000"/>
            </a:schemeClr>
          </a:solidFill>
        </p:spPr>
        <p:txBody>
          <a:bodyPr lIns="91435" tIns="45718" rIns="91435" bIns="45718">
            <a:spAutoFit/>
          </a:bodyPr>
          <a:lstStyle/>
          <a:p>
            <a:pPr algn="ctr" defTabSz="408477" hangingPunct="0">
              <a:defRPr/>
            </a:pPr>
            <a:r>
              <a:rPr lang="it-IT" sz="2000" b="1" dirty="0">
                <a:solidFill>
                  <a:schemeClr val="tx2">
                    <a:lumMod val="50000"/>
                  </a:schemeClr>
                </a:solidFill>
                <a:ea typeface="Gill Sans Light" charset="0"/>
                <a:cs typeface="Gill Sans Light" charset="0"/>
                <a:sym typeface="Gill Sans Light" charset="0"/>
              </a:rPr>
              <a:t>ERS</a:t>
            </a:r>
          </a:p>
        </p:txBody>
      </p:sp>
      <p:graphicFrame>
        <p:nvGraphicFramePr>
          <p:cNvPr id="50" name="Tabella 49"/>
          <p:cNvGraphicFramePr>
            <a:graphicFrameLocks noGrp="1"/>
          </p:cNvGraphicFramePr>
          <p:nvPr>
            <p:extLst>
              <p:ext uri="{D42A27DB-BD31-4B8C-83A1-F6EECF244321}">
                <p14:modId xmlns:p14="http://schemas.microsoft.com/office/powerpoint/2010/main" val="3989265317"/>
              </p:ext>
            </p:extLst>
          </p:nvPr>
        </p:nvGraphicFramePr>
        <p:xfrm>
          <a:off x="2895600" y="3490911"/>
          <a:ext cx="6096000" cy="3214689"/>
        </p:xfrm>
        <a:graphic>
          <a:graphicData uri="http://schemas.openxmlformats.org/drawingml/2006/table">
            <a:tbl>
              <a:tblPr>
                <a:effectLst>
                  <a:outerShdw blurRad="50800" dist="38100" dir="5400000" algn="t" rotWithShape="0">
                    <a:prstClr val="black">
                      <a:alpha val="40000"/>
                    </a:prstClr>
                  </a:outerShdw>
                </a:effectLst>
              </a:tblPr>
              <a:tblGrid>
                <a:gridCol w="1456944"/>
                <a:gridCol w="1456944"/>
                <a:gridCol w="1947062"/>
                <a:gridCol w="1235050"/>
              </a:tblGrid>
              <a:tr h="964406">
                <a:tc>
                  <a:txBody>
                    <a:bodyPr/>
                    <a:lstStyle/>
                    <a:p>
                      <a:pPr algn="l">
                        <a:lnSpc>
                          <a:spcPct val="150000"/>
                        </a:lnSpc>
                        <a:spcAft>
                          <a:spcPts val="1000"/>
                        </a:spcAft>
                      </a:pPr>
                      <a:r>
                        <a:rPr lang="it-IT" sz="1400" b="1" dirty="0" err="1" smtClean="0">
                          <a:solidFill>
                            <a:schemeClr val="tx1"/>
                          </a:solidFill>
                          <a:latin typeface="Candara"/>
                          <a:ea typeface="Times New Roman"/>
                          <a:cs typeface="Times New Roman"/>
                        </a:rPr>
                        <a:t>Bands</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b="1" dirty="0" smtClean="0">
                          <a:solidFill>
                            <a:schemeClr val="tx1"/>
                          </a:solidFill>
                          <a:latin typeface="Candara"/>
                          <a:ea typeface="Times New Roman"/>
                          <a:cs typeface="Times New Roman"/>
                        </a:rPr>
                        <a:t>Spectral Resolution</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b="1" dirty="0" smtClean="0">
                          <a:solidFill>
                            <a:schemeClr val="tx1"/>
                          </a:solidFill>
                          <a:latin typeface="Candara"/>
                          <a:ea typeface="Times New Roman"/>
                          <a:cs typeface="Times New Roman"/>
                        </a:rPr>
                        <a:t>Wavelength</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b="1" dirty="0" smtClean="0">
                          <a:solidFill>
                            <a:schemeClr val="tx1"/>
                          </a:solidFill>
                          <a:latin typeface="Candara"/>
                          <a:ea typeface="Times New Roman"/>
                          <a:cs typeface="Times New Roman"/>
                        </a:rPr>
                        <a:t>Spatial </a:t>
                      </a:r>
                      <a:r>
                        <a:rPr lang="it-IT" sz="1400" b="1" dirty="0" smtClean="0">
                          <a:solidFill>
                            <a:schemeClr val="tx1"/>
                          </a:solidFill>
                          <a:latin typeface="Candara"/>
                          <a:ea typeface="Times New Roman"/>
                          <a:cs typeface="Times New Roman"/>
                        </a:rPr>
                        <a:t>Resolution </a:t>
                      </a:r>
                      <a:r>
                        <a:rPr lang="it-IT" sz="1400" b="1" dirty="0" smtClean="0">
                          <a:solidFill>
                            <a:schemeClr val="tx1"/>
                          </a:solidFill>
                          <a:latin typeface="Candara"/>
                          <a:ea typeface="Times New Roman"/>
                          <a:cs typeface="Times New Roman"/>
                        </a:rPr>
                        <a:t>(</a:t>
                      </a:r>
                      <a:r>
                        <a:rPr lang="it-IT" sz="1400" b="1" dirty="0">
                          <a:solidFill>
                            <a:schemeClr val="tx1"/>
                          </a:solidFill>
                          <a:latin typeface="Candara"/>
                          <a:ea typeface="Times New Roman"/>
                          <a:cs typeface="Times New Roman"/>
                        </a:rPr>
                        <a:t>pixel)</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1469">
                <a:tc>
                  <a:txBody>
                    <a:bodyPr/>
                    <a:lstStyle/>
                    <a:p>
                      <a:pPr algn="l">
                        <a:lnSpc>
                          <a:spcPct val="150000"/>
                        </a:lnSpc>
                        <a:spcAft>
                          <a:spcPts val="1000"/>
                        </a:spcAft>
                      </a:pPr>
                      <a:r>
                        <a:rPr lang="it-IT" sz="1400" b="1" dirty="0" smtClean="0">
                          <a:solidFill>
                            <a:schemeClr val="tx1"/>
                          </a:solidFill>
                          <a:latin typeface="Candara"/>
                          <a:ea typeface="Times New Roman"/>
                          <a:cs typeface="Times New Roman"/>
                        </a:rPr>
                        <a:t>Band </a:t>
                      </a:r>
                      <a:r>
                        <a:rPr lang="it-IT" sz="1400" b="1" dirty="0">
                          <a:solidFill>
                            <a:schemeClr val="tx1"/>
                          </a:solidFill>
                          <a:latin typeface="Candara"/>
                          <a:ea typeface="Times New Roman"/>
                          <a:cs typeface="Times New Roman"/>
                        </a:rPr>
                        <a:t>1</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smtClean="0">
                          <a:solidFill>
                            <a:schemeClr val="tx1"/>
                          </a:solidFill>
                          <a:latin typeface="Candara"/>
                          <a:ea typeface="Times New Roman"/>
                          <a:cs typeface="Times New Roman"/>
                        </a:rPr>
                        <a:t>Visible</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a:solidFill>
                            <a:schemeClr val="tx1"/>
                          </a:solidFill>
                          <a:latin typeface="Candara"/>
                          <a:ea typeface="Times New Roman"/>
                          <a:cs typeface="Times New Roman"/>
                        </a:rPr>
                        <a:t>0,45 – 0,52 µm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a:solidFill>
                            <a:schemeClr val="tx1"/>
                          </a:solidFill>
                          <a:latin typeface="Candara"/>
                          <a:ea typeface="Times New Roman"/>
                          <a:cs typeface="Times New Roman"/>
                        </a:rPr>
                        <a:t>30 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1469">
                <a:tc>
                  <a:txBody>
                    <a:bodyPr/>
                    <a:lstStyle/>
                    <a:p>
                      <a:pPr marL="457200" indent="-457200" algn="l">
                        <a:lnSpc>
                          <a:spcPct val="150000"/>
                        </a:lnSpc>
                        <a:spcAft>
                          <a:spcPts val="0"/>
                        </a:spcAft>
                      </a:pPr>
                      <a:r>
                        <a:rPr lang="it-IT" sz="1400" b="1" dirty="0" smtClean="0">
                          <a:solidFill>
                            <a:schemeClr val="tx1"/>
                          </a:solidFill>
                          <a:latin typeface="Candara"/>
                          <a:ea typeface="Times New Roman"/>
                          <a:cs typeface="Times New Roman"/>
                        </a:rPr>
                        <a:t>Band </a:t>
                      </a:r>
                      <a:r>
                        <a:rPr lang="it-IT" sz="1400" b="1" dirty="0">
                          <a:solidFill>
                            <a:schemeClr val="tx1"/>
                          </a:solidFill>
                          <a:latin typeface="Candara"/>
                          <a:ea typeface="Times New Roman"/>
                          <a:cs typeface="Times New Roman"/>
                        </a:rPr>
                        <a:t>2 </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indent="-457200" algn="l">
                        <a:lnSpc>
                          <a:spcPct val="150000"/>
                        </a:lnSpc>
                        <a:spcAft>
                          <a:spcPts val="0"/>
                        </a:spcAft>
                      </a:pPr>
                      <a:r>
                        <a:rPr lang="it-IT" sz="1400" dirty="0" smtClean="0">
                          <a:solidFill>
                            <a:schemeClr val="tx1"/>
                          </a:solidFill>
                          <a:latin typeface="Candara"/>
                          <a:ea typeface="Times New Roman"/>
                          <a:cs typeface="Times New Roman"/>
                        </a:rPr>
                        <a:t>Visible </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indent="-457200" algn="l">
                        <a:lnSpc>
                          <a:spcPct val="150000"/>
                        </a:lnSpc>
                        <a:spcAft>
                          <a:spcPts val="0"/>
                        </a:spcAft>
                      </a:pPr>
                      <a:r>
                        <a:rPr lang="it-IT" sz="1400" dirty="0">
                          <a:solidFill>
                            <a:schemeClr val="tx1"/>
                          </a:solidFill>
                          <a:latin typeface="Candara"/>
                          <a:ea typeface="Times New Roman"/>
                          <a:cs typeface="Times New Roman"/>
                        </a:rPr>
                        <a:t>0,52 – 0,60 µm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indent="-457200" algn="l">
                        <a:lnSpc>
                          <a:spcPct val="150000"/>
                        </a:lnSpc>
                        <a:spcAft>
                          <a:spcPts val="1000"/>
                        </a:spcAft>
                      </a:pPr>
                      <a:r>
                        <a:rPr lang="it-IT" sz="1400" dirty="0">
                          <a:solidFill>
                            <a:schemeClr val="tx1"/>
                          </a:solidFill>
                          <a:latin typeface="Candara"/>
                          <a:ea typeface="Times New Roman"/>
                          <a:cs typeface="Times New Roman"/>
                        </a:rPr>
                        <a:t>30 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1469">
                <a:tc>
                  <a:txBody>
                    <a:bodyPr/>
                    <a:lstStyle/>
                    <a:p>
                      <a:pPr algn="l">
                        <a:lnSpc>
                          <a:spcPct val="150000"/>
                        </a:lnSpc>
                        <a:spcAft>
                          <a:spcPts val="1000"/>
                        </a:spcAft>
                      </a:pPr>
                      <a:r>
                        <a:rPr lang="it-IT" sz="1400" b="1" dirty="0" smtClean="0">
                          <a:solidFill>
                            <a:schemeClr val="tx1"/>
                          </a:solidFill>
                          <a:latin typeface="Candara"/>
                          <a:ea typeface="Times New Roman"/>
                          <a:cs typeface="Times New Roman"/>
                        </a:rPr>
                        <a:t>Band </a:t>
                      </a:r>
                      <a:r>
                        <a:rPr lang="it-IT" sz="1400" b="1" dirty="0">
                          <a:solidFill>
                            <a:schemeClr val="tx1"/>
                          </a:solidFill>
                          <a:latin typeface="Candara"/>
                          <a:ea typeface="Times New Roman"/>
                          <a:cs typeface="Times New Roman"/>
                        </a:rPr>
                        <a:t>3 </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smtClean="0">
                          <a:solidFill>
                            <a:schemeClr val="tx1"/>
                          </a:solidFill>
                          <a:latin typeface="Candara"/>
                          <a:ea typeface="Times New Roman"/>
                          <a:cs typeface="Times New Roman"/>
                        </a:rPr>
                        <a:t>Visible </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a:solidFill>
                            <a:schemeClr val="tx1"/>
                          </a:solidFill>
                          <a:latin typeface="Candara"/>
                          <a:ea typeface="Times New Roman"/>
                          <a:cs typeface="Times New Roman"/>
                        </a:rPr>
                        <a:t>0,63 – 0,69 µm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a:solidFill>
                            <a:schemeClr val="tx1"/>
                          </a:solidFill>
                          <a:latin typeface="Candara"/>
                          <a:ea typeface="Times New Roman"/>
                          <a:cs typeface="Times New Roman"/>
                        </a:rPr>
                        <a:t>30 m </a:t>
                      </a:r>
                      <a:endParaRPr lang="it-IT" sz="140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1469">
                <a:tc>
                  <a:txBody>
                    <a:bodyPr/>
                    <a:lstStyle/>
                    <a:p>
                      <a:pPr algn="l">
                        <a:lnSpc>
                          <a:spcPct val="150000"/>
                        </a:lnSpc>
                        <a:spcAft>
                          <a:spcPts val="1000"/>
                        </a:spcAft>
                      </a:pPr>
                      <a:r>
                        <a:rPr lang="it-IT" sz="1400" b="1" dirty="0" smtClean="0">
                          <a:solidFill>
                            <a:schemeClr val="tx1"/>
                          </a:solidFill>
                          <a:latin typeface="Candara"/>
                          <a:ea typeface="Times New Roman"/>
                          <a:cs typeface="Times New Roman"/>
                        </a:rPr>
                        <a:t>Band </a:t>
                      </a:r>
                      <a:r>
                        <a:rPr lang="it-IT" sz="1400" b="1" dirty="0">
                          <a:solidFill>
                            <a:schemeClr val="tx1"/>
                          </a:solidFill>
                          <a:latin typeface="Candara"/>
                          <a:ea typeface="Times New Roman"/>
                          <a:cs typeface="Times New Roman"/>
                        </a:rPr>
                        <a:t>4 </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smtClean="0">
                          <a:solidFill>
                            <a:schemeClr val="tx1"/>
                          </a:solidFill>
                          <a:latin typeface="Candara"/>
                          <a:ea typeface="Calibri"/>
                          <a:cs typeface="Times New Roman"/>
                        </a:rPr>
                        <a:t>Near</a:t>
                      </a:r>
                      <a:r>
                        <a:rPr lang="it-IT" sz="1400" baseline="0" dirty="0" smtClean="0">
                          <a:solidFill>
                            <a:schemeClr val="tx1"/>
                          </a:solidFill>
                          <a:latin typeface="Candara"/>
                          <a:ea typeface="Calibri"/>
                          <a:cs typeface="Times New Roman"/>
                        </a:rPr>
                        <a:t> Infrared</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a:solidFill>
                            <a:schemeClr val="tx1"/>
                          </a:solidFill>
                          <a:latin typeface="Candara"/>
                          <a:ea typeface="Times New Roman"/>
                          <a:cs typeface="Times New Roman"/>
                        </a:rPr>
                        <a:t>0,76 – 0,90 µm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a:solidFill>
                            <a:schemeClr val="tx1"/>
                          </a:solidFill>
                          <a:latin typeface="Candara"/>
                          <a:ea typeface="Times New Roman"/>
                          <a:cs typeface="Times New Roman"/>
                        </a:rPr>
                        <a:t>30 m</a:t>
                      </a:r>
                      <a:endParaRPr lang="it-IT" sz="140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1469">
                <a:tc>
                  <a:txBody>
                    <a:bodyPr/>
                    <a:lstStyle/>
                    <a:p>
                      <a:pPr algn="l">
                        <a:lnSpc>
                          <a:spcPct val="150000"/>
                        </a:lnSpc>
                        <a:spcAft>
                          <a:spcPts val="1000"/>
                        </a:spcAft>
                      </a:pPr>
                      <a:r>
                        <a:rPr lang="it-IT" sz="1400" b="1" dirty="0" smtClean="0">
                          <a:solidFill>
                            <a:schemeClr val="tx1"/>
                          </a:solidFill>
                          <a:latin typeface="Candara"/>
                          <a:ea typeface="Times New Roman"/>
                          <a:cs typeface="Times New Roman"/>
                        </a:rPr>
                        <a:t>Band </a:t>
                      </a:r>
                      <a:r>
                        <a:rPr lang="it-IT" sz="1400" b="1" dirty="0">
                          <a:solidFill>
                            <a:schemeClr val="tx1"/>
                          </a:solidFill>
                          <a:latin typeface="Candara"/>
                          <a:ea typeface="Times New Roman"/>
                          <a:cs typeface="Times New Roman"/>
                        </a:rPr>
                        <a:t>5</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smtClean="0">
                          <a:solidFill>
                            <a:schemeClr val="tx1"/>
                          </a:solidFill>
                          <a:latin typeface="Calibri"/>
                          <a:ea typeface="Calibri"/>
                          <a:cs typeface="Times New Roman"/>
                        </a:rPr>
                        <a:t>Near Infrared</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a:solidFill>
                            <a:schemeClr val="tx1"/>
                          </a:solidFill>
                          <a:latin typeface="Candara"/>
                          <a:ea typeface="Times New Roman"/>
                          <a:cs typeface="Times New Roman"/>
                        </a:rPr>
                        <a:t>1,55 – 1,75 µm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a:solidFill>
                            <a:schemeClr val="tx1"/>
                          </a:solidFill>
                          <a:latin typeface="Candara"/>
                          <a:ea typeface="Times New Roman"/>
                          <a:cs typeface="Times New Roman"/>
                        </a:rPr>
                        <a:t>30 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1469">
                <a:tc>
                  <a:txBody>
                    <a:bodyPr/>
                    <a:lstStyle/>
                    <a:p>
                      <a:pPr algn="l">
                        <a:lnSpc>
                          <a:spcPct val="150000"/>
                        </a:lnSpc>
                        <a:spcAft>
                          <a:spcPts val="1000"/>
                        </a:spcAft>
                      </a:pPr>
                      <a:r>
                        <a:rPr lang="it-IT" sz="1400" b="1" dirty="0" smtClean="0">
                          <a:solidFill>
                            <a:schemeClr val="tx1"/>
                          </a:solidFill>
                          <a:latin typeface="Candara"/>
                          <a:ea typeface="Times New Roman"/>
                          <a:cs typeface="Times New Roman"/>
                        </a:rPr>
                        <a:t>Band </a:t>
                      </a:r>
                      <a:r>
                        <a:rPr lang="it-IT" sz="1400" b="1" dirty="0">
                          <a:solidFill>
                            <a:schemeClr val="tx1"/>
                          </a:solidFill>
                          <a:latin typeface="Candara"/>
                          <a:ea typeface="Times New Roman"/>
                          <a:cs typeface="Times New Roman"/>
                        </a:rPr>
                        <a:t>6 </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smtClean="0">
                          <a:solidFill>
                            <a:schemeClr val="tx1"/>
                          </a:solidFill>
                          <a:latin typeface="Candara"/>
                          <a:ea typeface="Calibri"/>
                          <a:cs typeface="Times New Roman"/>
                        </a:rPr>
                        <a:t>Thermal</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a:solidFill>
                            <a:schemeClr val="tx1"/>
                          </a:solidFill>
                          <a:latin typeface="Candara"/>
                          <a:ea typeface="Times New Roman"/>
                          <a:cs typeface="Times New Roman"/>
                        </a:rPr>
                        <a:t>10,40 – 12,50 µm </a:t>
                      </a:r>
                      <a:endParaRPr lang="it-IT" sz="140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a:solidFill>
                            <a:schemeClr val="tx1"/>
                          </a:solidFill>
                          <a:latin typeface="Candara"/>
                          <a:ea typeface="Times New Roman"/>
                          <a:cs typeface="Times New Roman"/>
                        </a:rPr>
                        <a:t>120 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1469">
                <a:tc>
                  <a:txBody>
                    <a:bodyPr/>
                    <a:lstStyle/>
                    <a:p>
                      <a:pPr algn="l">
                        <a:lnSpc>
                          <a:spcPct val="150000"/>
                        </a:lnSpc>
                        <a:spcAft>
                          <a:spcPts val="1000"/>
                        </a:spcAft>
                      </a:pPr>
                      <a:r>
                        <a:rPr lang="it-IT" sz="1400" b="1" dirty="0" smtClean="0">
                          <a:solidFill>
                            <a:schemeClr val="tx1"/>
                          </a:solidFill>
                          <a:latin typeface="Candara"/>
                          <a:ea typeface="Times New Roman"/>
                          <a:cs typeface="Times New Roman"/>
                        </a:rPr>
                        <a:t>Band </a:t>
                      </a:r>
                      <a:r>
                        <a:rPr lang="it-IT" sz="1400" b="1" dirty="0">
                          <a:solidFill>
                            <a:schemeClr val="tx1"/>
                          </a:solidFill>
                          <a:latin typeface="Candara"/>
                          <a:ea typeface="Times New Roman"/>
                          <a:cs typeface="Times New Roman"/>
                        </a:rPr>
                        <a:t>7 </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smtClean="0">
                          <a:solidFill>
                            <a:schemeClr val="tx1"/>
                          </a:solidFill>
                          <a:latin typeface="Candara"/>
                          <a:ea typeface="Calibri"/>
                          <a:cs typeface="Times New Roman"/>
                        </a:rPr>
                        <a:t>Mid</a:t>
                      </a:r>
                      <a:r>
                        <a:rPr lang="it-IT" sz="1400" baseline="0" dirty="0" smtClean="0">
                          <a:solidFill>
                            <a:schemeClr val="tx1"/>
                          </a:solidFill>
                          <a:latin typeface="Candara"/>
                          <a:ea typeface="Calibri"/>
                          <a:cs typeface="Times New Roman"/>
                        </a:rPr>
                        <a:t> Infrared</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a:solidFill>
                            <a:schemeClr val="tx1"/>
                          </a:solidFill>
                          <a:latin typeface="Candara"/>
                          <a:ea typeface="Times New Roman"/>
                          <a:cs typeface="Times New Roman"/>
                        </a:rPr>
                        <a:t>2,08 – 2,35 µm</a:t>
                      </a:r>
                      <a:endParaRPr lang="it-IT" sz="140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1000"/>
                        </a:spcAft>
                      </a:pPr>
                      <a:r>
                        <a:rPr lang="it-IT" sz="1400" dirty="0">
                          <a:solidFill>
                            <a:schemeClr val="tx1"/>
                          </a:solidFill>
                          <a:latin typeface="Candara"/>
                          <a:ea typeface="Times New Roman"/>
                          <a:cs typeface="Times New Roman"/>
                        </a:rPr>
                        <a:t>30 m</a:t>
                      </a:r>
                      <a:endParaRPr lang="it-IT" sz="1400" dirty="0">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0" name="Title 1"/>
          <p:cNvSpPr>
            <a:spLocks noGrp="1"/>
          </p:cNvSpPr>
          <p:nvPr>
            <p:ph type="title"/>
          </p:nvPr>
        </p:nvSpPr>
        <p:spPr>
          <a:xfrm>
            <a:off x="2362200" y="304800"/>
            <a:ext cx="6553200" cy="533400"/>
          </a:xfrm>
        </p:spPr>
        <p:txBody>
          <a:bodyPr/>
          <a:lstStyle/>
          <a:p>
            <a:r>
              <a:rPr lang="en-GB" dirty="0" smtClean="0">
                <a:latin typeface="+mn-lt"/>
              </a:rPr>
              <a:t>Multi-temporal Dataset</a:t>
            </a:r>
            <a:endParaRPr lang="en-GB"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magine 43" descr="ERS_SAR.jpg"/>
          <p:cNvPicPr>
            <a:picLocks noChangeAspect="1"/>
          </p:cNvPicPr>
          <p:nvPr/>
        </p:nvPicPr>
        <p:blipFill>
          <a:blip r:embed="rId3" cstate="print"/>
          <a:stretch>
            <a:fillRect/>
          </a:stretch>
        </p:blipFill>
        <p:spPr>
          <a:xfrm>
            <a:off x="136178" y="2614007"/>
            <a:ext cx="2721322" cy="2205633"/>
          </a:xfrm>
          <a:prstGeom prst="rect">
            <a:avLst/>
          </a:prstGeom>
          <a:ln w="6350">
            <a:solidFill>
              <a:schemeClr val="tx2">
                <a:lumMod val="50000"/>
              </a:schemeClr>
            </a:solidFill>
          </a:ln>
          <a:effectLst>
            <a:outerShdw blurRad="50800" dist="38100" dir="5400000" algn="t" rotWithShape="0">
              <a:prstClr val="black">
                <a:alpha val="40000"/>
              </a:prstClr>
            </a:outerShdw>
          </a:effectLst>
        </p:spPr>
      </p:pic>
      <p:sp>
        <p:nvSpPr>
          <p:cNvPr id="45" name="Freccia a destra 44"/>
          <p:cNvSpPr/>
          <p:nvPr/>
        </p:nvSpPr>
        <p:spPr>
          <a:xfrm>
            <a:off x="2922240" y="3365217"/>
            <a:ext cx="785813" cy="428625"/>
          </a:xfrm>
          <a:prstGeom prst="rightArrow">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sz="2800" b="1" dirty="0">
              <a:solidFill>
                <a:schemeClr val="tx2">
                  <a:lumMod val="50000"/>
                </a:schemeClr>
              </a:solidFill>
              <a:sym typeface="Gill Sans Light" charset="0"/>
            </a:endParaRPr>
          </a:p>
        </p:txBody>
      </p:sp>
      <p:pic>
        <p:nvPicPr>
          <p:cNvPr id="47" name="Immagine 46" descr="interf_bev.jpg"/>
          <p:cNvPicPr>
            <a:picLocks noChangeAspect="1"/>
          </p:cNvPicPr>
          <p:nvPr/>
        </p:nvPicPr>
        <p:blipFill>
          <a:blip r:embed="rId4" cstate="print"/>
          <a:stretch>
            <a:fillRect/>
          </a:stretch>
        </p:blipFill>
        <p:spPr>
          <a:xfrm>
            <a:off x="3660152" y="2133600"/>
            <a:ext cx="1495728" cy="2115494"/>
          </a:xfrm>
          <a:prstGeom prst="rect">
            <a:avLst/>
          </a:prstGeom>
          <a:ln w="6350">
            <a:solidFill>
              <a:schemeClr val="tx1"/>
            </a:solidFill>
          </a:ln>
          <a:effectLst>
            <a:outerShdw blurRad="50800" dist="38100" dir="5400000" algn="t" rotWithShape="0">
              <a:prstClr val="black">
                <a:alpha val="40000"/>
              </a:prstClr>
            </a:outerShdw>
          </a:effectLst>
          <a:scene3d>
            <a:camera prst="orthographicFront">
              <a:rot lat="0" lon="1800000" rev="0"/>
            </a:camera>
            <a:lightRig rig="threePt" dir="t"/>
          </a:scene3d>
        </p:spPr>
      </p:pic>
      <p:pic>
        <p:nvPicPr>
          <p:cNvPr id="48" name="Immagine 47" descr="interf_bev.jpg"/>
          <p:cNvPicPr>
            <a:picLocks noChangeAspect="1"/>
          </p:cNvPicPr>
          <p:nvPr/>
        </p:nvPicPr>
        <p:blipFill>
          <a:blip r:embed="rId4" cstate="print"/>
          <a:stretch>
            <a:fillRect/>
          </a:stretch>
        </p:blipFill>
        <p:spPr>
          <a:xfrm>
            <a:off x="3812552" y="2285999"/>
            <a:ext cx="1495728" cy="2115494"/>
          </a:xfrm>
          <a:prstGeom prst="rect">
            <a:avLst/>
          </a:prstGeom>
          <a:ln w="6350">
            <a:solidFill>
              <a:schemeClr val="tx1"/>
            </a:solidFill>
          </a:ln>
          <a:scene3d>
            <a:camera prst="orthographicFront">
              <a:rot lat="0" lon="1800000" rev="0"/>
            </a:camera>
            <a:lightRig rig="threePt" dir="t"/>
          </a:scene3d>
        </p:spPr>
      </p:pic>
      <p:pic>
        <p:nvPicPr>
          <p:cNvPr id="49" name="Immagine 48" descr="interf_bev.jpg"/>
          <p:cNvPicPr>
            <a:picLocks noChangeAspect="1"/>
          </p:cNvPicPr>
          <p:nvPr/>
        </p:nvPicPr>
        <p:blipFill>
          <a:blip r:embed="rId4" cstate="print"/>
          <a:stretch>
            <a:fillRect/>
          </a:stretch>
        </p:blipFill>
        <p:spPr>
          <a:xfrm>
            <a:off x="3964952" y="2438399"/>
            <a:ext cx="1495728" cy="2115494"/>
          </a:xfrm>
          <a:prstGeom prst="rect">
            <a:avLst/>
          </a:prstGeom>
          <a:ln w="6350">
            <a:solidFill>
              <a:schemeClr val="tx1"/>
            </a:solidFill>
          </a:ln>
          <a:effectLst>
            <a:outerShdw blurRad="50800" dist="38100" dir="5400000" algn="t" rotWithShape="0">
              <a:prstClr val="black">
                <a:alpha val="40000"/>
              </a:prstClr>
            </a:outerShdw>
          </a:effectLst>
          <a:scene3d>
            <a:camera prst="orthographicFront">
              <a:rot lat="0" lon="1800000" rev="0"/>
            </a:camera>
            <a:lightRig rig="threePt" dir="t"/>
          </a:scene3d>
        </p:spPr>
      </p:pic>
      <p:pic>
        <p:nvPicPr>
          <p:cNvPr id="50" name="Immagine 49" descr="interf_bev.jpg"/>
          <p:cNvPicPr>
            <a:picLocks noChangeAspect="1"/>
          </p:cNvPicPr>
          <p:nvPr/>
        </p:nvPicPr>
        <p:blipFill>
          <a:blip r:embed="rId4" cstate="print"/>
          <a:stretch>
            <a:fillRect/>
          </a:stretch>
        </p:blipFill>
        <p:spPr>
          <a:xfrm>
            <a:off x="4117352" y="2590800"/>
            <a:ext cx="1495728" cy="2115494"/>
          </a:xfrm>
          <a:prstGeom prst="rect">
            <a:avLst/>
          </a:prstGeom>
          <a:ln w="6350">
            <a:solidFill>
              <a:schemeClr val="tx1"/>
            </a:solidFill>
          </a:ln>
          <a:scene3d>
            <a:camera prst="orthographicFront">
              <a:rot lat="0" lon="1800000" rev="0"/>
            </a:camera>
            <a:lightRig rig="threePt" dir="t"/>
          </a:scene3d>
        </p:spPr>
      </p:pic>
      <p:pic>
        <p:nvPicPr>
          <p:cNvPr id="51" name="Immagine 50" descr="interf_bev.jpg"/>
          <p:cNvPicPr>
            <a:picLocks noChangeAspect="1"/>
          </p:cNvPicPr>
          <p:nvPr/>
        </p:nvPicPr>
        <p:blipFill>
          <a:blip r:embed="rId4" cstate="print"/>
          <a:stretch>
            <a:fillRect/>
          </a:stretch>
        </p:blipFill>
        <p:spPr>
          <a:xfrm>
            <a:off x="4269752" y="2743199"/>
            <a:ext cx="1495728" cy="2115494"/>
          </a:xfrm>
          <a:prstGeom prst="rect">
            <a:avLst/>
          </a:prstGeom>
          <a:ln w="6350">
            <a:solidFill>
              <a:schemeClr val="tx1"/>
            </a:solidFill>
          </a:ln>
          <a:effectLst>
            <a:outerShdw blurRad="50800" dist="38100" dir="5400000" algn="t" rotWithShape="0">
              <a:prstClr val="black">
                <a:alpha val="40000"/>
              </a:prstClr>
            </a:outerShdw>
          </a:effectLst>
          <a:scene3d>
            <a:camera prst="orthographicFront">
              <a:rot lat="0" lon="1800000" rev="0"/>
            </a:camera>
            <a:lightRig rig="threePt" dir="t"/>
          </a:scene3d>
        </p:spPr>
      </p:pic>
      <p:pic>
        <p:nvPicPr>
          <p:cNvPr id="52" name="Immagine 51" descr="interf_bev.jpg"/>
          <p:cNvPicPr>
            <a:picLocks noChangeAspect="1"/>
          </p:cNvPicPr>
          <p:nvPr/>
        </p:nvPicPr>
        <p:blipFill>
          <a:blip r:embed="rId4" cstate="print"/>
          <a:stretch>
            <a:fillRect/>
          </a:stretch>
        </p:blipFill>
        <p:spPr>
          <a:xfrm>
            <a:off x="4422152" y="2895599"/>
            <a:ext cx="1495728" cy="2115494"/>
          </a:xfrm>
          <a:prstGeom prst="rect">
            <a:avLst/>
          </a:prstGeom>
          <a:ln w="6350">
            <a:solidFill>
              <a:schemeClr val="tx1"/>
            </a:solidFill>
          </a:ln>
          <a:scene3d>
            <a:camera prst="orthographicFront">
              <a:rot lat="0" lon="1800000" rev="0"/>
            </a:camera>
            <a:lightRig rig="threePt" dir="t"/>
          </a:scene3d>
        </p:spPr>
      </p:pic>
      <p:pic>
        <p:nvPicPr>
          <p:cNvPr id="53" name="Immagine 52" descr="interf_bev.jpg"/>
          <p:cNvPicPr>
            <a:picLocks noChangeAspect="1"/>
          </p:cNvPicPr>
          <p:nvPr/>
        </p:nvPicPr>
        <p:blipFill>
          <a:blip r:embed="rId4" cstate="print"/>
          <a:stretch>
            <a:fillRect/>
          </a:stretch>
        </p:blipFill>
        <p:spPr>
          <a:xfrm>
            <a:off x="4574552" y="3048000"/>
            <a:ext cx="1495728" cy="2115494"/>
          </a:xfrm>
          <a:prstGeom prst="rect">
            <a:avLst/>
          </a:prstGeom>
          <a:ln w="6350">
            <a:solidFill>
              <a:schemeClr val="tx1"/>
            </a:solidFill>
          </a:ln>
          <a:effectLst>
            <a:outerShdw blurRad="50800" dist="38100" dir="5400000" algn="t" rotWithShape="0">
              <a:prstClr val="black">
                <a:alpha val="40000"/>
              </a:prstClr>
            </a:outerShdw>
          </a:effectLst>
          <a:scene3d>
            <a:camera prst="orthographicFront">
              <a:rot lat="0" lon="1800000" rev="0"/>
            </a:camera>
            <a:lightRig rig="threePt" dir="t"/>
          </a:scene3d>
        </p:spPr>
      </p:pic>
      <p:sp>
        <p:nvSpPr>
          <p:cNvPr id="54" name="CasellaDiTesto 53"/>
          <p:cNvSpPr txBox="1"/>
          <p:nvPr/>
        </p:nvSpPr>
        <p:spPr>
          <a:xfrm>
            <a:off x="3512641" y="5131007"/>
            <a:ext cx="3040559" cy="707882"/>
          </a:xfrm>
          <a:prstGeom prst="rect">
            <a:avLst/>
          </a:prstGeom>
          <a:noFill/>
        </p:spPr>
        <p:txBody>
          <a:bodyPr wrap="square" lIns="91435" tIns="45718" rIns="91435" bIns="45718">
            <a:spAutoFit/>
          </a:bodyPr>
          <a:lstStyle/>
          <a:p>
            <a:pPr algn="ctr" defTabSz="408477" hangingPunct="0">
              <a:defRPr/>
            </a:pPr>
            <a:r>
              <a:rPr lang="it-IT" sz="2000" b="1" i="1" dirty="0">
                <a:solidFill>
                  <a:schemeClr val="tx2">
                    <a:lumMod val="50000"/>
                  </a:schemeClr>
                </a:solidFill>
                <a:ea typeface="Gill Sans Light" charset="0"/>
                <a:cs typeface="Gill Sans Light" charset="0"/>
                <a:sym typeface="Gill Sans Light" charset="0"/>
              </a:rPr>
              <a:t>34 </a:t>
            </a:r>
            <a:r>
              <a:rPr lang="it-IT" sz="2000" b="1" i="1" dirty="0" smtClean="0">
                <a:solidFill>
                  <a:schemeClr val="tx2">
                    <a:lumMod val="50000"/>
                  </a:schemeClr>
                </a:solidFill>
                <a:ea typeface="Gill Sans Light" charset="0"/>
                <a:cs typeface="Gill Sans Light" charset="0"/>
                <a:sym typeface="Gill Sans Light" charset="0"/>
              </a:rPr>
              <a:t>SAR </a:t>
            </a:r>
            <a:r>
              <a:rPr lang="it-IT" sz="2000" b="1" i="1" dirty="0" smtClean="0">
                <a:solidFill>
                  <a:schemeClr val="tx2">
                    <a:lumMod val="50000"/>
                  </a:schemeClr>
                </a:solidFill>
                <a:ea typeface="Gill Sans Light" charset="0"/>
                <a:cs typeface="Gill Sans Light" charset="0"/>
                <a:sym typeface="Gill Sans Light" charset="0"/>
              </a:rPr>
              <a:t>images </a:t>
            </a:r>
            <a:r>
              <a:rPr lang="it-IT" sz="2000" b="1" i="1" dirty="0" smtClean="0">
                <a:solidFill>
                  <a:schemeClr val="tx2">
                    <a:lumMod val="50000"/>
                  </a:schemeClr>
                </a:solidFill>
                <a:ea typeface="Gill Sans Light" charset="0"/>
                <a:cs typeface="Gill Sans Light" charset="0"/>
                <a:sym typeface="Gill Sans Light" charset="0"/>
              </a:rPr>
              <a:t>from </a:t>
            </a:r>
            <a:r>
              <a:rPr lang="it-IT" sz="2000" b="1" i="1" dirty="0">
                <a:solidFill>
                  <a:schemeClr val="tx2">
                    <a:lumMod val="50000"/>
                  </a:schemeClr>
                </a:solidFill>
                <a:ea typeface="Gill Sans Light" charset="0"/>
                <a:cs typeface="Gill Sans Light" charset="0"/>
                <a:sym typeface="Gill Sans Light" charset="0"/>
              </a:rPr>
              <a:t>1992 </a:t>
            </a:r>
            <a:r>
              <a:rPr lang="it-IT" sz="2000" b="1" i="1" dirty="0" smtClean="0">
                <a:solidFill>
                  <a:schemeClr val="tx2">
                    <a:lumMod val="50000"/>
                  </a:schemeClr>
                </a:solidFill>
                <a:ea typeface="Gill Sans Light" charset="0"/>
                <a:cs typeface="Gill Sans Light" charset="0"/>
                <a:sym typeface="Gill Sans Light" charset="0"/>
              </a:rPr>
              <a:t>to </a:t>
            </a:r>
            <a:r>
              <a:rPr lang="it-IT" sz="2000" b="1" i="1" dirty="0">
                <a:solidFill>
                  <a:schemeClr val="tx2">
                    <a:lumMod val="50000"/>
                  </a:schemeClr>
                </a:solidFill>
                <a:ea typeface="Gill Sans Light" charset="0"/>
                <a:cs typeface="Gill Sans Light" charset="0"/>
                <a:sym typeface="Gill Sans Light" charset="0"/>
              </a:rPr>
              <a:t>2000</a:t>
            </a:r>
          </a:p>
        </p:txBody>
      </p:sp>
      <p:sp>
        <p:nvSpPr>
          <p:cNvPr id="55" name="Freccia a destra 54"/>
          <p:cNvSpPr/>
          <p:nvPr/>
        </p:nvSpPr>
        <p:spPr>
          <a:xfrm>
            <a:off x="6062142" y="3379728"/>
            <a:ext cx="785813" cy="428625"/>
          </a:xfrm>
          <a:prstGeom prst="rightArrow">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sz="2800" b="1" dirty="0">
              <a:solidFill>
                <a:schemeClr val="tx2">
                  <a:lumMod val="50000"/>
                </a:schemeClr>
              </a:solidFill>
              <a:sym typeface="Gill Sans Light" charset="0"/>
            </a:endParaRPr>
          </a:p>
        </p:txBody>
      </p:sp>
      <p:pic>
        <p:nvPicPr>
          <p:cNvPr id="56" name="Immagine 55" descr="subsid_mappa.jpg"/>
          <p:cNvPicPr>
            <a:picLocks noChangeAspect="1"/>
          </p:cNvPicPr>
          <p:nvPr/>
        </p:nvPicPr>
        <p:blipFill>
          <a:blip r:embed="rId5" cstate="print"/>
          <a:stretch>
            <a:fillRect/>
          </a:stretch>
        </p:blipFill>
        <p:spPr>
          <a:xfrm>
            <a:off x="7004224" y="2317095"/>
            <a:ext cx="1852910" cy="2619747"/>
          </a:xfrm>
          <a:prstGeom prst="rect">
            <a:avLst/>
          </a:prstGeom>
          <a:ln w="6350">
            <a:solidFill>
              <a:schemeClr val="tx2">
                <a:lumMod val="50000"/>
              </a:schemeClr>
            </a:solidFill>
          </a:ln>
          <a:effectLst>
            <a:outerShdw blurRad="50800" dist="38100" dir="5400000" algn="t" rotWithShape="0">
              <a:prstClr val="black">
                <a:alpha val="40000"/>
              </a:prstClr>
            </a:outerShdw>
          </a:effectLst>
        </p:spPr>
      </p:pic>
      <p:sp>
        <p:nvSpPr>
          <p:cNvPr id="57" name="CasellaDiTesto 56"/>
          <p:cNvSpPr txBox="1"/>
          <p:nvPr/>
        </p:nvSpPr>
        <p:spPr>
          <a:xfrm>
            <a:off x="6781800" y="4924489"/>
            <a:ext cx="2357438" cy="954103"/>
          </a:xfrm>
          <a:prstGeom prst="rect">
            <a:avLst/>
          </a:prstGeom>
          <a:noFill/>
        </p:spPr>
        <p:txBody>
          <a:bodyPr lIns="91435" tIns="45718" rIns="91435" bIns="45718">
            <a:spAutoFit/>
          </a:bodyPr>
          <a:lstStyle/>
          <a:p>
            <a:pPr algn="ctr" defTabSz="408477" hangingPunct="0">
              <a:defRPr/>
            </a:pPr>
            <a:r>
              <a:rPr lang="it-IT" sz="2800" b="1" i="1" dirty="0" err="1">
                <a:solidFill>
                  <a:schemeClr val="tx2">
                    <a:lumMod val="50000"/>
                  </a:schemeClr>
                </a:solidFill>
                <a:ea typeface="Gill Sans Light" charset="0"/>
                <a:cs typeface="Gill Sans Light" charset="0"/>
                <a:sym typeface="Gill Sans Light" charset="0"/>
              </a:rPr>
              <a:t>Subsidence</a:t>
            </a:r>
            <a:r>
              <a:rPr lang="it-IT" sz="2800" b="1" i="1" dirty="0">
                <a:solidFill>
                  <a:schemeClr val="tx2">
                    <a:lumMod val="50000"/>
                  </a:schemeClr>
                </a:solidFill>
                <a:ea typeface="Gill Sans Light" charset="0"/>
                <a:cs typeface="Gill Sans Light" charset="0"/>
                <a:sym typeface="Gill Sans Light" charset="0"/>
              </a:rPr>
              <a:t> </a:t>
            </a:r>
            <a:r>
              <a:rPr lang="it-IT" sz="2800" b="1" i="1" dirty="0" err="1">
                <a:solidFill>
                  <a:schemeClr val="tx2">
                    <a:lumMod val="50000"/>
                  </a:schemeClr>
                </a:solidFill>
                <a:ea typeface="Gill Sans Light" charset="0"/>
                <a:cs typeface="Gill Sans Light" charset="0"/>
                <a:sym typeface="Gill Sans Light" charset="0"/>
              </a:rPr>
              <a:t>map</a:t>
            </a:r>
            <a:endParaRPr lang="it-IT" sz="2800" b="1" i="1" dirty="0">
              <a:solidFill>
                <a:schemeClr val="tx2">
                  <a:lumMod val="50000"/>
                </a:schemeClr>
              </a:solidFill>
              <a:ea typeface="Gill Sans Light" charset="0"/>
              <a:cs typeface="Gill Sans Light" charset="0"/>
              <a:sym typeface="Gill Sans Light" charset="0"/>
            </a:endParaRPr>
          </a:p>
        </p:txBody>
      </p:sp>
      <p:sp>
        <p:nvSpPr>
          <p:cNvPr id="58" name="CasellaDiTesto 57"/>
          <p:cNvSpPr txBox="1"/>
          <p:nvPr/>
        </p:nvSpPr>
        <p:spPr>
          <a:xfrm>
            <a:off x="228600" y="4953000"/>
            <a:ext cx="2357438" cy="523216"/>
          </a:xfrm>
          <a:prstGeom prst="rect">
            <a:avLst/>
          </a:prstGeom>
          <a:noFill/>
        </p:spPr>
        <p:txBody>
          <a:bodyPr lIns="91435" tIns="45718" rIns="91435" bIns="45718">
            <a:spAutoFit/>
          </a:bodyPr>
          <a:lstStyle/>
          <a:p>
            <a:pPr algn="ctr" defTabSz="408477" hangingPunct="0">
              <a:defRPr/>
            </a:pPr>
            <a:r>
              <a:rPr lang="it-IT" sz="2800" b="1" i="1" dirty="0">
                <a:solidFill>
                  <a:schemeClr val="tx2">
                    <a:lumMod val="50000"/>
                  </a:schemeClr>
                </a:solidFill>
                <a:ea typeface="Gill Sans Light" charset="0"/>
                <a:cs typeface="Gill Sans Light" charset="0"/>
                <a:sym typeface="Gill Sans Light" charset="0"/>
              </a:rPr>
              <a:t>ERS SAR</a:t>
            </a:r>
          </a:p>
        </p:txBody>
      </p:sp>
      <p:sp>
        <p:nvSpPr>
          <p:cNvPr id="90" name="CasellaDiTesto 89"/>
          <p:cNvSpPr txBox="1"/>
          <p:nvPr/>
        </p:nvSpPr>
        <p:spPr>
          <a:xfrm>
            <a:off x="152400" y="1465128"/>
            <a:ext cx="5572125" cy="523216"/>
          </a:xfrm>
          <a:prstGeom prst="rect">
            <a:avLst/>
          </a:prstGeom>
          <a:noFill/>
        </p:spPr>
        <p:txBody>
          <a:bodyPr lIns="91435" tIns="45718" rIns="91435" bIns="45718">
            <a:spAutoFit/>
          </a:bodyPr>
          <a:lstStyle/>
          <a:p>
            <a:pPr algn="ctr" defTabSz="408477" hangingPunct="0">
              <a:defRPr/>
            </a:pPr>
            <a:r>
              <a:rPr lang="it-IT" sz="2800" b="1" dirty="0" err="1">
                <a:solidFill>
                  <a:schemeClr val="tx2">
                    <a:lumMod val="50000"/>
                  </a:schemeClr>
                </a:solidFill>
                <a:ea typeface="Gill Sans Light" charset="0"/>
                <a:cs typeface="Gill Sans Light" charset="0"/>
                <a:sym typeface="Gill Sans Light" charset="0"/>
              </a:rPr>
              <a:t>Small</a:t>
            </a:r>
            <a:r>
              <a:rPr lang="it-IT" sz="2800" b="1" dirty="0">
                <a:solidFill>
                  <a:schemeClr val="tx2">
                    <a:lumMod val="50000"/>
                  </a:schemeClr>
                </a:solidFill>
                <a:ea typeface="Gill Sans Light" charset="0"/>
                <a:cs typeface="Gill Sans Light" charset="0"/>
                <a:sym typeface="Gill Sans Light" charset="0"/>
              </a:rPr>
              <a:t> </a:t>
            </a:r>
            <a:r>
              <a:rPr lang="it-IT" sz="2800" b="1" dirty="0" err="1">
                <a:solidFill>
                  <a:schemeClr val="tx2">
                    <a:lumMod val="50000"/>
                  </a:schemeClr>
                </a:solidFill>
                <a:ea typeface="Gill Sans Light" charset="0"/>
                <a:cs typeface="Gill Sans Light" charset="0"/>
                <a:sym typeface="Gill Sans Light" charset="0"/>
              </a:rPr>
              <a:t>movement</a:t>
            </a:r>
            <a:r>
              <a:rPr lang="it-IT" sz="2800" b="1" dirty="0">
                <a:solidFill>
                  <a:schemeClr val="tx2">
                    <a:lumMod val="50000"/>
                  </a:schemeClr>
                </a:solidFill>
                <a:ea typeface="Gill Sans Light" charset="0"/>
                <a:cs typeface="Gill Sans Light" charset="0"/>
                <a:sym typeface="Gill Sans Light" charset="0"/>
              </a:rPr>
              <a:t> in </a:t>
            </a:r>
            <a:r>
              <a:rPr lang="it-IT" sz="2800" b="1" dirty="0" err="1">
                <a:solidFill>
                  <a:schemeClr val="tx2">
                    <a:lumMod val="50000"/>
                  </a:schemeClr>
                </a:solidFill>
                <a:ea typeface="Gill Sans Light" charset="0"/>
                <a:cs typeface="Gill Sans Light" charset="0"/>
                <a:sym typeface="Gill Sans Light" charset="0"/>
              </a:rPr>
              <a:t>line</a:t>
            </a:r>
            <a:r>
              <a:rPr lang="it-IT" sz="2800" b="1" dirty="0">
                <a:solidFill>
                  <a:schemeClr val="tx2">
                    <a:lumMod val="50000"/>
                  </a:schemeClr>
                </a:solidFill>
                <a:ea typeface="Gill Sans Light" charset="0"/>
                <a:cs typeface="Gill Sans Light" charset="0"/>
                <a:sym typeface="Gill Sans Light" charset="0"/>
              </a:rPr>
              <a:t> </a:t>
            </a:r>
            <a:r>
              <a:rPr lang="it-IT" sz="2800" b="1" dirty="0" err="1">
                <a:solidFill>
                  <a:schemeClr val="tx2">
                    <a:lumMod val="50000"/>
                  </a:schemeClr>
                </a:solidFill>
                <a:ea typeface="Gill Sans Light" charset="0"/>
                <a:cs typeface="Gill Sans Light" charset="0"/>
                <a:sym typeface="Gill Sans Light" charset="0"/>
              </a:rPr>
              <a:t>of</a:t>
            </a:r>
            <a:r>
              <a:rPr lang="it-IT" sz="2800" b="1" dirty="0">
                <a:solidFill>
                  <a:schemeClr val="tx2">
                    <a:lumMod val="50000"/>
                  </a:schemeClr>
                </a:solidFill>
                <a:ea typeface="Gill Sans Light" charset="0"/>
                <a:cs typeface="Gill Sans Light" charset="0"/>
                <a:sym typeface="Gill Sans Light" charset="0"/>
              </a:rPr>
              <a:t> </a:t>
            </a:r>
            <a:r>
              <a:rPr lang="it-IT" sz="2800" b="1" dirty="0" err="1">
                <a:solidFill>
                  <a:schemeClr val="tx2">
                    <a:lumMod val="50000"/>
                  </a:schemeClr>
                </a:solidFill>
                <a:ea typeface="Gill Sans Light" charset="0"/>
                <a:cs typeface="Gill Sans Light" charset="0"/>
                <a:sym typeface="Gill Sans Light" charset="0"/>
              </a:rPr>
              <a:t>sight</a:t>
            </a:r>
            <a:endParaRPr lang="it-IT" sz="2800" b="1" dirty="0">
              <a:solidFill>
                <a:schemeClr val="tx2">
                  <a:lumMod val="50000"/>
                </a:schemeClr>
              </a:solidFill>
              <a:ea typeface="Gill Sans Light" charset="0"/>
              <a:cs typeface="Gill Sans Light" charset="0"/>
              <a:sym typeface="Gill Sans Light" charset="0"/>
            </a:endParaRPr>
          </a:p>
        </p:txBody>
      </p:sp>
      <p:sp>
        <p:nvSpPr>
          <p:cNvPr id="91" name="Freccia a destra 90"/>
          <p:cNvSpPr/>
          <p:nvPr/>
        </p:nvSpPr>
        <p:spPr>
          <a:xfrm>
            <a:off x="5735687" y="1617166"/>
            <a:ext cx="857250" cy="214313"/>
          </a:xfrm>
          <a:prstGeom prst="rightArrow">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sz="2800" b="1" dirty="0">
              <a:solidFill>
                <a:schemeClr val="tx2">
                  <a:lumMod val="50000"/>
                </a:schemeClr>
              </a:solidFill>
              <a:sym typeface="Gill Sans Light" charset="0"/>
            </a:endParaRPr>
          </a:p>
        </p:txBody>
      </p:sp>
      <p:sp>
        <p:nvSpPr>
          <p:cNvPr id="92" name="CasellaDiTesto 91"/>
          <p:cNvSpPr txBox="1"/>
          <p:nvPr/>
        </p:nvSpPr>
        <p:spPr>
          <a:xfrm>
            <a:off x="6658794" y="1371600"/>
            <a:ext cx="2389807" cy="954103"/>
          </a:xfrm>
          <a:prstGeom prst="rect">
            <a:avLst/>
          </a:prstGeom>
          <a:noFill/>
        </p:spPr>
        <p:txBody>
          <a:bodyPr lIns="91435" tIns="45718" rIns="91435" bIns="45718">
            <a:spAutoFit/>
          </a:bodyPr>
          <a:lstStyle/>
          <a:p>
            <a:pPr algn="ctr" defTabSz="408477" hangingPunct="0">
              <a:defRPr/>
            </a:pPr>
            <a:r>
              <a:rPr lang="it-IT" sz="2800" b="1" dirty="0" err="1">
                <a:solidFill>
                  <a:schemeClr val="tx2">
                    <a:lumMod val="50000"/>
                  </a:schemeClr>
                </a:solidFill>
                <a:ea typeface="Gill Sans Light" charset="0"/>
                <a:cs typeface="Gill Sans Light" charset="0"/>
                <a:sym typeface="Gill Sans Light" charset="0"/>
              </a:rPr>
              <a:t>Deformation</a:t>
            </a:r>
            <a:r>
              <a:rPr lang="it-IT" sz="2800" b="1" dirty="0">
                <a:solidFill>
                  <a:schemeClr val="tx2">
                    <a:lumMod val="50000"/>
                  </a:schemeClr>
                </a:solidFill>
                <a:ea typeface="Gill Sans Light" charset="0"/>
                <a:cs typeface="Gill Sans Light" charset="0"/>
                <a:sym typeface="Gill Sans Light" charset="0"/>
              </a:rPr>
              <a:t> rate</a:t>
            </a:r>
          </a:p>
        </p:txBody>
      </p:sp>
      <p:sp>
        <p:nvSpPr>
          <p:cNvPr id="26" name="CasellaDiTesto 25"/>
          <p:cNvSpPr txBox="1"/>
          <p:nvPr/>
        </p:nvSpPr>
        <p:spPr>
          <a:xfrm>
            <a:off x="1" y="6333381"/>
            <a:ext cx="9144000" cy="524619"/>
          </a:xfrm>
          <a:prstGeom prst="rect">
            <a:avLst/>
          </a:prstGeom>
          <a:solidFill>
            <a:schemeClr val="accent1">
              <a:lumMod val="20000"/>
              <a:lumOff val="80000"/>
            </a:schemeClr>
          </a:solidFill>
        </p:spPr>
        <p:txBody>
          <a:bodyPr wrap="square" lIns="91435" tIns="45718" rIns="91435" bIns="45718">
            <a:prstTxWarp prst="textNoShape">
              <a:avLst/>
            </a:prstTxWarp>
            <a:spAutoFit/>
          </a:bodyPr>
          <a:lstStyle/>
          <a:p>
            <a:pPr algn="ctr" hangingPunct="0">
              <a:defRPr/>
            </a:pPr>
            <a:r>
              <a:rPr lang="it-IT" sz="1400" b="1" dirty="0" err="1">
                <a:solidFill>
                  <a:schemeClr val="tx2">
                    <a:lumMod val="50000"/>
                  </a:schemeClr>
                </a:solidFill>
                <a:ea typeface="Gill Sans Light" charset="0"/>
                <a:cs typeface="Gill Sans Light" charset="0"/>
                <a:sym typeface="Gill Sans Light" charset="0"/>
              </a:rPr>
              <a:t>Taramelli</a:t>
            </a:r>
            <a:r>
              <a:rPr lang="it-IT" sz="1400" b="1" dirty="0">
                <a:solidFill>
                  <a:schemeClr val="tx2">
                    <a:lumMod val="50000"/>
                  </a:schemeClr>
                </a:solidFill>
                <a:ea typeface="Gill Sans Light" charset="0"/>
                <a:cs typeface="Gill Sans Light" charset="0"/>
                <a:sym typeface="Gill Sans Light" charset="0"/>
              </a:rPr>
              <a:t>, A.; Manzo C., </a:t>
            </a:r>
            <a:r>
              <a:rPr lang="it-IT" sz="1400" b="1" dirty="0" err="1">
                <a:solidFill>
                  <a:schemeClr val="tx2">
                    <a:lumMod val="50000"/>
                  </a:schemeClr>
                </a:solidFill>
                <a:ea typeface="Gill Sans Light" charset="0"/>
                <a:cs typeface="Gill Sans Light" charset="0"/>
                <a:sym typeface="Gill Sans Light" charset="0"/>
              </a:rPr>
              <a:t>Valentini</a:t>
            </a:r>
            <a:r>
              <a:rPr lang="it-IT" sz="1400" b="1" dirty="0">
                <a:solidFill>
                  <a:schemeClr val="tx2">
                    <a:lumMod val="50000"/>
                  </a:schemeClr>
                </a:solidFill>
                <a:ea typeface="Gill Sans Light" charset="0"/>
                <a:cs typeface="Gill Sans Light" charset="0"/>
                <a:sym typeface="Gill Sans Light" charset="0"/>
              </a:rPr>
              <a:t>, E.; Cornacchia, L., </a:t>
            </a:r>
            <a:r>
              <a:rPr lang="it-IT" sz="1400" b="1" dirty="0" err="1">
                <a:solidFill>
                  <a:schemeClr val="tx2">
                    <a:lumMod val="50000"/>
                  </a:schemeClr>
                </a:solidFill>
                <a:ea typeface="Gill Sans Light" charset="0"/>
                <a:cs typeface="Gill Sans Light" charset="0"/>
                <a:sym typeface="Gill Sans Light" charset="0"/>
              </a:rPr>
              <a:t>Pieralice</a:t>
            </a:r>
            <a:r>
              <a:rPr lang="it-IT" sz="1400" b="1" dirty="0">
                <a:solidFill>
                  <a:schemeClr val="tx2">
                    <a:lumMod val="50000"/>
                  </a:schemeClr>
                </a:solidFill>
                <a:ea typeface="Gill Sans Light" charset="0"/>
                <a:cs typeface="Gill Sans Light" charset="0"/>
                <a:sym typeface="Gill Sans Light" charset="0"/>
              </a:rPr>
              <a:t> F., (2013), </a:t>
            </a:r>
            <a:r>
              <a:rPr lang="it-IT" sz="1400" b="1" dirty="0" err="1">
                <a:solidFill>
                  <a:schemeClr val="tx2">
                    <a:lumMod val="50000"/>
                  </a:schemeClr>
                </a:solidFill>
                <a:ea typeface="Gill Sans Light" charset="0"/>
                <a:cs typeface="Gill Sans Light" charset="0"/>
                <a:sym typeface="Gill Sans Light" charset="0"/>
              </a:rPr>
              <a:t>Coastal</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Subsidence</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Causes</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Mapping</a:t>
            </a:r>
            <a:r>
              <a:rPr lang="it-IT" sz="1400" b="1" dirty="0">
                <a:solidFill>
                  <a:schemeClr val="tx2">
                    <a:lumMod val="50000"/>
                  </a:schemeClr>
                </a:solidFill>
                <a:ea typeface="Gill Sans Light" charset="0"/>
                <a:cs typeface="Gill Sans Light" charset="0"/>
                <a:sym typeface="Gill Sans Light" charset="0"/>
              </a:rPr>
              <a:t>, and </a:t>
            </a:r>
            <a:r>
              <a:rPr lang="it-IT" sz="1400" b="1" dirty="0" err="1">
                <a:solidFill>
                  <a:schemeClr val="tx2">
                    <a:lumMod val="50000"/>
                  </a:schemeClr>
                </a:solidFill>
                <a:ea typeface="Gill Sans Light" charset="0"/>
                <a:cs typeface="Gill Sans Light" charset="0"/>
                <a:sym typeface="Gill Sans Light" charset="0"/>
              </a:rPr>
              <a:t>Monitoring</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Invited</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Chapter</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to</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Encyclopedia</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of</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Natural</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Hazards</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Wiley</a:t>
            </a:r>
            <a:r>
              <a:rPr lang="it-IT" sz="1400" b="1" dirty="0">
                <a:solidFill>
                  <a:schemeClr val="tx2">
                    <a:lumMod val="50000"/>
                  </a:schemeClr>
                </a:solidFill>
                <a:ea typeface="Gill Sans Light" charset="0"/>
                <a:cs typeface="Gill Sans Light" charset="0"/>
                <a:sym typeface="Gill Sans Light" charset="0"/>
              </a:rPr>
              <a:t> &amp; </a:t>
            </a:r>
            <a:r>
              <a:rPr lang="it-IT" sz="1400" b="1" dirty="0" err="1">
                <a:solidFill>
                  <a:schemeClr val="tx2">
                    <a:lumMod val="50000"/>
                  </a:schemeClr>
                </a:solidFill>
                <a:ea typeface="Gill Sans Light" charset="0"/>
                <a:cs typeface="Gill Sans Light" charset="0"/>
                <a:sym typeface="Gill Sans Light" charset="0"/>
              </a:rPr>
              <a:t>Sons</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Ltd</a:t>
            </a:r>
            <a:r>
              <a:rPr lang="it-IT" sz="1400" b="1" dirty="0">
                <a:solidFill>
                  <a:schemeClr val="tx2">
                    <a:lumMod val="50000"/>
                  </a:schemeClr>
                </a:solidFill>
                <a:ea typeface="Gill Sans Light" charset="0"/>
                <a:cs typeface="Gill Sans Light" charset="0"/>
                <a:sym typeface="Gill Sans Light" charset="0"/>
              </a:rPr>
              <a:t>.</a:t>
            </a:r>
          </a:p>
        </p:txBody>
      </p:sp>
      <p:sp>
        <p:nvSpPr>
          <p:cNvPr id="21" name="Title 1"/>
          <p:cNvSpPr>
            <a:spLocks noGrp="1"/>
          </p:cNvSpPr>
          <p:nvPr>
            <p:ph type="title"/>
          </p:nvPr>
        </p:nvSpPr>
        <p:spPr>
          <a:xfrm>
            <a:off x="2362200" y="304800"/>
            <a:ext cx="6553200" cy="533400"/>
          </a:xfrm>
        </p:spPr>
        <p:txBody>
          <a:bodyPr/>
          <a:lstStyle/>
          <a:p>
            <a:r>
              <a:rPr lang="en-GB" sz="2400" dirty="0" err="1" smtClean="0">
                <a:latin typeface="+mn-lt"/>
              </a:rPr>
              <a:t>DInSAR</a:t>
            </a:r>
            <a:r>
              <a:rPr lang="en-GB" sz="2400" dirty="0" smtClean="0">
                <a:latin typeface="+mn-lt"/>
              </a:rPr>
              <a:t> SBAS and </a:t>
            </a:r>
            <a:r>
              <a:rPr lang="en-GB" sz="2400" dirty="0" err="1" smtClean="0">
                <a:latin typeface="+mn-lt"/>
              </a:rPr>
              <a:t>PiNSAR</a:t>
            </a:r>
            <a:r>
              <a:rPr lang="en-GB" sz="2400" dirty="0" smtClean="0">
                <a:latin typeface="+mn-lt"/>
              </a:rPr>
              <a:t> Small Baseline Subset</a:t>
            </a:r>
            <a:endParaRPr lang="en-GB"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2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20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2000"/>
                                        <p:tgtEl>
                                          <p:spTgt spid="48"/>
                                        </p:tgtEl>
                                      </p:cBhvr>
                                    </p:animEffect>
                                  </p:childTnLst>
                                </p:cTn>
                              </p:par>
                              <p:par>
                                <p:cTn id="19" presetID="10"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20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2000"/>
                                        <p:tgtEl>
                                          <p:spTgt spid="50"/>
                                        </p:tgtEl>
                                      </p:cBhvr>
                                    </p:animEffect>
                                  </p:childTnLst>
                                </p:cTn>
                              </p:par>
                              <p:par>
                                <p:cTn id="25" presetID="10"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0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2000"/>
                                        <p:tgtEl>
                                          <p:spTgt spid="52"/>
                                        </p:tgtEl>
                                      </p:cBhvr>
                                    </p:animEffect>
                                  </p:child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20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20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20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2000"/>
                                        <p:tgtEl>
                                          <p:spTgt spid="55"/>
                                        </p:tgtEl>
                                      </p:cBhvr>
                                    </p:animEffect>
                                  </p:childTnLst>
                                </p:cTn>
                              </p:par>
                              <p:par>
                                <p:cTn id="45" presetID="10"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2000"/>
                                        <p:tgtEl>
                                          <p:spTgt spid="5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4" grpId="0"/>
      <p:bldP spid="55" grpId="0" animBg="1"/>
      <p:bldP spid="57"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457201" y="1091959"/>
            <a:ext cx="6655210" cy="5341806"/>
            <a:chOff x="76200" y="914400"/>
            <a:chExt cx="7112410" cy="5519365"/>
          </a:xfrm>
        </p:grpSpPr>
        <p:sp>
          <p:nvSpPr>
            <p:cNvPr id="19" name="Rettangolo 18"/>
            <p:cNvSpPr/>
            <p:nvPr/>
          </p:nvSpPr>
          <p:spPr>
            <a:xfrm>
              <a:off x="297426" y="5346686"/>
              <a:ext cx="4635910" cy="10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16" name="Rettangolo 15"/>
            <p:cNvSpPr/>
            <p:nvPr/>
          </p:nvSpPr>
          <p:spPr>
            <a:xfrm>
              <a:off x="76200" y="914400"/>
              <a:ext cx="7112410" cy="5105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grpSp>
      <p:sp>
        <p:nvSpPr>
          <p:cNvPr id="4" name="Titolo 3"/>
          <p:cNvSpPr>
            <a:spLocks noGrp="1"/>
          </p:cNvSpPr>
          <p:nvPr>
            <p:ph type="title"/>
          </p:nvPr>
        </p:nvSpPr>
        <p:spPr>
          <a:xfrm>
            <a:off x="2270250" y="304800"/>
            <a:ext cx="6781799" cy="533400"/>
          </a:xfrm>
        </p:spPr>
        <p:txBody>
          <a:bodyPr/>
          <a:lstStyle/>
          <a:p>
            <a:r>
              <a:rPr lang="en-US" sz="1800" dirty="0" smtClean="0"/>
              <a:t>Policy, best practice and management through </a:t>
            </a:r>
            <a:br>
              <a:rPr lang="en-US" sz="1800" dirty="0" smtClean="0"/>
            </a:br>
            <a:r>
              <a:rPr lang="en-US" sz="1800" dirty="0" smtClean="0"/>
              <a:t>Copernicus services, EO data and </a:t>
            </a:r>
            <a:r>
              <a:rPr lang="en-US" sz="1800" i="1" dirty="0" err="1" smtClean="0"/>
              <a:t>insitu</a:t>
            </a:r>
            <a:r>
              <a:rPr lang="en-US" sz="1800" i="1" dirty="0" smtClean="0"/>
              <a:t> </a:t>
            </a:r>
            <a:r>
              <a:rPr lang="en-US" sz="1800" dirty="0" smtClean="0"/>
              <a:t>measurements</a:t>
            </a:r>
            <a:endParaRPr lang="en-US" sz="1800" dirty="0"/>
          </a:p>
        </p:txBody>
      </p:sp>
      <p:sp>
        <p:nvSpPr>
          <p:cNvPr id="6" name="CasellaDiTesto 5"/>
          <p:cNvSpPr txBox="1"/>
          <p:nvPr/>
        </p:nvSpPr>
        <p:spPr>
          <a:xfrm>
            <a:off x="2333626" y="3138973"/>
            <a:ext cx="2324100" cy="923330"/>
          </a:xfrm>
          <a:prstGeom prst="rect">
            <a:avLst/>
          </a:prstGeom>
          <a:noFill/>
        </p:spPr>
        <p:txBody>
          <a:bodyPr wrap="square" rtlCol="0">
            <a:spAutoFit/>
          </a:bodyPr>
          <a:lstStyle/>
          <a:p>
            <a:pPr algn="ctr"/>
            <a:r>
              <a:rPr lang="it-IT" dirty="0">
                <a:solidFill>
                  <a:schemeClr val="tx2">
                    <a:lumMod val="50000"/>
                  </a:schemeClr>
                </a:solidFill>
              </a:rPr>
              <a:t>GIS </a:t>
            </a:r>
            <a:r>
              <a:rPr lang="it-IT" dirty="0" smtClean="0">
                <a:solidFill>
                  <a:schemeClr val="tx2">
                    <a:lumMod val="50000"/>
                  </a:schemeClr>
                </a:solidFill>
              </a:rPr>
              <a:t>DATABASE, MAPPING AND MODELING</a:t>
            </a:r>
          </a:p>
        </p:txBody>
      </p:sp>
      <p:sp>
        <p:nvSpPr>
          <p:cNvPr id="5" name="CasellaDiTesto 4"/>
          <p:cNvSpPr txBox="1"/>
          <p:nvPr/>
        </p:nvSpPr>
        <p:spPr>
          <a:xfrm>
            <a:off x="731581" y="1807111"/>
            <a:ext cx="2667000" cy="1200329"/>
          </a:xfrm>
          <a:prstGeom prst="rect">
            <a:avLst/>
          </a:prstGeom>
          <a:noFill/>
        </p:spPr>
        <p:txBody>
          <a:bodyPr wrap="square" rtlCol="0">
            <a:spAutoFit/>
          </a:bodyPr>
          <a:lstStyle/>
          <a:p>
            <a:pPr algn="ctr"/>
            <a:r>
              <a:rPr lang="it-IT" dirty="0" smtClean="0">
                <a:solidFill>
                  <a:schemeClr val="tx2">
                    <a:lumMod val="50000"/>
                  </a:schemeClr>
                </a:solidFill>
              </a:rPr>
              <a:t>CE DIRECTIVES</a:t>
            </a:r>
          </a:p>
          <a:p>
            <a:pPr algn="ctr"/>
            <a:r>
              <a:rPr lang="it-IT" dirty="0" smtClean="0">
                <a:solidFill>
                  <a:schemeClr val="tx2">
                    <a:lumMod val="50000"/>
                  </a:schemeClr>
                </a:solidFill>
              </a:rPr>
              <a:t>NATURA 2000/EUNIS</a:t>
            </a:r>
          </a:p>
          <a:p>
            <a:pPr algn="ctr"/>
            <a:r>
              <a:rPr lang="it-IT" dirty="0" smtClean="0">
                <a:solidFill>
                  <a:schemeClr val="tx2">
                    <a:lumMod val="50000"/>
                  </a:schemeClr>
                </a:solidFill>
              </a:rPr>
              <a:t>WFD 2000/60</a:t>
            </a:r>
          </a:p>
          <a:p>
            <a:pPr algn="ctr"/>
            <a:r>
              <a:rPr lang="it-IT" dirty="0" smtClean="0">
                <a:solidFill>
                  <a:schemeClr val="tx2">
                    <a:lumMod val="50000"/>
                  </a:schemeClr>
                </a:solidFill>
              </a:rPr>
              <a:t>MSFD, ICZM, MSP</a:t>
            </a:r>
          </a:p>
        </p:txBody>
      </p:sp>
      <p:sp>
        <p:nvSpPr>
          <p:cNvPr id="7" name="CasellaDiTesto 6"/>
          <p:cNvSpPr txBox="1"/>
          <p:nvPr/>
        </p:nvSpPr>
        <p:spPr>
          <a:xfrm>
            <a:off x="571500" y="3789940"/>
            <a:ext cx="2324100" cy="1200329"/>
          </a:xfrm>
          <a:prstGeom prst="rect">
            <a:avLst/>
          </a:prstGeom>
          <a:noFill/>
        </p:spPr>
        <p:txBody>
          <a:bodyPr wrap="square" rtlCol="0">
            <a:spAutoFit/>
          </a:bodyPr>
          <a:lstStyle/>
          <a:p>
            <a:pPr algn="ctr"/>
            <a:r>
              <a:rPr lang="it-IT" dirty="0" smtClean="0">
                <a:solidFill>
                  <a:schemeClr val="tx2">
                    <a:lumMod val="50000"/>
                  </a:schemeClr>
                </a:solidFill>
              </a:rPr>
              <a:t>PROTECTION,</a:t>
            </a:r>
          </a:p>
          <a:p>
            <a:pPr algn="ctr"/>
            <a:r>
              <a:rPr lang="it-IT" dirty="0" smtClean="0">
                <a:solidFill>
                  <a:schemeClr val="tx2">
                    <a:lumMod val="50000"/>
                  </a:schemeClr>
                </a:solidFill>
              </a:rPr>
              <a:t>CONSERVATION,</a:t>
            </a:r>
          </a:p>
          <a:p>
            <a:pPr algn="ctr"/>
            <a:r>
              <a:rPr lang="it-IT" dirty="0" smtClean="0">
                <a:solidFill>
                  <a:schemeClr val="tx2">
                    <a:lumMod val="50000"/>
                  </a:schemeClr>
                </a:solidFill>
              </a:rPr>
              <a:t>MANAGEMENT,</a:t>
            </a:r>
          </a:p>
          <a:p>
            <a:pPr algn="ctr"/>
            <a:r>
              <a:rPr lang="it-IT" dirty="0" smtClean="0">
                <a:solidFill>
                  <a:schemeClr val="tx2">
                    <a:lumMod val="50000"/>
                  </a:schemeClr>
                </a:solidFill>
              </a:rPr>
              <a:t>PLANNING</a:t>
            </a:r>
          </a:p>
        </p:txBody>
      </p:sp>
      <p:sp>
        <p:nvSpPr>
          <p:cNvPr id="8" name="CasellaDiTesto 7"/>
          <p:cNvSpPr txBox="1"/>
          <p:nvPr/>
        </p:nvSpPr>
        <p:spPr>
          <a:xfrm>
            <a:off x="3429000" y="1847673"/>
            <a:ext cx="2324100" cy="1200329"/>
          </a:xfrm>
          <a:prstGeom prst="rect">
            <a:avLst/>
          </a:prstGeom>
          <a:noFill/>
        </p:spPr>
        <p:txBody>
          <a:bodyPr wrap="square" rtlCol="0">
            <a:spAutoFit/>
          </a:bodyPr>
          <a:lstStyle/>
          <a:p>
            <a:pPr algn="ctr"/>
            <a:r>
              <a:rPr lang="it-IT" dirty="0" smtClean="0">
                <a:solidFill>
                  <a:schemeClr val="tx2">
                    <a:lumMod val="50000"/>
                  </a:schemeClr>
                </a:solidFill>
              </a:rPr>
              <a:t>RISK AND MULTI RISK ASSENSEMNT</a:t>
            </a:r>
          </a:p>
          <a:p>
            <a:pPr algn="ctr"/>
            <a:r>
              <a:rPr lang="it-IT" dirty="0" smtClean="0">
                <a:solidFill>
                  <a:schemeClr val="tx2">
                    <a:lumMod val="50000"/>
                  </a:schemeClr>
                </a:solidFill>
              </a:rPr>
              <a:t>VULNERABILITY ANALYSIS</a:t>
            </a:r>
          </a:p>
        </p:txBody>
      </p:sp>
      <p:sp>
        <p:nvSpPr>
          <p:cNvPr id="9" name="CasellaDiTesto 8"/>
          <p:cNvSpPr txBox="1"/>
          <p:nvPr/>
        </p:nvSpPr>
        <p:spPr>
          <a:xfrm>
            <a:off x="3457575" y="4391027"/>
            <a:ext cx="2324100" cy="646331"/>
          </a:xfrm>
          <a:prstGeom prst="rect">
            <a:avLst/>
          </a:prstGeom>
          <a:noFill/>
        </p:spPr>
        <p:txBody>
          <a:bodyPr wrap="square" rtlCol="0">
            <a:spAutoFit/>
          </a:bodyPr>
          <a:lstStyle/>
          <a:p>
            <a:pPr algn="ctr"/>
            <a:r>
              <a:rPr lang="it-IT" dirty="0" smtClean="0">
                <a:solidFill>
                  <a:schemeClr val="tx2">
                    <a:lumMod val="50000"/>
                  </a:schemeClr>
                </a:solidFill>
              </a:rPr>
              <a:t>NATURAL CAPITAL</a:t>
            </a:r>
            <a:br>
              <a:rPr lang="it-IT" dirty="0" smtClean="0">
                <a:solidFill>
                  <a:schemeClr val="tx2">
                    <a:lumMod val="50000"/>
                  </a:schemeClr>
                </a:solidFill>
              </a:rPr>
            </a:br>
            <a:r>
              <a:rPr lang="it-IT" dirty="0" smtClean="0">
                <a:solidFill>
                  <a:schemeClr val="tx2">
                    <a:lumMod val="50000"/>
                  </a:schemeClr>
                </a:solidFill>
              </a:rPr>
              <a:t>ECOSYSTEM SERVICES</a:t>
            </a:r>
          </a:p>
        </p:txBody>
      </p:sp>
      <p:sp>
        <p:nvSpPr>
          <p:cNvPr id="10" name="Ovale 9"/>
          <p:cNvSpPr/>
          <p:nvPr/>
        </p:nvSpPr>
        <p:spPr>
          <a:xfrm>
            <a:off x="409575" y="1323975"/>
            <a:ext cx="3276600" cy="2494538"/>
          </a:xfrm>
          <a:prstGeom prst="ellipse">
            <a:avLst/>
          </a:prstGeom>
          <a:noFill/>
          <a:ln w="3175">
            <a:solidFill>
              <a:schemeClr val="bg1">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11" name="Ovale 10"/>
          <p:cNvSpPr/>
          <p:nvPr/>
        </p:nvSpPr>
        <p:spPr>
          <a:xfrm>
            <a:off x="2933700" y="3733800"/>
            <a:ext cx="3162300" cy="1676400"/>
          </a:xfrm>
          <a:prstGeom prst="ellipse">
            <a:avLst/>
          </a:prstGeom>
          <a:noFill/>
          <a:ln w="3175">
            <a:solidFill>
              <a:schemeClr val="bg1">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13" name="Ovale 12"/>
          <p:cNvSpPr/>
          <p:nvPr/>
        </p:nvSpPr>
        <p:spPr>
          <a:xfrm>
            <a:off x="228600" y="3114060"/>
            <a:ext cx="3429000" cy="2436720"/>
          </a:xfrm>
          <a:prstGeom prst="ellipse">
            <a:avLst/>
          </a:prstGeom>
          <a:noFill/>
          <a:ln w="3175">
            <a:solidFill>
              <a:schemeClr val="bg1">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14" name="Ovale 13"/>
          <p:cNvSpPr/>
          <p:nvPr/>
        </p:nvSpPr>
        <p:spPr>
          <a:xfrm>
            <a:off x="2971801" y="1371600"/>
            <a:ext cx="3031408" cy="2667000"/>
          </a:xfrm>
          <a:prstGeom prst="ellipse">
            <a:avLst/>
          </a:prstGeom>
          <a:noFill/>
          <a:ln w="3175">
            <a:solidFill>
              <a:schemeClr val="bg1">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15" name="Ovale 14"/>
          <p:cNvSpPr/>
          <p:nvPr/>
        </p:nvSpPr>
        <p:spPr>
          <a:xfrm>
            <a:off x="2362201" y="2819400"/>
            <a:ext cx="2268179" cy="1371600"/>
          </a:xfrm>
          <a:prstGeom prst="ellipse">
            <a:avLst/>
          </a:prstGeom>
          <a:noFill/>
          <a:ln w="3175">
            <a:solidFill>
              <a:schemeClr val="bg1">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18" name="Ovale 17"/>
          <p:cNvSpPr/>
          <p:nvPr/>
        </p:nvSpPr>
        <p:spPr>
          <a:xfrm>
            <a:off x="6819900" y="1544062"/>
            <a:ext cx="1524000" cy="1046738"/>
          </a:xfrm>
          <a:prstGeom prst="ellipse">
            <a:avLst/>
          </a:prstGeom>
          <a:noFill/>
          <a:ln w="3175">
            <a:solidFill>
              <a:schemeClr val="bg1">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20" name="Ovale 19"/>
          <p:cNvSpPr/>
          <p:nvPr/>
        </p:nvSpPr>
        <p:spPr>
          <a:xfrm>
            <a:off x="1295400" y="5811262"/>
            <a:ext cx="1524000" cy="970538"/>
          </a:xfrm>
          <a:prstGeom prst="ellipse">
            <a:avLst/>
          </a:prstGeom>
          <a:noFill/>
          <a:ln w="3175">
            <a:solidFill>
              <a:schemeClr val="bg1">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21" name="Ovale 20"/>
          <p:cNvSpPr/>
          <p:nvPr/>
        </p:nvSpPr>
        <p:spPr>
          <a:xfrm>
            <a:off x="6819900" y="4343400"/>
            <a:ext cx="1524000" cy="990600"/>
          </a:xfrm>
          <a:prstGeom prst="ellipse">
            <a:avLst/>
          </a:prstGeom>
          <a:noFill/>
          <a:ln w="3175">
            <a:solidFill>
              <a:schemeClr val="bg1">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50000"/>
                </a:schemeClr>
              </a:solidFill>
            </a:endParaRPr>
          </a:p>
        </p:txBody>
      </p:sp>
      <p:sp>
        <p:nvSpPr>
          <p:cNvPr id="22" name="CasellaDiTesto 21"/>
          <p:cNvSpPr txBox="1"/>
          <p:nvPr/>
        </p:nvSpPr>
        <p:spPr>
          <a:xfrm>
            <a:off x="6819900" y="1890296"/>
            <a:ext cx="1524000" cy="338554"/>
          </a:xfrm>
          <a:prstGeom prst="rect">
            <a:avLst/>
          </a:prstGeom>
          <a:noFill/>
        </p:spPr>
        <p:txBody>
          <a:bodyPr wrap="square" rtlCol="0">
            <a:spAutoFit/>
          </a:bodyPr>
          <a:lstStyle/>
          <a:p>
            <a:pPr algn="ctr"/>
            <a:r>
              <a:rPr lang="it-IT" sz="1600" dirty="0" smtClean="0">
                <a:solidFill>
                  <a:schemeClr val="tx2">
                    <a:lumMod val="50000"/>
                  </a:schemeClr>
                </a:solidFill>
              </a:rPr>
              <a:t>COPERNICUS</a:t>
            </a:r>
            <a:endParaRPr lang="it-IT" sz="1600" dirty="0">
              <a:solidFill>
                <a:schemeClr val="tx2">
                  <a:lumMod val="50000"/>
                </a:schemeClr>
              </a:solidFill>
            </a:endParaRPr>
          </a:p>
        </p:txBody>
      </p:sp>
      <p:sp>
        <p:nvSpPr>
          <p:cNvPr id="23" name="CasellaDiTesto 22"/>
          <p:cNvSpPr txBox="1"/>
          <p:nvPr/>
        </p:nvSpPr>
        <p:spPr>
          <a:xfrm>
            <a:off x="1295400" y="5943602"/>
            <a:ext cx="1524000" cy="584775"/>
          </a:xfrm>
          <a:prstGeom prst="rect">
            <a:avLst/>
          </a:prstGeom>
          <a:noFill/>
        </p:spPr>
        <p:txBody>
          <a:bodyPr wrap="square" rtlCol="0">
            <a:spAutoFit/>
          </a:bodyPr>
          <a:lstStyle/>
          <a:p>
            <a:pPr algn="ctr"/>
            <a:r>
              <a:rPr lang="it-IT" sz="1600" dirty="0" smtClean="0">
                <a:solidFill>
                  <a:schemeClr val="tx2">
                    <a:lumMod val="50000"/>
                  </a:schemeClr>
                </a:solidFill>
              </a:rPr>
              <a:t>EARTH OBSERVATION</a:t>
            </a:r>
            <a:endParaRPr lang="it-IT" sz="1600" dirty="0">
              <a:solidFill>
                <a:schemeClr val="tx2">
                  <a:lumMod val="50000"/>
                </a:schemeClr>
              </a:solidFill>
            </a:endParaRPr>
          </a:p>
        </p:txBody>
      </p:sp>
      <p:sp>
        <p:nvSpPr>
          <p:cNvPr id="24" name="CasellaDiTesto 23"/>
          <p:cNvSpPr txBox="1"/>
          <p:nvPr/>
        </p:nvSpPr>
        <p:spPr>
          <a:xfrm>
            <a:off x="6858000" y="4648200"/>
            <a:ext cx="1524000" cy="338554"/>
          </a:xfrm>
          <a:prstGeom prst="rect">
            <a:avLst/>
          </a:prstGeom>
          <a:noFill/>
        </p:spPr>
        <p:txBody>
          <a:bodyPr wrap="square" rtlCol="0">
            <a:spAutoFit/>
          </a:bodyPr>
          <a:lstStyle/>
          <a:p>
            <a:pPr algn="ctr"/>
            <a:r>
              <a:rPr lang="it-IT" sz="1600" dirty="0" smtClean="0">
                <a:solidFill>
                  <a:schemeClr val="tx2">
                    <a:lumMod val="50000"/>
                  </a:schemeClr>
                </a:solidFill>
              </a:rPr>
              <a:t>IN - SITU</a:t>
            </a:r>
            <a:endParaRPr lang="it-IT" sz="1600" dirty="0">
              <a:solidFill>
                <a:schemeClr val="tx2">
                  <a:lumMod val="50000"/>
                </a:schemeClr>
              </a:solidFill>
            </a:endParaRPr>
          </a:p>
        </p:txBody>
      </p:sp>
      <p:cxnSp>
        <p:nvCxnSpPr>
          <p:cNvPr id="28" name="Connettore 7 27"/>
          <p:cNvCxnSpPr>
            <a:stCxn id="22" idx="1"/>
            <a:endCxn id="6" idx="3"/>
          </p:cNvCxnSpPr>
          <p:nvPr/>
        </p:nvCxnSpPr>
        <p:spPr>
          <a:xfrm rot="10800000" flipV="1">
            <a:off x="4657726" y="2059572"/>
            <a:ext cx="2162174" cy="1541065"/>
          </a:xfrm>
          <a:prstGeom prst="curvedConnector3">
            <a:avLst>
              <a:gd name="adj1" fmla="val 50000"/>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ttore 7 34"/>
          <p:cNvCxnSpPr>
            <a:stCxn id="20" idx="0"/>
            <a:endCxn id="15" idx="4"/>
          </p:cNvCxnSpPr>
          <p:nvPr/>
        </p:nvCxnSpPr>
        <p:spPr>
          <a:xfrm rot="5400000" flipH="1" flipV="1">
            <a:off x="1966714" y="4281686"/>
            <a:ext cx="1620262" cy="1438890"/>
          </a:xfrm>
          <a:prstGeom prst="curvedConnector3">
            <a:avLst>
              <a:gd name="adj1" fmla="val 50000"/>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ttore 7 37"/>
          <p:cNvCxnSpPr>
            <a:stCxn id="21" idx="2"/>
          </p:cNvCxnSpPr>
          <p:nvPr/>
        </p:nvCxnSpPr>
        <p:spPr>
          <a:xfrm rot="10800000">
            <a:off x="4343400" y="3962402"/>
            <a:ext cx="2476500" cy="876298"/>
          </a:xfrm>
          <a:prstGeom prst="curvedConnector3">
            <a:avLst>
              <a:gd name="adj1" fmla="val 50000"/>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3915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Immagine 14" descr="Fig5.jpg"/>
          <p:cNvPicPr>
            <a:picLocks noChangeAspect="1"/>
          </p:cNvPicPr>
          <p:nvPr/>
        </p:nvPicPr>
        <p:blipFill>
          <a:blip r:embed="rId2" cstate="print"/>
          <a:srcRect/>
          <a:stretch>
            <a:fillRect/>
          </a:stretch>
        </p:blipFill>
        <p:spPr bwMode="auto">
          <a:xfrm>
            <a:off x="0" y="1344513"/>
            <a:ext cx="9144000" cy="4522887"/>
          </a:xfrm>
          <a:prstGeom prst="rect">
            <a:avLst/>
          </a:prstGeom>
          <a:noFill/>
          <a:ln w="9525">
            <a:noFill/>
            <a:miter lim="800000"/>
            <a:headEnd/>
            <a:tailEnd/>
          </a:ln>
        </p:spPr>
      </p:pic>
      <p:sp>
        <p:nvSpPr>
          <p:cNvPr id="47" name="Rettangolo 46"/>
          <p:cNvSpPr/>
          <p:nvPr/>
        </p:nvSpPr>
        <p:spPr>
          <a:xfrm>
            <a:off x="5107782" y="2946797"/>
            <a:ext cx="454298" cy="714375"/>
          </a:xfrm>
          <a:prstGeom prst="rect">
            <a:avLst/>
          </a:prstGeom>
          <a:noFill/>
          <a:ln w="69850" cap="sq">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ym typeface="Gill Sans Light" charset="0"/>
            </a:endParaRPr>
          </a:p>
        </p:txBody>
      </p:sp>
      <p:sp>
        <p:nvSpPr>
          <p:cNvPr id="16" name="Rettangolo 15"/>
          <p:cNvSpPr/>
          <p:nvPr/>
        </p:nvSpPr>
        <p:spPr>
          <a:xfrm>
            <a:off x="8108157" y="3053953"/>
            <a:ext cx="454298" cy="714375"/>
          </a:xfrm>
          <a:prstGeom prst="rect">
            <a:avLst/>
          </a:prstGeom>
          <a:noFill/>
          <a:ln w="69850" cap="sq">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ym typeface="Gill Sans Light" charset="0"/>
            </a:endParaRPr>
          </a:p>
        </p:txBody>
      </p:sp>
      <p:sp>
        <p:nvSpPr>
          <p:cNvPr id="17" name="Rettangolo 16"/>
          <p:cNvSpPr/>
          <p:nvPr/>
        </p:nvSpPr>
        <p:spPr>
          <a:xfrm>
            <a:off x="2268141" y="3000375"/>
            <a:ext cx="454298" cy="714375"/>
          </a:xfrm>
          <a:prstGeom prst="rect">
            <a:avLst/>
          </a:prstGeom>
          <a:noFill/>
          <a:ln w="69850" cap="sq">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ym typeface="Gill Sans Light" charset="0"/>
            </a:endParaRPr>
          </a:p>
        </p:txBody>
      </p:sp>
      <p:sp>
        <p:nvSpPr>
          <p:cNvPr id="7" name="Title 1"/>
          <p:cNvSpPr>
            <a:spLocks noGrp="1"/>
          </p:cNvSpPr>
          <p:nvPr>
            <p:ph type="title"/>
          </p:nvPr>
        </p:nvSpPr>
        <p:spPr>
          <a:xfrm>
            <a:off x="2362200" y="304800"/>
            <a:ext cx="6553200" cy="533400"/>
          </a:xfrm>
        </p:spPr>
        <p:txBody>
          <a:bodyPr/>
          <a:lstStyle/>
          <a:p>
            <a:r>
              <a:rPr lang="en-GB" dirty="0" smtClean="0">
                <a:latin typeface="+mn-lt"/>
              </a:rPr>
              <a:t>Subsidence Temporal Evolution</a:t>
            </a:r>
            <a:endParaRPr lang="en-GB"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ttangolo 76"/>
          <p:cNvSpPr/>
          <p:nvPr/>
        </p:nvSpPr>
        <p:spPr>
          <a:xfrm>
            <a:off x="4704830" y="1143000"/>
            <a:ext cx="4296296" cy="4499373"/>
          </a:xfrm>
          <a:prstGeom prst="rect">
            <a:avLst/>
          </a:prstGeom>
          <a:solidFill>
            <a:srgbClr val="FFFF00">
              <a:alpha val="55000"/>
            </a:srgb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76" name="Rettangolo 75"/>
          <p:cNvSpPr/>
          <p:nvPr/>
        </p:nvSpPr>
        <p:spPr>
          <a:xfrm>
            <a:off x="46881" y="1143001"/>
            <a:ext cx="4643438" cy="4499372"/>
          </a:xfrm>
          <a:prstGeom prst="rect">
            <a:avLst/>
          </a:prstGeom>
          <a:solidFill>
            <a:schemeClr val="accent6">
              <a:lumMod val="75000"/>
              <a:alpha val="55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59" name="CasellaDiTesto 58"/>
          <p:cNvSpPr txBox="1"/>
          <p:nvPr/>
        </p:nvSpPr>
        <p:spPr>
          <a:xfrm>
            <a:off x="2428876" y="5562600"/>
            <a:ext cx="4651251" cy="369328"/>
          </a:xfrm>
          <a:prstGeom prst="rect">
            <a:avLst/>
          </a:prstGeom>
          <a:solidFill>
            <a:schemeClr val="tx2">
              <a:lumMod val="75000"/>
            </a:schemeClr>
          </a:solidFill>
          <a:ln w="28575">
            <a:solidFill>
              <a:schemeClr val="bg1"/>
            </a:solidFill>
          </a:ln>
        </p:spPr>
        <p:txBody>
          <a:bodyPr lIns="91435" tIns="45718" rIns="91435" bIns="45718">
            <a:spAutoFit/>
          </a:bodyPr>
          <a:lstStyle/>
          <a:p>
            <a:pPr algn="ctr" defTabSz="408477" hangingPunct="0">
              <a:defRPr/>
            </a:pPr>
            <a:r>
              <a:rPr lang="it-IT" b="1" dirty="0" smtClean="0">
                <a:solidFill>
                  <a:schemeClr val="bg1"/>
                </a:solidFill>
                <a:ea typeface="Gill Sans Light" charset="0"/>
                <a:cs typeface="Gill Sans Light" charset="0"/>
                <a:sym typeface="Gill Sans Light" charset="0"/>
              </a:rPr>
              <a:t>SCALING DOWN</a:t>
            </a:r>
            <a:endParaRPr lang="it-IT" b="1" dirty="0">
              <a:solidFill>
                <a:schemeClr val="bg1"/>
              </a:solidFill>
              <a:ea typeface="Gill Sans Light" charset="0"/>
              <a:cs typeface="Gill Sans Light" charset="0"/>
              <a:sym typeface="Gill Sans Light" charset="0"/>
            </a:endParaRPr>
          </a:p>
        </p:txBody>
      </p:sp>
      <p:sp>
        <p:nvSpPr>
          <p:cNvPr id="61" name="Rettangolo 60"/>
          <p:cNvSpPr/>
          <p:nvPr/>
        </p:nvSpPr>
        <p:spPr>
          <a:xfrm>
            <a:off x="203151" y="1379563"/>
            <a:ext cx="2878708" cy="1877467"/>
          </a:xfrm>
          <a:prstGeom prst="rect">
            <a:avLst/>
          </a:prstGeom>
          <a:solidFill>
            <a:schemeClr val="tx2">
              <a:lumMod val="20000"/>
              <a:lumOff val="80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62" name="CasellaDiTesto 61"/>
          <p:cNvSpPr txBox="1"/>
          <p:nvPr/>
        </p:nvSpPr>
        <p:spPr>
          <a:xfrm>
            <a:off x="535223" y="1551653"/>
            <a:ext cx="2214563" cy="1323435"/>
          </a:xfrm>
          <a:prstGeom prst="rect">
            <a:avLst/>
          </a:prstGeom>
          <a:noFill/>
        </p:spPr>
        <p:txBody>
          <a:bodyPr lIns="91435" tIns="45718" rIns="91435" bIns="45718">
            <a:spAutoFit/>
          </a:bodyPr>
          <a:lstStyle/>
          <a:p>
            <a:pPr algn="ctr" defTabSz="408477" hangingPunct="0">
              <a:defRPr/>
            </a:pPr>
            <a:r>
              <a:rPr lang="it-IT" sz="2800" dirty="0">
                <a:solidFill>
                  <a:schemeClr val="tx2">
                    <a:lumMod val="50000"/>
                  </a:schemeClr>
                </a:solidFill>
                <a:ea typeface="Gill Sans Light" charset="0"/>
                <a:cs typeface="Gill Sans Light" charset="0"/>
                <a:sym typeface="Gill Sans Light" charset="0"/>
              </a:rPr>
              <a:t>NDVI</a:t>
            </a:r>
          </a:p>
          <a:p>
            <a:pPr algn="ctr" defTabSz="408477" hangingPunct="0">
              <a:defRPr/>
            </a:pPr>
            <a:endParaRPr lang="it-IT" sz="2000" dirty="0">
              <a:solidFill>
                <a:schemeClr val="tx2">
                  <a:lumMod val="50000"/>
                </a:schemeClr>
              </a:solidFill>
              <a:ea typeface="Gill Sans Light" charset="0"/>
              <a:cs typeface="Gill Sans Light" charset="0"/>
              <a:sym typeface="Gill Sans Light" charset="0"/>
            </a:endParaRPr>
          </a:p>
          <a:p>
            <a:pPr algn="ctr" defTabSz="408477" hangingPunct="0">
              <a:defRPr/>
            </a:pPr>
            <a:r>
              <a:rPr lang="it-IT" sz="1600" i="1" dirty="0" err="1">
                <a:solidFill>
                  <a:schemeClr val="tx2">
                    <a:lumMod val="50000"/>
                  </a:schemeClr>
                </a:solidFill>
                <a:ea typeface="Gill Sans Light" charset="0"/>
                <a:cs typeface="Gill Sans Light" charset="0"/>
                <a:sym typeface="Gill Sans Light" charset="0"/>
              </a:rPr>
              <a:t>Normalized</a:t>
            </a:r>
            <a:r>
              <a:rPr lang="it-IT" sz="1600" i="1" dirty="0">
                <a:solidFill>
                  <a:schemeClr val="tx2">
                    <a:lumMod val="50000"/>
                  </a:schemeClr>
                </a:solidFill>
                <a:ea typeface="Gill Sans Light" charset="0"/>
                <a:cs typeface="Gill Sans Light" charset="0"/>
                <a:sym typeface="Gill Sans Light" charset="0"/>
              </a:rPr>
              <a:t> </a:t>
            </a:r>
            <a:r>
              <a:rPr lang="it-IT" sz="1600" i="1" dirty="0" err="1">
                <a:solidFill>
                  <a:schemeClr val="tx2">
                    <a:lumMod val="50000"/>
                  </a:schemeClr>
                </a:solidFill>
                <a:ea typeface="Gill Sans Light" charset="0"/>
                <a:cs typeface="Gill Sans Light" charset="0"/>
                <a:sym typeface="Gill Sans Light" charset="0"/>
              </a:rPr>
              <a:t>Difference</a:t>
            </a:r>
            <a:r>
              <a:rPr lang="it-IT" sz="1600" i="1" dirty="0">
                <a:solidFill>
                  <a:schemeClr val="tx2">
                    <a:lumMod val="50000"/>
                  </a:schemeClr>
                </a:solidFill>
                <a:ea typeface="Gill Sans Light" charset="0"/>
                <a:cs typeface="Gill Sans Light" charset="0"/>
                <a:sym typeface="Gill Sans Light" charset="0"/>
              </a:rPr>
              <a:t> </a:t>
            </a:r>
            <a:r>
              <a:rPr lang="it-IT" sz="1600" i="1" dirty="0" err="1">
                <a:solidFill>
                  <a:schemeClr val="tx2">
                    <a:lumMod val="50000"/>
                  </a:schemeClr>
                </a:solidFill>
                <a:ea typeface="Gill Sans Light" charset="0"/>
                <a:cs typeface="Gill Sans Light" charset="0"/>
                <a:sym typeface="Gill Sans Light" charset="0"/>
              </a:rPr>
              <a:t>Vegetation</a:t>
            </a:r>
            <a:r>
              <a:rPr lang="it-IT" sz="1600" i="1" dirty="0">
                <a:solidFill>
                  <a:schemeClr val="tx2">
                    <a:lumMod val="50000"/>
                  </a:schemeClr>
                </a:solidFill>
                <a:ea typeface="Gill Sans Light" charset="0"/>
                <a:cs typeface="Gill Sans Light" charset="0"/>
                <a:sym typeface="Gill Sans Light" charset="0"/>
              </a:rPr>
              <a:t> </a:t>
            </a:r>
            <a:r>
              <a:rPr lang="it-IT" sz="1600" i="1" dirty="0" err="1">
                <a:solidFill>
                  <a:schemeClr val="tx2">
                    <a:lumMod val="50000"/>
                  </a:schemeClr>
                </a:solidFill>
                <a:ea typeface="Gill Sans Light" charset="0"/>
                <a:cs typeface="Gill Sans Light" charset="0"/>
                <a:sym typeface="Gill Sans Light" charset="0"/>
              </a:rPr>
              <a:t>Index</a:t>
            </a:r>
            <a:endParaRPr lang="it-IT" sz="1600" i="1" dirty="0">
              <a:solidFill>
                <a:schemeClr val="tx2">
                  <a:lumMod val="50000"/>
                </a:schemeClr>
              </a:solidFill>
              <a:ea typeface="Gill Sans Light" charset="0"/>
              <a:cs typeface="Gill Sans Light" charset="0"/>
              <a:sym typeface="Gill Sans Light" charset="0"/>
            </a:endParaRPr>
          </a:p>
        </p:txBody>
      </p:sp>
      <p:sp>
        <p:nvSpPr>
          <p:cNvPr id="66" name="Freccia a destra con strisce 65"/>
          <p:cNvSpPr/>
          <p:nvPr/>
        </p:nvSpPr>
        <p:spPr>
          <a:xfrm rot="5400000">
            <a:off x="3090231" y="3427251"/>
            <a:ext cx="3181201" cy="753443"/>
          </a:xfrm>
          <a:prstGeom prst="stripedRightArrow">
            <a:avLst/>
          </a:prstGeom>
          <a:solidFill>
            <a:schemeClr val="tx2">
              <a:lumMod val="20000"/>
              <a:lumOff val="80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68" name="Rettangolo 67"/>
          <p:cNvSpPr/>
          <p:nvPr/>
        </p:nvSpPr>
        <p:spPr>
          <a:xfrm>
            <a:off x="6034236" y="1352774"/>
            <a:ext cx="2857500" cy="1857375"/>
          </a:xfrm>
          <a:prstGeom prst="rect">
            <a:avLst/>
          </a:prstGeom>
          <a:solidFill>
            <a:schemeClr val="tx2">
              <a:lumMod val="20000"/>
              <a:lumOff val="80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69" name="CasellaDiTesto 68"/>
          <p:cNvSpPr txBox="1"/>
          <p:nvPr/>
        </p:nvSpPr>
        <p:spPr>
          <a:xfrm>
            <a:off x="6445523" y="1736320"/>
            <a:ext cx="2214563" cy="1200325"/>
          </a:xfrm>
          <a:prstGeom prst="rect">
            <a:avLst/>
          </a:prstGeom>
          <a:noFill/>
        </p:spPr>
        <p:txBody>
          <a:bodyPr lIns="91435" tIns="45718" rIns="91435" bIns="45718">
            <a:spAutoFit/>
          </a:bodyPr>
          <a:lstStyle/>
          <a:p>
            <a:pPr algn="ctr" defTabSz="408477" hangingPunct="0">
              <a:defRPr/>
            </a:pPr>
            <a:r>
              <a:rPr lang="it-IT" sz="2800" dirty="0" err="1">
                <a:solidFill>
                  <a:schemeClr val="tx2">
                    <a:lumMod val="50000"/>
                  </a:schemeClr>
                </a:solidFill>
                <a:ea typeface="Gill Sans Light" charset="0"/>
                <a:cs typeface="Gill Sans Light" charset="0"/>
                <a:sym typeface="Gill Sans Light" charset="0"/>
              </a:rPr>
              <a:t>Change</a:t>
            </a:r>
            <a:r>
              <a:rPr lang="it-IT" sz="2800" dirty="0">
                <a:solidFill>
                  <a:schemeClr val="tx2">
                    <a:lumMod val="50000"/>
                  </a:schemeClr>
                </a:solidFill>
                <a:ea typeface="Gill Sans Light" charset="0"/>
                <a:cs typeface="Gill Sans Light" charset="0"/>
                <a:sym typeface="Gill Sans Light" charset="0"/>
              </a:rPr>
              <a:t> detection</a:t>
            </a:r>
          </a:p>
          <a:p>
            <a:pPr algn="ctr" defTabSz="408477" hangingPunct="0">
              <a:defRPr/>
            </a:pPr>
            <a:endParaRPr lang="it-IT" sz="1600" i="1" dirty="0">
              <a:solidFill>
                <a:schemeClr val="tx2">
                  <a:lumMod val="50000"/>
                </a:schemeClr>
              </a:solidFill>
              <a:ea typeface="Gill Sans Light" charset="0"/>
              <a:cs typeface="Gill Sans Light" charset="0"/>
              <a:sym typeface="Gill Sans Light" charset="0"/>
            </a:endParaRPr>
          </a:p>
        </p:txBody>
      </p:sp>
      <p:sp>
        <p:nvSpPr>
          <p:cNvPr id="70" name="Rettangolo 69"/>
          <p:cNvSpPr/>
          <p:nvPr/>
        </p:nvSpPr>
        <p:spPr>
          <a:xfrm>
            <a:off x="6054328" y="3562871"/>
            <a:ext cx="2857500" cy="1857375"/>
          </a:xfrm>
          <a:prstGeom prst="rect">
            <a:avLst/>
          </a:prstGeom>
          <a:solidFill>
            <a:schemeClr val="tx2">
              <a:lumMod val="20000"/>
              <a:lumOff val="80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71" name="CasellaDiTesto 70"/>
          <p:cNvSpPr txBox="1"/>
          <p:nvPr/>
        </p:nvSpPr>
        <p:spPr>
          <a:xfrm>
            <a:off x="6375796" y="4033958"/>
            <a:ext cx="2214563" cy="1015659"/>
          </a:xfrm>
          <a:prstGeom prst="rect">
            <a:avLst/>
          </a:prstGeom>
          <a:noFill/>
        </p:spPr>
        <p:txBody>
          <a:bodyPr lIns="91435" tIns="45718" rIns="91435" bIns="45718">
            <a:spAutoFit/>
          </a:bodyPr>
          <a:lstStyle/>
          <a:p>
            <a:pPr algn="ctr" defTabSz="408477" hangingPunct="0">
              <a:defRPr/>
            </a:pPr>
            <a:r>
              <a:rPr lang="it-IT" sz="2800" dirty="0">
                <a:solidFill>
                  <a:schemeClr val="tx2">
                    <a:lumMod val="50000"/>
                  </a:schemeClr>
                </a:solidFill>
                <a:ea typeface="Gill Sans Light" charset="0"/>
                <a:cs typeface="Gill Sans Light" charset="0"/>
                <a:sym typeface="Gill Sans Light" charset="0"/>
              </a:rPr>
              <a:t>EOF</a:t>
            </a:r>
            <a:endParaRPr lang="it-IT" sz="2000" dirty="0">
              <a:solidFill>
                <a:schemeClr val="tx2">
                  <a:lumMod val="50000"/>
                </a:schemeClr>
              </a:solidFill>
              <a:ea typeface="Gill Sans Light" charset="0"/>
              <a:cs typeface="Gill Sans Light" charset="0"/>
              <a:sym typeface="Gill Sans Light" charset="0"/>
            </a:endParaRPr>
          </a:p>
          <a:p>
            <a:pPr algn="ctr" defTabSz="408477" hangingPunct="0">
              <a:defRPr/>
            </a:pPr>
            <a:r>
              <a:rPr lang="it-IT" sz="1600" i="1" dirty="0" err="1">
                <a:solidFill>
                  <a:schemeClr val="tx2">
                    <a:lumMod val="50000"/>
                  </a:schemeClr>
                </a:solidFill>
                <a:ea typeface="Gill Sans Light" charset="0"/>
                <a:cs typeface="Gill Sans Light" charset="0"/>
                <a:sym typeface="Gill Sans Light" charset="0"/>
              </a:rPr>
              <a:t>Empirical</a:t>
            </a:r>
            <a:r>
              <a:rPr lang="it-IT" sz="1600" i="1" dirty="0">
                <a:solidFill>
                  <a:schemeClr val="tx2">
                    <a:lumMod val="50000"/>
                  </a:schemeClr>
                </a:solidFill>
                <a:ea typeface="Gill Sans Light" charset="0"/>
                <a:cs typeface="Gill Sans Light" charset="0"/>
                <a:sym typeface="Gill Sans Light" charset="0"/>
              </a:rPr>
              <a:t> </a:t>
            </a:r>
            <a:r>
              <a:rPr lang="it-IT" sz="1600" i="1" dirty="0" err="1">
                <a:solidFill>
                  <a:schemeClr val="tx2">
                    <a:lumMod val="50000"/>
                  </a:schemeClr>
                </a:solidFill>
                <a:ea typeface="Gill Sans Light" charset="0"/>
                <a:cs typeface="Gill Sans Light" charset="0"/>
                <a:sym typeface="Gill Sans Light" charset="0"/>
              </a:rPr>
              <a:t>Orthogonal</a:t>
            </a:r>
            <a:r>
              <a:rPr lang="it-IT" sz="1600" i="1" dirty="0">
                <a:solidFill>
                  <a:schemeClr val="tx2">
                    <a:lumMod val="50000"/>
                  </a:schemeClr>
                </a:solidFill>
                <a:ea typeface="Gill Sans Light" charset="0"/>
                <a:cs typeface="Gill Sans Light" charset="0"/>
                <a:sym typeface="Gill Sans Light" charset="0"/>
              </a:rPr>
              <a:t> </a:t>
            </a:r>
            <a:r>
              <a:rPr lang="it-IT" sz="1600" i="1" dirty="0" err="1">
                <a:solidFill>
                  <a:schemeClr val="tx2">
                    <a:lumMod val="50000"/>
                  </a:schemeClr>
                </a:solidFill>
                <a:ea typeface="Gill Sans Light" charset="0"/>
                <a:cs typeface="Gill Sans Light" charset="0"/>
                <a:sym typeface="Gill Sans Light" charset="0"/>
              </a:rPr>
              <a:t>Functions</a:t>
            </a:r>
            <a:endParaRPr lang="it-IT" sz="1600" i="1" dirty="0">
              <a:solidFill>
                <a:schemeClr val="tx2">
                  <a:lumMod val="50000"/>
                </a:schemeClr>
              </a:solidFill>
              <a:ea typeface="Gill Sans Light" charset="0"/>
              <a:cs typeface="Gill Sans Light" charset="0"/>
              <a:sym typeface="Gill Sans Light" charset="0"/>
            </a:endParaRPr>
          </a:p>
        </p:txBody>
      </p:sp>
      <p:sp>
        <p:nvSpPr>
          <p:cNvPr id="75" name="Rettangolo 74"/>
          <p:cNvSpPr/>
          <p:nvPr/>
        </p:nvSpPr>
        <p:spPr>
          <a:xfrm>
            <a:off x="214313" y="3603055"/>
            <a:ext cx="2878708" cy="1877467"/>
          </a:xfrm>
          <a:prstGeom prst="rect">
            <a:avLst/>
          </a:prstGeom>
          <a:solidFill>
            <a:schemeClr val="tx2">
              <a:lumMod val="20000"/>
              <a:lumOff val="80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64" name="CasellaDiTesto 63"/>
          <p:cNvSpPr txBox="1"/>
          <p:nvPr/>
        </p:nvSpPr>
        <p:spPr>
          <a:xfrm>
            <a:off x="609070" y="3880070"/>
            <a:ext cx="2214563" cy="1323435"/>
          </a:xfrm>
          <a:prstGeom prst="rect">
            <a:avLst/>
          </a:prstGeom>
          <a:noFill/>
        </p:spPr>
        <p:txBody>
          <a:bodyPr lIns="91435" tIns="45718" rIns="91435" bIns="45718">
            <a:spAutoFit/>
          </a:bodyPr>
          <a:lstStyle/>
          <a:p>
            <a:pPr algn="ctr" defTabSz="408477" hangingPunct="0">
              <a:defRPr/>
            </a:pPr>
            <a:r>
              <a:rPr lang="it-IT" sz="2800" dirty="0" err="1">
                <a:solidFill>
                  <a:schemeClr val="tx2">
                    <a:lumMod val="50000"/>
                  </a:schemeClr>
                </a:solidFill>
                <a:ea typeface="Gill Sans Light" charset="0"/>
                <a:cs typeface="Gill Sans Light" charset="0"/>
                <a:sym typeface="Gill Sans Light" charset="0"/>
              </a:rPr>
              <a:t>Fraction</a:t>
            </a:r>
            <a:r>
              <a:rPr lang="it-IT" sz="2800" dirty="0">
                <a:solidFill>
                  <a:schemeClr val="tx2">
                    <a:lumMod val="50000"/>
                  </a:schemeClr>
                </a:solidFill>
                <a:ea typeface="Gill Sans Light" charset="0"/>
                <a:cs typeface="Gill Sans Light" charset="0"/>
                <a:sym typeface="Gill Sans Light" charset="0"/>
              </a:rPr>
              <a:t> </a:t>
            </a:r>
            <a:r>
              <a:rPr lang="it-IT" sz="2800" dirty="0" err="1">
                <a:solidFill>
                  <a:schemeClr val="tx2">
                    <a:lumMod val="50000"/>
                  </a:schemeClr>
                </a:solidFill>
                <a:ea typeface="Gill Sans Light" charset="0"/>
                <a:cs typeface="Gill Sans Light" charset="0"/>
                <a:sym typeface="Gill Sans Light" charset="0"/>
              </a:rPr>
              <a:t>map</a:t>
            </a:r>
            <a:endParaRPr lang="it-IT" sz="2800" dirty="0">
              <a:solidFill>
                <a:schemeClr val="tx2">
                  <a:lumMod val="50000"/>
                </a:schemeClr>
              </a:solidFill>
              <a:ea typeface="Gill Sans Light" charset="0"/>
              <a:cs typeface="Gill Sans Light" charset="0"/>
              <a:sym typeface="Gill Sans Light" charset="0"/>
            </a:endParaRPr>
          </a:p>
          <a:p>
            <a:pPr algn="ctr" defTabSz="408477" hangingPunct="0">
              <a:defRPr/>
            </a:pPr>
            <a:r>
              <a:rPr lang="it-IT" sz="2000" dirty="0">
                <a:solidFill>
                  <a:schemeClr val="tx2">
                    <a:lumMod val="50000"/>
                  </a:schemeClr>
                </a:solidFill>
                <a:ea typeface="Gill Sans Light" charset="0"/>
                <a:cs typeface="Gill Sans Light" charset="0"/>
                <a:sym typeface="Gill Sans Light" charset="0"/>
              </a:rPr>
              <a:t>SMA</a:t>
            </a:r>
          </a:p>
          <a:p>
            <a:pPr algn="ctr" defTabSz="408477" hangingPunct="0">
              <a:defRPr/>
            </a:pPr>
            <a:r>
              <a:rPr lang="it-IT" sz="1600" i="1" dirty="0" err="1">
                <a:solidFill>
                  <a:schemeClr val="tx2">
                    <a:lumMod val="50000"/>
                  </a:schemeClr>
                </a:solidFill>
                <a:ea typeface="Gill Sans Light" charset="0"/>
                <a:cs typeface="Gill Sans Light" charset="0"/>
                <a:sym typeface="Gill Sans Light" charset="0"/>
              </a:rPr>
              <a:t>Spectral</a:t>
            </a:r>
            <a:r>
              <a:rPr lang="it-IT" sz="1600" i="1" dirty="0">
                <a:solidFill>
                  <a:schemeClr val="tx2">
                    <a:lumMod val="50000"/>
                  </a:schemeClr>
                </a:solidFill>
                <a:ea typeface="Gill Sans Light" charset="0"/>
                <a:cs typeface="Gill Sans Light" charset="0"/>
                <a:sym typeface="Gill Sans Light" charset="0"/>
              </a:rPr>
              <a:t> </a:t>
            </a:r>
            <a:r>
              <a:rPr lang="it-IT" sz="1600" i="1" dirty="0" err="1">
                <a:solidFill>
                  <a:schemeClr val="tx2">
                    <a:lumMod val="50000"/>
                  </a:schemeClr>
                </a:solidFill>
                <a:ea typeface="Gill Sans Light" charset="0"/>
                <a:cs typeface="Gill Sans Light" charset="0"/>
                <a:sym typeface="Gill Sans Light" charset="0"/>
              </a:rPr>
              <a:t>Mixture</a:t>
            </a:r>
            <a:r>
              <a:rPr lang="it-IT" sz="1600" i="1" dirty="0">
                <a:solidFill>
                  <a:schemeClr val="tx2">
                    <a:lumMod val="50000"/>
                  </a:schemeClr>
                </a:solidFill>
                <a:ea typeface="Gill Sans Light" charset="0"/>
                <a:cs typeface="Gill Sans Light" charset="0"/>
                <a:sym typeface="Gill Sans Light" charset="0"/>
              </a:rPr>
              <a:t> </a:t>
            </a:r>
            <a:r>
              <a:rPr lang="it-IT" sz="1600" i="1" dirty="0" err="1">
                <a:solidFill>
                  <a:schemeClr val="tx2">
                    <a:lumMod val="50000"/>
                  </a:schemeClr>
                </a:solidFill>
                <a:ea typeface="Gill Sans Light" charset="0"/>
                <a:cs typeface="Gill Sans Light" charset="0"/>
                <a:sym typeface="Gill Sans Light" charset="0"/>
              </a:rPr>
              <a:t>Analysis</a:t>
            </a:r>
            <a:endParaRPr lang="it-IT" sz="1600" i="1" dirty="0">
              <a:solidFill>
                <a:schemeClr val="tx2">
                  <a:lumMod val="50000"/>
                </a:schemeClr>
              </a:solidFill>
              <a:ea typeface="Gill Sans Light" charset="0"/>
              <a:cs typeface="Gill Sans Light" charset="0"/>
              <a:sym typeface="Gill Sans Light" charset="0"/>
            </a:endParaRPr>
          </a:p>
        </p:txBody>
      </p:sp>
      <p:sp>
        <p:nvSpPr>
          <p:cNvPr id="15" name="Title 1"/>
          <p:cNvSpPr>
            <a:spLocks noGrp="1"/>
          </p:cNvSpPr>
          <p:nvPr>
            <p:ph type="title"/>
          </p:nvPr>
        </p:nvSpPr>
        <p:spPr>
          <a:xfrm>
            <a:off x="2362200" y="304800"/>
            <a:ext cx="6553200" cy="533400"/>
          </a:xfrm>
        </p:spPr>
        <p:txBody>
          <a:bodyPr/>
          <a:lstStyle/>
          <a:p>
            <a:r>
              <a:rPr lang="en-GB" dirty="0" smtClean="0">
                <a:latin typeface="+mn-lt"/>
              </a:rPr>
              <a:t>Vegetation Temporal Evolution</a:t>
            </a:r>
            <a:endParaRPr lang="en-GB" dirty="0">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magine 64"/>
          <p:cNvPicPr>
            <a:picLocks noChangeAspect="1"/>
          </p:cNvPicPr>
          <p:nvPr/>
        </p:nvPicPr>
        <p:blipFill>
          <a:blip r:embed="rId2" cstate="print"/>
          <a:srcRect/>
          <a:stretch>
            <a:fillRect/>
          </a:stretch>
        </p:blipFill>
        <p:spPr bwMode="auto">
          <a:xfrm>
            <a:off x="0" y="990600"/>
            <a:ext cx="9144000" cy="5867400"/>
          </a:xfrm>
          <a:prstGeom prst="rect">
            <a:avLst/>
          </a:prstGeom>
          <a:noFill/>
          <a:ln w="9525">
            <a:noFill/>
            <a:miter lim="800000"/>
            <a:headEnd/>
            <a:tailEnd/>
          </a:ln>
        </p:spPr>
      </p:pic>
      <p:pic>
        <p:nvPicPr>
          <p:cNvPr id="48" name="Immagine 47" descr="Bevano_change_NDVI_9101.png"/>
          <p:cNvPicPr>
            <a:picLocks noChangeAspect="1"/>
          </p:cNvPicPr>
          <p:nvPr/>
        </p:nvPicPr>
        <p:blipFill>
          <a:blip r:embed="rId3" cstate="print"/>
          <a:stretch>
            <a:fillRect/>
          </a:stretch>
        </p:blipFill>
        <p:spPr>
          <a:xfrm>
            <a:off x="3214688" y="1981200"/>
            <a:ext cx="2424410" cy="3429000"/>
          </a:xfrm>
          <a:prstGeom prst="rect">
            <a:avLst/>
          </a:prstGeom>
          <a:effectLst>
            <a:outerShdw blurRad="50800" dist="38100" dir="5400000" algn="t" rotWithShape="0">
              <a:prstClr val="black">
                <a:alpha val="40000"/>
              </a:prstClr>
            </a:outerShdw>
          </a:effectLst>
        </p:spPr>
      </p:pic>
      <p:pic>
        <p:nvPicPr>
          <p:cNvPr id="49" name="Immagine 48" descr="Bevano_change_class_9110.png"/>
          <p:cNvPicPr>
            <a:picLocks noChangeAspect="1"/>
          </p:cNvPicPr>
          <p:nvPr/>
        </p:nvPicPr>
        <p:blipFill>
          <a:blip r:embed="rId4" cstate="print"/>
          <a:stretch>
            <a:fillRect/>
          </a:stretch>
        </p:blipFill>
        <p:spPr>
          <a:xfrm>
            <a:off x="6215063" y="1986186"/>
            <a:ext cx="2428875" cy="3435697"/>
          </a:xfrm>
          <a:prstGeom prst="rect">
            <a:avLst/>
          </a:prstGeom>
          <a:effectLst>
            <a:outerShdw blurRad="50800" dist="38100" dir="5400000" algn="t" rotWithShape="0">
              <a:prstClr val="black">
                <a:alpha val="40000"/>
              </a:prstClr>
            </a:outerShdw>
          </a:effectLst>
        </p:spPr>
      </p:pic>
      <p:sp>
        <p:nvSpPr>
          <p:cNvPr id="52" name="CasellaDiTesto 51"/>
          <p:cNvSpPr txBox="1"/>
          <p:nvPr/>
        </p:nvSpPr>
        <p:spPr>
          <a:xfrm>
            <a:off x="338137" y="1225732"/>
            <a:ext cx="8501063" cy="553994"/>
          </a:xfrm>
          <a:prstGeom prst="rect">
            <a:avLst/>
          </a:prstGeom>
          <a:noFill/>
        </p:spPr>
        <p:txBody>
          <a:bodyPr lIns="91435" tIns="45718" rIns="91435" bIns="45718">
            <a:spAutoFit/>
          </a:bodyPr>
          <a:lstStyle/>
          <a:p>
            <a:pPr algn="ctr" defTabSz="408477" hangingPunct="0">
              <a:lnSpc>
                <a:spcPct val="150000"/>
              </a:lnSpc>
              <a:defRPr/>
            </a:pPr>
            <a:r>
              <a:rPr lang="it-IT" sz="2000" b="1" dirty="0" smtClean="0">
                <a:solidFill>
                  <a:schemeClr val="bg1"/>
                </a:solidFill>
                <a:ea typeface="Gill Sans Light" charset="0"/>
                <a:cs typeface="Gill Sans Light" charset="0"/>
                <a:sym typeface="Gill Sans Light" charset="0"/>
              </a:rPr>
              <a:t>T1- T0 </a:t>
            </a:r>
            <a:endParaRPr lang="it-IT" sz="2000" b="1" dirty="0">
              <a:solidFill>
                <a:schemeClr val="bg1"/>
              </a:solidFill>
              <a:ea typeface="Gill Sans Light" charset="0"/>
              <a:cs typeface="Gill Sans Light" charset="0"/>
              <a:sym typeface="Gill Sans Light" charset="0"/>
            </a:endParaRPr>
          </a:p>
        </p:txBody>
      </p:sp>
      <p:sp>
        <p:nvSpPr>
          <p:cNvPr id="56" name="Meno 55"/>
          <p:cNvSpPr/>
          <p:nvPr/>
        </p:nvSpPr>
        <p:spPr>
          <a:xfrm rot="5400000">
            <a:off x="2404318" y="2197149"/>
            <a:ext cx="250031" cy="3357563"/>
          </a:xfrm>
          <a:prstGeom prst="mathMinus">
            <a:avLst/>
          </a:prstGeom>
          <a:solidFill>
            <a:schemeClr val="tx2">
              <a:lumMod val="20000"/>
              <a:lumOff val="80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sz="2000" b="1" dirty="0">
              <a:solidFill>
                <a:schemeClr val="bg1"/>
              </a:solidFill>
              <a:sym typeface="Gill Sans Light" charset="0"/>
            </a:endParaRPr>
          </a:p>
        </p:txBody>
      </p:sp>
      <p:sp>
        <p:nvSpPr>
          <p:cNvPr id="58" name="CasellaDiTesto 57"/>
          <p:cNvSpPr txBox="1"/>
          <p:nvPr/>
        </p:nvSpPr>
        <p:spPr>
          <a:xfrm>
            <a:off x="1714500" y="2607915"/>
            <a:ext cx="1500188" cy="400105"/>
          </a:xfrm>
          <a:prstGeom prst="rect">
            <a:avLst/>
          </a:prstGeom>
          <a:noFill/>
        </p:spPr>
        <p:txBody>
          <a:bodyPr lIns="91435" tIns="45718" rIns="91435" bIns="45718">
            <a:spAutoFit/>
          </a:bodyPr>
          <a:lstStyle/>
          <a:p>
            <a:pPr algn="ctr" defTabSz="408477" hangingPunct="0">
              <a:defRPr/>
            </a:pPr>
            <a:r>
              <a:rPr lang="it-IT" sz="2000" b="1" dirty="0" err="1" smtClean="0">
                <a:solidFill>
                  <a:schemeClr val="bg1"/>
                </a:solidFill>
                <a:ea typeface="Gill Sans Light" charset="0"/>
                <a:cs typeface="Gill Sans Light" charset="0"/>
                <a:sym typeface="Gill Sans Light" charset="0"/>
              </a:rPr>
              <a:t>Time</a:t>
            </a:r>
            <a:r>
              <a:rPr lang="it-IT" sz="2000" b="1" dirty="0" smtClean="0">
                <a:solidFill>
                  <a:schemeClr val="bg1"/>
                </a:solidFill>
                <a:ea typeface="Gill Sans Light" charset="0"/>
                <a:cs typeface="Gill Sans Light" charset="0"/>
                <a:sym typeface="Gill Sans Light" charset="0"/>
              </a:rPr>
              <a:t> </a:t>
            </a:r>
            <a:r>
              <a:rPr lang="it-IT" sz="2000" b="1" dirty="0" err="1" smtClean="0">
                <a:solidFill>
                  <a:schemeClr val="bg1"/>
                </a:solidFill>
                <a:ea typeface="Gill Sans Light" charset="0"/>
                <a:cs typeface="Gill Sans Light" charset="0"/>
                <a:sym typeface="Gill Sans Light" charset="0"/>
              </a:rPr>
              <a:t>1</a:t>
            </a:r>
            <a:endParaRPr lang="it-IT" sz="2000" b="1" dirty="0">
              <a:solidFill>
                <a:schemeClr val="bg1"/>
              </a:solidFill>
              <a:ea typeface="Gill Sans Light" charset="0"/>
              <a:cs typeface="Gill Sans Light" charset="0"/>
              <a:sym typeface="Gill Sans Light" charset="0"/>
            </a:endParaRPr>
          </a:p>
        </p:txBody>
      </p:sp>
      <p:sp>
        <p:nvSpPr>
          <p:cNvPr id="59" name="CasellaDiTesto 58"/>
          <p:cNvSpPr txBox="1"/>
          <p:nvPr/>
        </p:nvSpPr>
        <p:spPr>
          <a:xfrm>
            <a:off x="1762497" y="4751040"/>
            <a:ext cx="1500188" cy="400105"/>
          </a:xfrm>
          <a:prstGeom prst="rect">
            <a:avLst/>
          </a:prstGeom>
          <a:noFill/>
        </p:spPr>
        <p:txBody>
          <a:bodyPr lIns="91435" tIns="45718" rIns="91435" bIns="45718">
            <a:spAutoFit/>
          </a:bodyPr>
          <a:lstStyle/>
          <a:p>
            <a:pPr algn="ctr" defTabSz="408477" hangingPunct="0">
              <a:defRPr/>
            </a:pPr>
            <a:r>
              <a:rPr lang="it-IT" sz="2000" b="1" dirty="0" err="1" smtClean="0">
                <a:solidFill>
                  <a:schemeClr val="bg1"/>
                </a:solidFill>
                <a:ea typeface="Gill Sans Light" charset="0"/>
                <a:cs typeface="Gill Sans Light" charset="0"/>
                <a:sym typeface="Gill Sans Light" charset="0"/>
              </a:rPr>
              <a:t>Time</a:t>
            </a:r>
            <a:r>
              <a:rPr lang="it-IT" sz="2000" b="1" dirty="0" smtClean="0">
                <a:solidFill>
                  <a:schemeClr val="bg1"/>
                </a:solidFill>
                <a:ea typeface="Gill Sans Light" charset="0"/>
                <a:cs typeface="Gill Sans Light" charset="0"/>
                <a:sym typeface="Gill Sans Light" charset="0"/>
              </a:rPr>
              <a:t> </a:t>
            </a:r>
            <a:r>
              <a:rPr lang="it-IT" sz="2000" b="1" dirty="0" err="1" smtClean="0">
                <a:solidFill>
                  <a:schemeClr val="bg1"/>
                </a:solidFill>
                <a:ea typeface="Gill Sans Light" charset="0"/>
                <a:cs typeface="Gill Sans Light" charset="0"/>
                <a:sym typeface="Gill Sans Light" charset="0"/>
              </a:rPr>
              <a:t>0</a:t>
            </a:r>
            <a:endParaRPr lang="it-IT" sz="2000" b="1" dirty="0">
              <a:solidFill>
                <a:schemeClr val="bg1"/>
              </a:solidFill>
              <a:ea typeface="Gill Sans Light" charset="0"/>
              <a:cs typeface="Gill Sans Light" charset="0"/>
              <a:sym typeface="Gill Sans Light" charset="0"/>
            </a:endParaRPr>
          </a:p>
        </p:txBody>
      </p:sp>
      <p:sp>
        <p:nvSpPr>
          <p:cNvPr id="60" name="CasellaDiTesto 59"/>
          <p:cNvSpPr txBox="1"/>
          <p:nvPr/>
        </p:nvSpPr>
        <p:spPr>
          <a:xfrm>
            <a:off x="3624313" y="5448171"/>
            <a:ext cx="1500188" cy="461661"/>
          </a:xfrm>
          <a:prstGeom prst="rect">
            <a:avLst/>
          </a:prstGeom>
          <a:noFill/>
        </p:spPr>
        <p:txBody>
          <a:bodyPr lIns="91435" tIns="45718" rIns="91435" bIns="45718">
            <a:spAutoFit/>
          </a:bodyPr>
          <a:lstStyle/>
          <a:p>
            <a:pPr algn="ctr" defTabSz="408477" hangingPunct="0">
              <a:defRPr/>
            </a:pPr>
            <a:r>
              <a:rPr lang="it-IT" sz="2400" b="1" dirty="0" smtClean="0">
                <a:solidFill>
                  <a:schemeClr val="bg1"/>
                </a:solidFill>
                <a:ea typeface="Gill Sans Light" charset="0"/>
                <a:cs typeface="Gill Sans Light" charset="0"/>
                <a:sym typeface="Gill Sans Light" charset="0"/>
              </a:rPr>
              <a:t> </a:t>
            </a:r>
            <a:r>
              <a:rPr lang="el-GR" sz="2400" b="1" dirty="0" smtClean="0">
                <a:solidFill>
                  <a:schemeClr val="bg1"/>
                </a:solidFill>
                <a:ea typeface="Gill Sans Light" charset="0"/>
                <a:cs typeface="Gill Sans Light" charset="0"/>
                <a:sym typeface="Gill Sans Light" charset="0"/>
              </a:rPr>
              <a:t>Δ</a:t>
            </a:r>
            <a:r>
              <a:rPr lang="it-IT" sz="2400" b="1" dirty="0" smtClean="0">
                <a:solidFill>
                  <a:schemeClr val="bg1"/>
                </a:solidFill>
                <a:ea typeface="Gill Sans Light" charset="0"/>
                <a:cs typeface="Gill Sans Light" charset="0"/>
                <a:sym typeface="Gill Sans Light" charset="0"/>
              </a:rPr>
              <a:t> image</a:t>
            </a:r>
            <a:endParaRPr lang="it-IT" sz="2400" b="1" dirty="0">
              <a:solidFill>
                <a:schemeClr val="bg1"/>
              </a:solidFill>
              <a:ea typeface="Gill Sans Light" charset="0"/>
              <a:cs typeface="Gill Sans Light" charset="0"/>
              <a:sym typeface="Gill Sans Light" charset="0"/>
            </a:endParaRPr>
          </a:p>
        </p:txBody>
      </p:sp>
      <p:sp>
        <p:nvSpPr>
          <p:cNvPr id="61" name="Freccia circolare in su 60"/>
          <p:cNvSpPr/>
          <p:nvPr/>
        </p:nvSpPr>
        <p:spPr>
          <a:xfrm>
            <a:off x="2716857" y="5919787"/>
            <a:ext cx="1785938" cy="785813"/>
          </a:xfrm>
          <a:prstGeom prst="curvedUpArrow">
            <a:avLst/>
          </a:prstGeom>
          <a:solidFill>
            <a:schemeClr val="tx2">
              <a:lumMod val="20000"/>
              <a:lumOff val="80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ym typeface="Gill Sans Light" charset="0"/>
            </a:endParaRPr>
          </a:p>
        </p:txBody>
      </p:sp>
      <p:sp>
        <p:nvSpPr>
          <p:cNvPr id="62" name="Freccia circolare in su 61"/>
          <p:cNvSpPr/>
          <p:nvPr/>
        </p:nvSpPr>
        <p:spPr>
          <a:xfrm>
            <a:off x="5174754" y="5908625"/>
            <a:ext cx="1785938" cy="785813"/>
          </a:xfrm>
          <a:prstGeom prst="curvedUpArrow">
            <a:avLst/>
          </a:prstGeom>
          <a:solidFill>
            <a:schemeClr val="tx2">
              <a:lumMod val="20000"/>
              <a:lumOff val="80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ym typeface="Gill Sans Light" charset="0"/>
            </a:endParaRPr>
          </a:p>
        </p:txBody>
      </p:sp>
      <p:sp>
        <p:nvSpPr>
          <p:cNvPr id="64" name="CasellaDiTesto 63"/>
          <p:cNvSpPr txBox="1"/>
          <p:nvPr/>
        </p:nvSpPr>
        <p:spPr>
          <a:xfrm>
            <a:off x="6875859" y="5438626"/>
            <a:ext cx="1928813" cy="1015659"/>
          </a:xfrm>
          <a:prstGeom prst="rect">
            <a:avLst/>
          </a:prstGeom>
          <a:noFill/>
        </p:spPr>
        <p:txBody>
          <a:bodyPr lIns="91435" tIns="45718" rIns="91435" bIns="45718">
            <a:spAutoFit/>
          </a:bodyPr>
          <a:lstStyle/>
          <a:p>
            <a:pPr algn="ctr" defTabSz="408477" hangingPunct="0">
              <a:defRPr/>
            </a:pPr>
            <a:r>
              <a:rPr lang="it-IT" sz="2000" b="1" dirty="0" err="1" smtClean="0">
                <a:solidFill>
                  <a:schemeClr val="bg1"/>
                </a:solidFill>
                <a:ea typeface="Gill Sans Light" charset="0"/>
                <a:cs typeface="Gill Sans Light" charset="0"/>
                <a:sym typeface="Gill Sans Light" charset="0"/>
              </a:rPr>
              <a:t>Change</a:t>
            </a:r>
            <a:r>
              <a:rPr lang="it-IT" sz="2000" b="1" dirty="0" smtClean="0">
                <a:solidFill>
                  <a:schemeClr val="bg1"/>
                </a:solidFill>
                <a:ea typeface="Gill Sans Light" charset="0"/>
                <a:cs typeface="Gill Sans Light" charset="0"/>
                <a:sym typeface="Gill Sans Light" charset="0"/>
              </a:rPr>
              <a:t> </a:t>
            </a:r>
            <a:r>
              <a:rPr lang="it-IT" sz="2000" b="1" dirty="0" err="1" smtClean="0">
                <a:solidFill>
                  <a:schemeClr val="bg1"/>
                </a:solidFill>
                <a:ea typeface="Gill Sans Light" charset="0"/>
                <a:cs typeface="Gill Sans Light" charset="0"/>
                <a:sym typeface="Gill Sans Light" charset="0"/>
              </a:rPr>
              <a:t>map</a:t>
            </a:r>
            <a:r>
              <a:rPr lang="it-IT" sz="2000" b="1" dirty="0" smtClean="0">
                <a:solidFill>
                  <a:schemeClr val="bg1"/>
                </a:solidFill>
                <a:ea typeface="Gill Sans Light" charset="0"/>
                <a:cs typeface="Gill Sans Light" charset="0"/>
                <a:sym typeface="Gill Sans Light" charset="0"/>
              </a:rPr>
              <a:t> </a:t>
            </a:r>
            <a:r>
              <a:rPr lang="it-IT" sz="2000" b="1" dirty="0" err="1" smtClean="0">
                <a:solidFill>
                  <a:schemeClr val="bg1"/>
                </a:solidFill>
                <a:ea typeface="Gill Sans Light" charset="0"/>
                <a:cs typeface="Gill Sans Light" charset="0"/>
                <a:sym typeface="Gill Sans Light" charset="0"/>
              </a:rPr>
              <a:t>using</a:t>
            </a:r>
            <a:r>
              <a:rPr lang="it-IT" sz="2000" b="1" dirty="0" smtClean="0">
                <a:solidFill>
                  <a:schemeClr val="bg1"/>
                </a:solidFill>
                <a:ea typeface="Gill Sans Light" charset="0"/>
                <a:cs typeface="Gill Sans Light" charset="0"/>
                <a:sym typeface="Gill Sans Light" charset="0"/>
              </a:rPr>
              <a:t> percentile </a:t>
            </a:r>
            <a:r>
              <a:rPr lang="it-IT" sz="2000" b="1" dirty="0">
                <a:solidFill>
                  <a:schemeClr val="bg1"/>
                </a:solidFill>
                <a:ea typeface="Gill Sans Light" charset="0"/>
                <a:cs typeface="Gill Sans Light" charset="0"/>
                <a:sym typeface="Gill Sans Light" charset="0"/>
              </a:rPr>
              <a:t>(Zurlini, 2001)</a:t>
            </a:r>
          </a:p>
        </p:txBody>
      </p:sp>
      <p:pic>
        <p:nvPicPr>
          <p:cNvPr id="44" name="Immagine 43" descr="Bevano_NDVI_91.png"/>
          <p:cNvPicPr>
            <a:picLocks noChangeAspect="1"/>
          </p:cNvPicPr>
          <p:nvPr/>
        </p:nvPicPr>
        <p:blipFill>
          <a:blip r:embed="rId5" cstate="print"/>
          <a:stretch>
            <a:fillRect/>
          </a:stretch>
        </p:blipFill>
        <p:spPr>
          <a:xfrm>
            <a:off x="357188" y="1828800"/>
            <a:ext cx="1257970" cy="1779240"/>
          </a:xfrm>
          <a:prstGeom prst="rect">
            <a:avLst/>
          </a:prstGeom>
          <a:effectLst>
            <a:outerShdw blurRad="50800" dist="38100" dir="5400000" algn="t" rotWithShape="0">
              <a:prstClr val="black">
                <a:alpha val="40000"/>
              </a:prstClr>
            </a:outerShdw>
          </a:effectLst>
        </p:spPr>
      </p:pic>
      <p:pic>
        <p:nvPicPr>
          <p:cNvPr id="45" name="Immagine 44" descr="Bevano_NDVI_91.png"/>
          <p:cNvPicPr>
            <a:picLocks noChangeAspect="1"/>
          </p:cNvPicPr>
          <p:nvPr/>
        </p:nvPicPr>
        <p:blipFill>
          <a:blip r:embed="rId6" cstate="print"/>
          <a:stretch>
            <a:fillRect/>
          </a:stretch>
        </p:blipFill>
        <p:spPr>
          <a:xfrm>
            <a:off x="357188" y="4233862"/>
            <a:ext cx="1262435" cy="1785938"/>
          </a:xfrm>
          <a:prstGeom prst="rect">
            <a:avLst/>
          </a:prstGeom>
          <a:effectLst>
            <a:outerShdw blurRad="50800" dist="38100" dir="5400000" algn="t" rotWithShape="0">
              <a:prstClr val="black">
                <a:alpha val="40000"/>
              </a:prstClr>
            </a:outerShdw>
          </a:effectLst>
        </p:spPr>
      </p:pic>
      <p:sp>
        <p:nvSpPr>
          <p:cNvPr id="53" name="CasellaDiTesto 52"/>
          <p:cNvSpPr txBox="1"/>
          <p:nvPr/>
        </p:nvSpPr>
        <p:spPr>
          <a:xfrm>
            <a:off x="214312" y="3559318"/>
            <a:ext cx="1500188" cy="707882"/>
          </a:xfrm>
          <a:prstGeom prst="rect">
            <a:avLst/>
          </a:prstGeom>
          <a:noFill/>
        </p:spPr>
        <p:txBody>
          <a:bodyPr lIns="91435" tIns="45718" rIns="91435" bIns="45718">
            <a:spAutoFit/>
          </a:bodyPr>
          <a:lstStyle/>
          <a:p>
            <a:pPr algn="ctr" defTabSz="408477" hangingPunct="0">
              <a:defRPr/>
            </a:pPr>
            <a:r>
              <a:rPr lang="it-IT" sz="2000" b="1" dirty="0">
                <a:solidFill>
                  <a:schemeClr val="bg1"/>
                </a:solidFill>
                <a:ea typeface="Gill Sans Light" charset="0"/>
                <a:cs typeface="Gill Sans Light" charset="0"/>
                <a:sym typeface="Gill Sans Light" charset="0"/>
              </a:rPr>
              <a:t>C</a:t>
            </a:r>
            <a:r>
              <a:rPr lang="it-IT" sz="2000" b="1" dirty="0" smtClean="0">
                <a:solidFill>
                  <a:schemeClr val="bg1"/>
                </a:solidFill>
                <a:ea typeface="Gill Sans Light" charset="0"/>
                <a:cs typeface="Gill Sans Light" charset="0"/>
                <a:sym typeface="Gill Sans Light" charset="0"/>
              </a:rPr>
              <a:t>alculated </a:t>
            </a:r>
            <a:r>
              <a:rPr lang="it-IT" sz="2000" b="1" dirty="0" smtClean="0">
                <a:solidFill>
                  <a:schemeClr val="bg1"/>
                </a:solidFill>
                <a:ea typeface="Gill Sans Light" charset="0"/>
                <a:cs typeface="Gill Sans Light" charset="0"/>
                <a:sym typeface="Gill Sans Light" charset="0"/>
              </a:rPr>
              <a:t>at 2010</a:t>
            </a:r>
            <a:endParaRPr lang="it-IT" sz="2000" b="1" dirty="0">
              <a:solidFill>
                <a:schemeClr val="bg1"/>
              </a:solidFill>
              <a:ea typeface="Gill Sans Light" charset="0"/>
              <a:cs typeface="Gill Sans Light" charset="0"/>
              <a:sym typeface="Gill Sans Light" charset="0"/>
            </a:endParaRPr>
          </a:p>
        </p:txBody>
      </p:sp>
      <p:sp>
        <p:nvSpPr>
          <p:cNvPr id="54" name="CasellaDiTesto 53"/>
          <p:cNvSpPr txBox="1"/>
          <p:nvPr/>
        </p:nvSpPr>
        <p:spPr>
          <a:xfrm>
            <a:off x="289099" y="5997718"/>
            <a:ext cx="1500188" cy="707882"/>
          </a:xfrm>
          <a:prstGeom prst="rect">
            <a:avLst/>
          </a:prstGeom>
          <a:noFill/>
        </p:spPr>
        <p:txBody>
          <a:bodyPr lIns="91435" tIns="45718" rIns="91435" bIns="45718">
            <a:spAutoFit/>
          </a:bodyPr>
          <a:lstStyle/>
          <a:p>
            <a:pPr algn="ctr" defTabSz="408477" hangingPunct="0">
              <a:defRPr/>
            </a:pPr>
            <a:r>
              <a:rPr lang="it-IT" sz="2000" b="1" dirty="0">
                <a:solidFill>
                  <a:schemeClr val="bg1"/>
                </a:solidFill>
                <a:ea typeface="Gill Sans Light" charset="0"/>
                <a:cs typeface="Gill Sans Light" charset="0"/>
                <a:sym typeface="Gill Sans Light" charset="0"/>
              </a:rPr>
              <a:t>C</a:t>
            </a:r>
            <a:r>
              <a:rPr lang="it-IT" sz="2000" b="1" dirty="0" smtClean="0">
                <a:solidFill>
                  <a:schemeClr val="bg1"/>
                </a:solidFill>
                <a:ea typeface="Gill Sans Light" charset="0"/>
                <a:cs typeface="Gill Sans Light" charset="0"/>
                <a:sym typeface="Gill Sans Light" charset="0"/>
              </a:rPr>
              <a:t>alculated </a:t>
            </a:r>
            <a:r>
              <a:rPr lang="it-IT" sz="2000" b="1" dirty="0" smtClean="0">
                <a:solidFill>
                  <a:schemeClr val="bg1"/>
                </a:solidFill>
                <a:ea typeface="Gill Sans Light" charset="0"/>
                <a:cs typeface="Gill Sans Light" charset="0"/>
                <a:sym typeface="Gill Sans Light" charset="0"/>
              </a:rPr>
              <a:t>at 1991</a:t>
            </a:r>
            <a:endParaRPr lang="it-IT" sz="2000" b="1" dirty="0">
              <a:solidFill>
                <a:schemeClr val="bg1"/>
              </a:solidFill>
              <a:ea typeface="Gill Sans Light" charset="0"/>
              <a:cs typeface="Gill Sans Light" charset="0"/>
              <a:sym typeface="Gill Sans Light" charset="0"/>
            </a:endParaRPr>
          </a:p>
        </p:txBody>
      </p:sp>
      <p:sp>
        <p:nvSpPr>
          <p:cNvPr id="19" name="Title 1"/>
          <p:cNvSpPr>
            <a:spLocks noGrp="1"/>
          </p:cNvSpPr>
          <p:nvPr>
            <p:ph type="title"/>
          </p:nvPr>
        </p:nvSpPr>
        <p:spPr>
          <a:xfrm>
            <a:off x="2362200" y="304800"/>
            <a:ext cx="6553200" cy="533400"/>
          </a:xfrm>
        </p:spPr>
        <p:txBody>
          <a:bodyPr/>
          <a:lstStyle/>
          <a:p>
            <a:r>
              <a:rPr lang="en-GB" dirty="0" smtClean="0">
                <a:latin typeface="+mn-lt"/>
              </a:rPr>
              <a:t>Change Detection Method</a:t>
            </a:r>
            <a:endParaRPr lang="en-GB"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0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20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2000"/>
                                        <p:tgtEl>
                                          <p:spTgt spid="4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anim calcmode="lin" valueType="num">
                                      <p:cBhvr>
                                        <p:cTn id="17" dur="1000" fill="hold"/>
                                        <p:tgtEl>
                                          <p:spTgt spid="52"/>
                                        </p:tgtEl>
                                        <p:attrNameLst>
                                          <p:attrName>ppt_x</p:attrName>
                                        </p:attrNameLst>
                                      </p:cBhvr>
                                      <p:tavLst>
                                        <p:tav tm="0">
                                          <p:val>
                                            <p:strVal val="#ppt_x"/>
                                          </p:val>
                                        </p:tav>
                                        <p:tav tm="100000">
                                          <p:val>
                                            <p:strVal val="#ppt_x"/>
                                          </p:val>
                                        </p:tav>
                                      </p:tavLst>
                                    </p:anim>
                                    <p:anim calcmode="lin" valueType="num">
                                      <p:cBhvr>
                                        <p:cTn id="1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2000"/>
                                        <p:tgtEl>
                                          <p:spTgt spid="6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2000"/>
                                        <p:tgtEl>
                                          <p:spTgt spid="64"/>
                                        </p:tgtEl>
                                      </p:cBhvr>
                                    </p:animEffect>
                                  </p:childTnLst>
                                </p:cTn>
                              </p:par>
                              <p:par>
                                <p:cTn id="27" presetID="10"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0" grpId="0"/>
      <p:bldP spid="61" grpId="0" animBg="1"/>
      <p:bldP spid="62" grpId="0" animBg="1"/>
      <p:bldP spid="6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magine 50" descr="NDVI_map_bev.jpg"/>
          <p:cNvPicPr>
            <a:picLocks noChangeAspect="1"/>
          </p:cNvPicPr>
          <p:nvPr/>
        </p:nvPicPr>
        <p:blipFill>
          <a:blip r:embed="rId3" cstate="print"/>
          <a:stretch>
            <a:fillRect/>
          </a:stretch>
        </p:blipFill>
        <p:spPr>
          <a:xfrm>
            <a:off x="5105400" y="1403573"/>
            <a:ext cx="3748385" cy="5302027"/>
          </a:xfrm>
          <a:prstGeom prst="rect">
            <a:avLst/>
          </a:prstGeom>
          <a:ln w="6350">
            <a:solidFill>
              <a:schemeClr val="tx2">
                <a:lumMod val="50000"/>
              </a:schemeClr>
            </a:solidFill>
          </a:ln>
          <a:effectLst>
            <a:outerShdw blurRad="50800" dist="38100" dir="5400000" algn="t" rotWithShape="0">
              <a:prstClr val="black">
                <a:alpha val="40000"/>
              </a:prstClr>
            </a:outerShdw>
          </a:effectLst>
        </p:spPr>
      </p:pic>
      <p:pic>
        <p:nvPicPr>
          <p:cNvPr id="41994" name="Immagine 77"/>
          <p:cNvPicPr>
            <a:picLocks noChangeAspect="1"/>
          </p:cNvPicPr>
          <p:nvPr/>
        </p:nvPicPr>
        <p:blipFill>
          <a:blip r:embed="rId4" cstate="print"/>
          <a:srcRect/>
          <a:stretch>
            <a:fillRect/>
          </a:stretch>
        </p:blipFill>
        <p:spPr bwMode="auto">
          <a:xfrm>
            <a:off x="609600" y="3403994"/>
            <a:ext cx="3851195" cy="1069776"/>
          </a:xfrm>
          <a:prstGeom prst="rect">
            <a:avLst/>
          </a:prstGeom>
          <a:noFill/>
          <a:ln w="9525">
            <a:noFill/>
            <a:miter lim="800000"/>
            <a:headEnd/>
            <a:tailEnd/>
          </a:ln>
        </p:spPr>
      </p:pic>
      <p:sp>
        <p:nvSpPr>
          <p:cNvPr id="5" name="Title 1"/>
          <p:cNvSpPr>
            <a:spLocks noGrp="1"/>
          </p:cNvSpPr>
          <p:nvPr>
            <p:ph type="title"/>
          </p:nvPr>
        </p:nvSpPr>
        <p:spPr>
          <a:xfrm>
            <a:off x="2362200" y="304800"/>
            <a:ext cx="6553200" cy="533400"/>
          </a:xfrm>
        </p:spPr>
        <p:txBody>
          <a:bodyPr/>
          <a:lstStyle/>
          <a:p>
            <a:r>
              <a:rPr lang="en-GB" sz="2400" dirty="0" smtClean="0"/>
              <a:t>Normalised Difference Vegetation Index (NDVI)</a:t>
            </a:r>
            <a:endParaRPr lang="en-GB"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Immagine 51"/>
          <p:cNvPicPr>
            <a:picLocks noChangeAspect="1" noChangeArrowheads="1"/>
          </p:cNvPicPr>
          <p:nvPr/>
        </p:nvPicPr>
        <p:blipFill>
          <a:blip r:embed="rId2" cstate="print"/>
          <a:srcRect t="6383"/>
          <a:stretch>
            <a:fillRect/>
          </a:stretch>
        </p:blipFill>
        <p:spPr bwMode="auto">
          <a:xfrm>
            <a:off x="285750" y="1928812"/>
            <a:ext cx="3608710" cy="3357563"/>
          </a:xfrm>
          <a:prstGeom prst="rect">
            <a:avLst/>
          </a:prstGeom>
          <a:noFill/>
          <a:ln w="9525">
            <a:noFill/>
            <a:miter lim="800000"/>
            <a:headEnd/>
            <a:tailEnd/>
          </a:ln>
        </p:spPr>
      </p:pic>
      <p:sp>
        <p:nvSpPr>
          <p:cNvPr id="53" name="Ovale 52"/>
          <p:cNvSpPr/>
          <p:nvPr/>
        </p:nvSpPr>
        <p:spPr>
          <a:xfrm>
            <a:off x="1214437" y="2428875"/>
            <a:ext cx="500063" cy="500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54" name="Ovale 53"/>
          <p:cNvSpPr/>
          <p:nvPr/>
        </p:nvSpPr>
        <p:spPr>
          <a:xfrm>
            <a:off x="428625" y="2857500"/>
            <a:ext cx="500063" cy="500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55" name="Ovale 54"/>
          <p:cNvSpPr/>
          <p:nvPr/>
        </p:nvSpPr>
        <p:spPr>
          <a:xfrm>
            <a:off x="3334122" y="4647902"/>
            <a:ext cx="500063" cy="500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63" name="Ovale 62"/>
          <p:cNvSpPr/>
          <p:nvPr/>
        </p:nvSpPr>
        <p:spPr>
          <a:xfrm>
            <a:off x="2928937" y="3643312"/>
            <a:ext cx="500063" cy="500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65" name="Ovale 64"/>
          <p:cNvSpPr/>
          <p:nvPr/>
        </p:nvSpPr>
        <p:spPr>
          <a:xfrm>
            <a:off x="2664396" y="1819424"/>
            <a:ext cx="500063" cy="500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67" name="CasellaDiTesto 66"/>
          <p:cNvSpPr txBox="1"/>
          <p:nvPr/>
        </p:nvSpPr>
        <p:spPr>
          <a:xfrm>
            <a:off x="3357563" y="1857375"/>
            <a:ext cx="1857375" cy="338550"/>
          </a:xfrm>
          <a:prstGeom prst="rect">
            <a:avLst/>
          </a:prstGeom>
          <a:solidFill>
            <a:schemeClr val="bg1"/>
          </a:solidFill>
          <a:ln w="6350">
            <a:solidFill>
              <a:schemeClr val="tx2">
                <a:lumMod val="50000"/>
              </a:schemeClr>
            </a:solidFill>
          </a:ln>
        </p:spPr>
        <p:txBody>
          <a:bodyPr lIns="91435" tIns="45718" rIns="91435" bIns="45718">
            <a:spAutoFit/>
          </a:bodyPr>
          <a:lstStyle/>
          <a:p>
            <a:pPr algn="ctr" defTabSz="408477" hangingPunct="0">
              <a:defRPr/>
            </a:pPr>
            <a:r>
              <a:rPr lang="it-IT" sz="1600" dirty="0" err="1" smtClean="0">
                <a:solidFill>
                  <a:schemeClr val="tx2">
                    <a:lumMod val="50000"/>
                  </a:schemeClr>
                </a:solidFill>
                <a:ea typeface="Gill Sans Light" charset="0"/>
                <a:cs typeface="Gill Sans Light" charset="0"/>
                <a:sym typeface="Gill Sans Light" charset="0"/>
              </a:rPr>
              <a:t>Vegetation</a:t>
            </a:r>
            <a:endParaRPr lang="it-IT" sz="1600" dirty="0">
              <a:solidFill>
                <a:schemeClr val="tx2">
                  <a:lumMod val="50000"/>
                </a:schemeClr>
              </a:solidFill>
              <a:ea typeface="Gill Sans Light" charset="0"/>
              <a:cs typeface="Gill Sans Light" charset="0"/>
              <a:sym typeface="Gill Sans Light" charset="0"/>
            </a:endParaRPr>
          </a:p>
        </p:txBody>
      </p:sp>
      <p:sp>
        <p:nvSpPr>
          <p:cNvPr id="72" name="CasellaDiTesto 71"/>
          <p:cNvSpPr txBox="1"/>
          <p:nvPr/>
        </p:nvSpPr>
        <p:spPr>
          <a:xfrm>
            <a:off x="428625" y="2000250"/>
            <a:ext cx="1357313" cy="338550"/>
          </a:xfrm>
          <a:prstGeom prst="rect">
            <a:avLst/>
          </a:prstGeom>
          <a:solidFill>
            <a:schemeClr val="bg1"/>
          </a:solidFill>
          <a:ln w="6350">
            <a:solidFill>
              <a:schemeClr val="tx2">
                <a:lumMod val="50000"/>
              </a:schemeClr>
            </a:solidFill>
          </a:ln>
        </p:spPr>
        <p:txBody>
          <a:bodyPr wrap="square" lIns="91435" tIns="45718" rIns="91435" bIns="45718">
            <a:spAutoFit/>
          </a:bodyPr>
          <a:lstStyle/>
          <a:p>
            <a:pPr algn="ctr" defTabSz="408477" hangingPunct="0">
              <a:defRPr/>
            </a:pPr>
            <a:r>
              <a:rPr lang="it-IT" sz="1600" dirty="0" smtClean="0">
                <a:solidFill>
                  <a:schemeClr val="tx2">
                    <a:lumMod val="50000"/>
                  </a:schemeClr>
                </a:solidFill>
                <a:ea typeface="Gill Sans Light" charset="0"/>
                <a:cs typeface="Gill Sans Light" charset="0"/>
                <a:sym typeface="Gill Sans Light" charset="0"/>
              </a:rPr>
              <a:t>Pinewood</a:t>
            </a:r>
            <a:endParaRPr lang="it-IT" sz="1600" dirty="0">
              <a:solidFill>
                <a:schemeClr val="tx2">
                  <a:lumMod val="50000"/>
                </a:schemeClr>
              </a:solidFill>
              <a:ea typeface="Gill Sans Light" charset="0"/>
              <a:cs typeface="Gill Sans Light" charset="0"/>
              <a:sym typeface="Gill Sans Light" charset="0"/>
            </a:endParaRPr>
          </a:p>
        </p:txBody>
      </p:sp>
      <p:sp>
        <p:nvSpPr>
          <p:cNvPr id="82" name="CasellaDiTesto 81"/>
          <p:cNvSpPr txBox="1"/>
          <p:nvPr/>
        </p:nvSpPr>
        <p:spPr>
          <a:xfrm>
            <a:off x="214313" y="3500438"/>
            <a:ext cx="857250" cy="338212"/>
          </a:xfrm>
          <a:prstGeom prst="rect">
            <a:avLst/>
          </a:prstGeom>
          <a:solidFill>
            <a:schemeClr val="bg1"/>
          </a:solidFill>
          <a:ln w="6350">
            <a:solidFill>
              <a:schemeClr val="tx2">
                <a:lumMod val="50000"/>
              </a:schemeClr>
            </a:solidFill>
          </a:ln>
        </p:spPr>
        <p:txBody>
          <a:bodyPr lIns="91435" tIns="45718" rIns="91435" bIns="45718">
            <a:spAutoFit/>
          </a:bodyPr>
          <a:lstStyle/>
          <a:p>
            <a:pPr algn="ctr" defTabSz="408477" hangingPunct="0">
              <a:defRPr/>
            </a:pPr>
            <a:r>
              <a:rPr lang="it-IT" sz="1600" dirty="0" err="1" smtClean="0">
                <a:solidFill>
                  <a:schemeClr val="tx2">
                    <a:lumMod val="50000"/>
                  </a:schemeClr>
                </a:solidFill>
                <a:ea typeface="Gill Sans Light" charset="0"/>
                <a:cs typeface="Gill Sans Light" charset="0"/>
                <a:sym typeface="Gill Sans Light" charset="0"/>
              </a:rPr>
              <a:t>Waters</a:t>
            </a:r>
            <a:endParaRPr lang="it-IT" sz="1600" dirty="0">
              <a:solidFill>
                <a:schemeClr val="tx2">
                  <a:lumMod val="50000"/>
                </a:schemeClr>
              </a:solidFill>
              <a:ea typeface="Gill Sans Light" charset="0"/>
              <a:cs typeface="Gill Sans Light" charset="0"/>
              <a:sym typeface="Gill Sans Light" charset="0"/>
            </a:endParaRPr>
          </a:p>
        </p:txBody>
      </p:sp>
      <p:sp>
        <p:nvSpPr>
          <p:cNvPr id="83" name="CasellaDiTesto 82"/>
          <p:cNvSpPr txBox="1"/>
          <p:nvPr/>
        </p:nvSpPr>
        <p:spPr>
          <a:xfrm>
            <a:off x="3500438" y="5214938"/>
            <a:ext cx="857250" cy="338212"/>
          </a:xfrm>
          <a:prstGeom prst="rect">
            <a:avLst/>
          </a:prstGeom>
          <a:solidFill>
            <a:schemeClr val="bg1"/>
          </a:solidFill>
          <a:ln w="6350">
            <a:solidFill>
              <a:schemeClr val="tx2">
                <a:lumMod val="50000"/>
              </a:schemeClr>
            </a:solidFill>
          </a:ln>
        </p:spPr>
        <p:txBody>
          <a:bodyPr lIns="91435" tIns="45718" rIns="91435" bIns="45718">
            <a:spAutoFit/>
          </a:bodyPr>
          <a:lstStyle/>
          <a:p>
            <a:pPr algn="ctr" defTabSz="408477" hangingPunct="0">
              <a:defRPr/>
            </a:pPr>
            <a:r>
              <a:rPr lang="it-IT" sz="1600" dirty="0" err="1" smtClean="0">
                <a:solidFill>
                  <a:schemeClr val="tx2">
                    <a:lumMod val="50000"/>
                  </a:schemeClr>
                </a:solidFill>
                <a:ea typeface="Gill Sans Light" charset="0"/>
                <a:cs typeface="Gill Sans Light" charset="0"/>
                <a:sym typeface="Gill Sans Light" charset="0"/>
              </a:rPr>
              <a:t>Sands</a:t>
            </a:r>
            <a:endParaRPr lang="it-IT" sz="1600" dirty="0">
              <a:solidFill>
                <a:schemeClr val="tx2">
                  <a:lumMod val="50000"/>
                </a:schemeClr>
              </a:solidFill>
              <a:ea typeface="Gill Sans Light" charset="0"/>
              <a:cs typeface="Gill Sans Light" charset="0"/>
              <a:sym typeface="Gill Sans Light" charset="0"/>
            </a:endParaRPr>
          </a:p>
        </p:txBody>
      </p:sp>
      <p:sp>
        <p:nvSpPr>
          <p:cNvPr id="84" name="CasellaDiTesto 83"/>
          <p:cNvSpPr txBox="1"/>
          <p:nvPr/>
        </p:nvSpPr>
        <p:spPr>
          <a:xfrm>
            <a:off x="3588618" y="3857625"/>
            <a:ext cx="1071563" cy="338212"/>
          </a:xfrm>
          <a:prstGeom prst="rect">
            <a:avLst/>
          </a:prstGeom>
          <a:solidFill>
            <a:schemeClr val="bg1"/>
          </a:solidFill>
          <a:ln w="6350">
            <a:solidFill>
              <a:schemeClr val="tx2">
                <a:lumMod val="50000"/>
              </a:schemeClr>
            </a:solidFill>
          </a:ln>
        </p:spPr>
        <p:txBody>
          <a:bodyPr lIns="91435" tIns="45718" rIns="91435" bIns="45718">
            <a:spAutoFit/>
          </a:bodyPr>
          <a:lstStyle/>
          <a:p>
            <a:pPr algn="ctr" defTabSz="408477" hangingPunct="0">
              <a:defRPr/>
            </a:pPr>
            <a:r>
              <a:rPr lang="it-IT" sz="1600" dirty="0" err="1" smtClean="0">
                <a:solidFill>
                  <a:schemeClr val="tx2">
                    <a:lumMod val="50000"/>
                  </a:schemeClr>
                </a:solidFill>
                <a:ea typeface="Gill Sans Light" charset="0"/>
                <a:cs typeface="Gill Sans Light" charset="0"/>
                <a:sym typeface="Gill Sans Light" charset="0"/>
              </a:rPr>
              <a:t>Soils</a:t>
            </a:r>
            <a:endParaRPr lang="it-IT" sz="1600" dirty="0">
              <a:solidFill>
                <a:schemeClr val="tx2">
                  <a:lumMod val="50000"/>
                </a:schemeClr>
              </a:solidFill>
              <a:ea typeface="Gill Sans Light" charset="0"/>
              <a:cs typeface="Gill Sans Light" charset="0"/>
              <a:sym typeface="Gill Sans Light" charset="0"/>
            </a:endParaRPr>
          </a:p>
        </p:txBody>
      </p:sp>
      <p:pic>
        <p:nvPicPr>
          <p:cNvPr id="2049" name="Picture 1"/>
          <p:cNvPicPr>
            <a:picLocks noChangeAspect="1" noChangeArrowheads="1"/>
          </p:cNvPicPr>
          <p:nvPr/>
        </p:nvPicPr>
        <p:blipFill>
          <a:blip r:embed="rId3" cstate="print"/>
          <a:srcRect/>
          <a:stretch>
            <a:fillRect/>
          </a:stretch>
        </p:blipFill>
        <p:spPr bwMode="auto">
          <a:xfrm>
            <a:off x="4357688" y="785813"/>
            <a:ext cx="4597673" cy="2768203"/>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4357687" y="3857625"/>
            <a:ext cx="4580930" cy="2531566"/>
          </a:xfrm>
          <a:prstGeom prst="rect">
            <a:avLst/>
          </a:prstGeom>
          <a:noFill/>
          <a:ln w="9525">
            <a:noFill/>
            <a:miter lim="800000"/>
            <a:headEnd/>
            <a:tailEnd/>
          </a:ln>
        </p:spPr>
      </p:pic>
      <p:graphicFrame>
        <p:nvGraphicFramePr>
          <p:cNvPr id="87" name="Tabella 86"/>
          <p:cNvGraphicFramePr>
            <a:graphicFrameLocks noGrp="1"/>
          </p:cNvGraphicFramePr>
          <p:nvPr>
            <p:extLst>
              <p:ext uri="{D42A27DB-BD31-4B8C-83A1-F6EECF244321}">
                <p14:modId xmlns:p14="http://schemas.microsoft.com/office/powerpoint/2010/main" val="3413687631"/>
              </p:ext>
            </p:extLst>
          </p:nvPr>
        </p:nvGraphicFramePr>
        <p:xfrm>
          <a:off x="678656" y="5553151"/>
          <a:ext cx="2909961" cy="1152449"/>
        </p:xfrm>
        <a:graphic>
          <a:graphicData uri="http://schemas.openxmlformats.org/drawingml/2006/table">
            <a:tbl>
              <a:tblPr/>
              <a:tblGrid>
                <a:gridCol w="2063427"/>
                <a:gridCol w="846534"/>
              </a:tblGrid>
              <a:tr h="344462">
                <a:tc>
                  <a:txBody>
                    <a:bodyPr/>
                    <a:lstStyle/>
                    <a:p>
                      <a:pPr algn="l" fontAlgn="b"/>
                      <a:r>
                        <a:rPr lang="it-IT" sz="1200" b="1" i="0" u="none" strike="noStrike" dirty="0" err="1" smtClean="0">
                          <a:solidFill>
                            <a:schemeClr val="tx2">
                              <a:lumMod val="50000"/>
                            </a:schemeClr>
                          </a:solidFill>
                          <a:latin typeface="Candara"/>
                        </a:rPr>
                        <a:t>Pearson</a:t>
                      </a:r>
                      <a:endParaRPr lang="it-IT" sz="1200" b="1" i="0" u="none" strike="noStrike" dirty="0">
                        <a:solidFill>
                          <a:schemeClr val="tx2">
                            <a:lumMod val="50000"/>
                          </a:schemeClr>
                        </a:solidFill>
                        <a:latin typeface="Candara"/>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it-IT" sz="1200" b="1" i="0" u="none" strike="noStrike">
                          <a:solidFill>
                            <a:schemeClr val="tx2">
                              <a:lumMod val="50000"/>
                            </a:schemeClr>
                          </a:solidFill>
                          <a:latin typeface="Candara"/>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44462">
                <a:tc>
                  <a:txBody>
                    <a:bodyPr/>
                    <a:lstStyle/>
                    <a:p>
                      <a:pPr algn="l" fontAlgn="b"/>
                      <a:r>
                        <a:rPr lang="it-IT" sz="1200" b="1" i="0" u="none" strike="noStrike" dirty="0" err="1" smtClean="0">
                          <a:solidFill>
                            <a:schemeClr val="tx2">
                              <a:lumMod val="50000"/>
                            </a:schemeClr>
                          </a:solidFill>
                          <a:latin typeface="Candara"/>
                        </a:rPr>
                        <a:t>Halophiltes</a:t>
                      </a:r>
                      <a:endParaRPr lang="it-IT" sz="1200" b="1" i="0" u="none" strike="noStrike" dirty="0">
                        <a:solidFill>
                          <a:schemeClr val="tx2">
                            <a:lumMod val="50000"/>
                          </a:schemeClr>
                        </a:solidFill>
                        <a:latin typeface="Candara"/>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200" b="0" i="0" u="none" strike="noStrike">
                          <a:solidFill>
                            <a:schemeClr val="tx2">
                              <a:lumMod val="50000"/>
                            </a:schemeClr>
                          </a:solidFill>
                          <a:latin typeface="Candara"/>
                        </a:rPr>
                        <a:t>0,96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63525">
                <a:tc>
                  <a:txBody>
                    <a:bodyPr/>
                    <a:lstStyle/>
                    <a:p>
                      <a:pPr algn="l" fontAlgn="b"/>
                      <a:r>
                        <a:rPr lang="it-IT" sz="1200" b="1" i="0" u="none" strike="noStrike" dirty="0" err="1" smtClean="0">
                          <a:solidFill>
                            <a:schemeClr val="tx2">
                              <a:lumMod val="50000"/>
                            </a:schemeClr>
                          </a:solidFill>
                          <a:latin typeface="Candara"/>
                        </a:rPr>
                        <a:t>Sands</a:t>
                      </a:r>
                      <a:endParaRPr lang="it-IT" sz="1200" b="1" i="0" u="none" strike="noStrike" dirty="0">
                        <a:solidFill>
                          <a:schemeClr val="tx2">
                            <a:lumMod val="50000"/>
                          </a:schemeClr>
                        </a:solidFill>
                        <a:latin typeface="Candara"/>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200" b="0" i="0" u="none" strike="noStrike" dirty="0">
                          <a:solidFill>
                            <a:schemeClr val="tx2">
                              <a:lumMod val="50000"/>
                            </a:schemeClr>
                          </a:solidFill>
                          <a:latin typeface="Candara"/>
                        </a:rPr>
                        <a:t>0,95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pic>
        <p:nvPicPr>
          <p:cNvPr id="88" name="Immagine 87" descr="unmixing_bevano.jpg"/>
          <p:cNvPicPr>
            <a:picLocks noChangeAspect="1"/>
          </p:cNvPicPr>
          <p:nvPr/>
        </p:nvPicPr>
        <p:blipFill>
          <a:blip r:embed="rId5" cstate="print"/>
          <a:stretch>
            <a:fillRect/>
          </a:stretch>
        </p:blipFill>
        <p:spPr>
          <a:xfrm>
            <a:off x="4572000" y="914400"/>
            <a:ext cx="4202037" cy="5943600"/>
          </a:xfrm>
          <a:prstGeom prst="rect">
            <a:avLst/>
          </a:prstGeom>
          <a:effectLst>
            <a:outerShdw blurRad="50800" dist="38100" dir="5400000" algn="t" rotWithShape="0">
              <a:prstClr val="black">
                <a:alpha val="40000"/>
              </a:prstClr>
            </a:outerShdw>
          </a:effectLst>
        </p:spPr>
      </p:pic>
      <p:sp>
        <p:nvSpPr>
          <p:cNvPr id="95" name="Rettangolo 94"/>
          <p:cNvSpPr/>
          <p:nvPr/>
        </p:nvSpPr>
        <p:spPr>
          <a:xfrm>
            <a:off x="8429625" y="6116836"/>
            <a:ext cx="357188"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olidFill>
                <a:schemeClr val="tx2">
                  <a:lumMod val="50000"/>
                </a:schemeClr>
              </a:solidFill>
              <a:sym typeface="Gill Sans Light" charset="0"/>
            </a:endParaRPr>
          </a:p>
        </p:txBody>
      </p:sp>
      <p:sp>
        <p:nvSpPr>
          <p:cNvPr id="19" name="Title 1"/>
          <p:cNvSpPr>
            <a:spLocks noGrp="1"/>
          </p:cNvSpPr>
          <p:nvPr>
            <p:ph type="title"/>
          </p:nvPr>
        </p:nvSpPr>
        <p:spPr>
          <a:xfrm>
            <a:off x="2362200" y="304800"/>
            <a:ext cx="6553200" cy="533400"/>
          </a:xfrm>
        </p:spPr>
        <p:txBody>
          <a:bodyPr/>
          <a:lstStyle/>
          <a:p>
            <a:r>
              <a:rPr lang="en-GB" sz="2300" dirty="0" smtClean="0">
                <a:latin typeface="+mn-lt"/>
              </a:rPr>
              <a:t>Fraction Map from SMA – Spectral Mixture Analysis</a:t>
            </a:r>
            <a:endParaRPr lang="en-GB" sz="23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2000"/>
                                        <p:tgtEl>
                                          <p:spTgt spid="204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2000"/>
                                        <p:tgtEl>
                                          <p:spTgt spid="9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magine 44" descr="bev_punti_camp_ph.jpg"/>
          <p:cNvPicPr>
            <a:picLocks noChangeAspect="1"/>
          </p:cNvPicPr>
          <p:nvPr/>
        </p:nvPicPr>
        <p:blipFill>
          <a:blip r:embed="rId2" cstate="print"/>
          <a:stretch>
            <a:fillRect/>
          </a:stretch>
        </p:blipFill>
        <p:spPr>
          <a:xfrm>
            <a:off x="214313" y="1071563"/>
            <a:ext cx="3987105" cy="5606728"/>
          </a:xfrm>
          <a:prstGeom prst="rect">
            <a:avLst/>
          </a:prstGeom>
          <a:effectLst>
            <a:outerShdw blurRad="50800" dist="38100" dir="5400000" algn="t" rotWithShape="0">
              <a:prstClr val="black">
                <a:alpha val="40000"/>
              </a:prstClr>
            </a:outerShdw>
          </a:effectLst>
        </p:spPr>
      </p:pic>
      <p:cxnSp>
        <p:nvCxnSpPr>
          <p:cNvPr id="50" name="Connettore 1 49"/>
          <p:cNvCxnSpPr/>
          <p:nvPr/>
        </p:nvCxnSpPr>
        <p:spPr>
          <a:xfrm>
            <a:off x="2000250" y="6572250"/>
            <a:ext cx="714375" cy="111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51" name="CasellaDiTesto 50"/>
          <p:cNvSpPr txBox="1">
            <a:spLocks noChangeArrowheads="1"/>
          </p:cNvSpPr>
          <p:nvPr/>
        </p:nvSpPr>
        <p:spPr bwMode="auto">
          <a:xfrm>
            <a:off x="2724671" y="6410400"/>
            <a:ext cx="1000125" cy="276820"/>
          </a:xfrm>
          <a:prstGeom prst="rect">
            <a:avLst/>
          </a:prstGeom>
          <a:noFill/>
          <a:ln w="9525">
            <a:noFill/>
            <a:miter lim="800000"/>
            <a:headEnd/>
            <a:tailEnd/>
          </a:ln>
        </p:spPr>
        <p:txBody>
          <a:bodyPr lIns="91435" tIns="45718" rIns="91435" bIns="45718">
            <a:prstTxWarp prst="textNoShape">
              <a:avLst/>
            </a:prstTxWarp>
            <a:spAutoFit/>
          </a:bodyPr>
          <a:lstStyle/>
          <a:p>
            <a:pPr algn="ctr" hangingPunct="0"/>
            <a:r>
              <a:rPr lang="it-IT" sz="1200" dirty="0">
                <a:solidFill>
                  <a:srgbClr val="FFC000"/>
                </a:solidFill>
                <a:latin typeface="Candara" pitchFamily="-106" charset="0"/>
              </a:rPr>
              <a:t>200 metri</a:t>
            </a:r>
          </a:p>
        </p:txBody>
      </p:sp>
      <p:pic>
        <p:nvPicPr>
          <p:cNvPr id="52" name="Immagine 51" descr="nord_freccia.jpg"/>
          <p:cNvPicPr>
            <a:picLocks noChangeAspect="1"/>
          </p:cNvPicPr>
          <p:nvPr/>
        </p:nvPicPr>
        <p:blipFill>
          <a:blip r:embed="rId3" cstate="print"/>
          <a:srcRect/>
          <a:stretch>
            <a:fillRect/>
          </a:stretch>
        </p:blipFill>
        <p:spPr bwMode="auto">
          <a:xfrm>
            <a:off x="315888" y="6113488"/>
            <a:ext cx="418579" cy="475506"/>
          </a:xfrm>
          <a:prstGeom prst="rect">
            <a:avLst/>
          </a:prstGeom>
          <a:noFill/>
          <a:ln w="9525">
            <a:noFill/>
            <a:miter lim="800000"/>
            <a:headEnd/>
            <a:tailEnd/>
          </a:ln>
        </p:spPr>
      </p:pic>
      <p:pic>
        <p:nvPicPr>
          <p:cNvPr id="53" name="Immagine 52" descr="asd_campo.png"/>
          <p:cNvPicPr>
            <a:picLocks noChangeAspect="1"/>
          </p:cNvPicPr>
          <p:nvPr/>
        </p:nvPicPr>
        <p:blipFill>
          <a:blip r:embed="rId4" cstate="print"/>
          <a:stretch>
            <a:fillRect/>
          </a:stretch>
        </p:blipFill>
        <p:spPr>
          <a:xfrm>
            <a:off x="5827001" y="1071563"/>
            <a:ext cx="2995910" cy="3343052"/>
          </a:xfrm>
          <a:prstGeom prst="rect">
            <a:avLst/>
          </a:prstGeom>
          <a:effectLst>
            <a:outerShdw blurRad="50800" dist="38100" dir="5400000" algn="t" rotWithShape="0">
              <a:prstClr val="black">
                <a:alpha val="40000"/>
              </a:prstClr>
            </a:outerShdw>
          </a:effectLst>
        </p:spPr>
      </p:pic>
      <p:pic>
        <p:nvPicPr>
          <p:cNvPr id="54" name="Immagine 53" descr="3521589_agpstrimble_geoxt.jpg"/>
          <p:cNvPicPr>
            <a:picLocks noChangeAspect="1"/>
          </p:cNvPicPr>
          <p:nvPr/>
        </p:nvPicPr>
        <p:blipFill>
          <a:blip r:embed="rId5" cstate="print"/>
          <a:stretch>
            <a:fillRect/>
          </a:stretch>
        </p:blipFill>
        <p:spPr>
          <a:xfrm>
            <a:off x="6539210" y="4620891"/>
            <a:ext cx="2057400" cy="2057400"/>
          </a:xfrm>
          <a:prstGeom prst="rect">
            <a:avLst/>
          </a:prstGeom>
          <a:effectLst>
            <a:outerShdw blurRad="50800" dist="38100" dir="5400000" algn="t" rotWithShape="0">
              <a:prstClr val="black">
                <a:alpha val="40000"/>
              </a:prstClr>
            </a:outerShdw>
          </a:effectLst>
        </p:spPr>
      </p:pic>
      <p:pic>
        <p:nvPicPr>
          <p:cNvPr id="84" name="Immagine 83" descr="Mariangela_campionamentobevano.JPG"/>
          <p:cNvPicPr>
            <a:picLocks noChangeAspect="1"/>
          </p:cNvPicPr>
          <p:nvPr/>
        </p:nvPicPr>
        <p:blipFill>
          <a:blip r:embed="rId6" cstate="print"/>
          <a:stretch>
            <a:fillRect/>
          </a:stretch>
        </p:blipFill>
        <p:spPr>
          <a:xfrm>
            <a:off x="1831702" y="1071563"/>
            <a:ext cx="3786188" cy="2839641"/>
          </a:xfrm>
          <a:prstGeom prst="rect">
            <a:avLst/>
          </a:prstGeom>
          <a:ln w="6350">
            <a:solidFill>
              <a:schemeClr val="tx2">
                <a:lumMod val="50000"/>
              </a:schemeClr>
            </a:solidFill>
          </a:ln>
          <a:effectLst>
            <a:outerShdw blurRad="50800" dist="38100" dir="5400000" algn="t" rotWithShape="0">
              <a:prstClr val="black">
                <a:alpha val="40000"/>
              </a:prstClr>
            </a:outerShdw>
          </a:effectLst>
        </p:spPr>
      </p:pic>
      <p:sp>
        <p:nvSpPr>
          <p:cNvPr id="10" name="Title 1"/>
          <p:cNvSpPr>
            <a:spLocks noGrp="1"/>
          </p:cNvSpPr>
          <p:nvPr>
            <p:ph type="title"/>
          </p:nvPr>
        </p:nvSpPr>
        <p:spPr>
          <a:xfrm>
            <a:off x="2362200" y="304800"/>
            <a:ext cx="6553200" cy="533400"/>
          </a:xfrm>
        </p:spPr>
        <p:txBody>
          <a:bodyPr/>
          <a:lstStyle/>
          <a:p>
            <a:r>
              <a:rPr lang="en-GB" dirty="0" smtClean="0"/>
              <a:t>In Situ Data</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0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20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0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20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20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20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50"/>
          <p:cNvPicPr>
            <a:picLocks noChangeAspect="1"/>
          </p:cNvPicPr>
          <p:nvPr/>
        </p:nvPicPr>
        <p:blipFill>
          <a:blip r:embed="rId2" cstate="print"/>
          <a:srcRect/>
          <a:stretch>
            <a:fillRect/>
          </a:stretch>
        </p:blipFill>
        <p:spPr bwMode="auto">
          <a:xfrm>
            <a:off x="0" y="990600"/>
            <a:ext cx="9144000" cy="5867400"/>
          </a:xfrm>
          <a:prstGeom prst="rect">
            <a:avLst/>
          </a:prstGeom>
          <a:noFill/>
          <a:ln w="9525">
            <a:noFill/>
            <a:miter lim="800000"/>
            <a:headEnd/>
            <a:tailEnd/>
          </a:ln>
        </p:spPr>
      </p:pic>
      <p:pic>
        <p:nvPicPr>
          <p:cNvPr id="49154" name="Picture 2"/>
          <p:cNvPicPr>
            <a:picLocks noChangeAspect="1" noChangeArrowheads="1"/>
          </p:cNvPicPr>
          <p:nvPr/>
        </p:nvPicPr>
        <p:blipFill>
          <a:blip r:embed="rId3" cstate="print"/>
          <a:srcRect/>
          <a:stretch>
            <a:fillRect/>
          </a:stretch>
        </p:blipFill>
        <p:spPr bwMode="auto">
          <a:xfrm>
            <a:off x="5409158" y="1081609"/>
            <a:ext cx="3684613" cy="2399854"/>
          </a:xfrm>
          <a:prstGeom prst="rect">
            <a:avLst/>
          </a:prstGeom>
          <a:ln w="6350">
            <a:solidFill>
              <a:schemeClr val="tx2">
                <a:lumMod val="50000"/>
              </a:schemeClr>
            </a:solidFill>
          </a:ln>
          <a:effectLst>
            <a:outerShdw blurRad="50800" dist="38100" dir="5400000" algn="t" rotWithShape="0">
              <a:prstClr val="black">
                <a:alpha val="40000"/>
              </a:prstClr>
            </a:outerShdw>
          </a:effectLst>
        </p:spPr>
      </p:pic>
      <p:pic>
        <p:nvPicPr>
          <p:cNvPr id="50" name="Immagine 49" descr="IMG_3544.JPG"/>
          <p:cNvPicPr/>
          <p:nvPr/>
        </p:nvPicPr>
        <p:blipFill>
          <a:blip r:embed="rId4" cstate="print"/>
          <a:stretch>
            <a:fillRect/>
          </a:stretch>
        </p:blipFill>
        <p:spPr>
          <a:xfrm>
            <a:off x="2281535" y="1121793"/>
            <a:ext cx="3071813" cy="2309440"/>
          </a:xfrm>
          <a:prstGeom prst="rect">
            <a:avLst/>
          </a:prstGeom>
          <a:ln w="6350">
            <a:solidFill>
              <a:schemeClr val="tx2">
                <a:lumMod val="50000"/>
              </a:schemeClr>
            </a:solidFill>
          </a:ln>
          <a:effectLst>
            <a:outerShdw blurRad="50800" dist="38100" dir="5400000" algn="t" rotWithShape="0">
              <a:prstClr val="black">
                <a:alpha val="40000"/>
              </a:prstClr>
            </a:outerShdw>
          </a:effectLst>
        </p:spPr>
      </p:pic>
      <p:sp>
        <p:nvSpPr>
          <p:cNvPr id="54" name="CasellaDiTesto 53"/>
          <p:cNvSpPr txBox="1"/>
          <p:nvPr/>
        </p:nvSpPr>
        <p:spPr>
          <a:xfrm>
            <a:off x="-152400" y="1598478"/>
            <a:ext cx="2571750" cy="1754322"/>
          </a:xfrm>
          <a:prstGeom prst="rect">
            <a:avLst/>
          </a:prstGeom>
          <a:noFill/>
        </p:spPr>
        <p:txBody>
          <a:bodyPr lIns="91435" tIns="45718" rIns="91435" bIns="45718">
            <a:spAutoFit/>
          </a:bodyPr>
          <a:lstStyle/>
          <a:p>
            <a:pPr algn="ctr" defTabSz="408477" hangingPunct="0">
              <a:defRPr/>
            </a:pPr>
            <a:r>
              <a:rPr lang="it-IT" b="1" i="1" dirty="0" err="1">
                <a:solidFill>
                  <a:schemeClr val="bg1"/>
                </a:solidFill>
                <a:ea typeface="Gill Sans Light" charset="0"/>
                <a:cs typeface="Gill Sans Light" charset="0"/>
                <a:sym typeface="Gill Sans Light" charset="0"/>
              </a:rPr>
              <a:t>Ammophila</a:t>
            </a:r>
            <a:r>
              <a:rPr lang="it-IT" b="1" i="1" dirty="0">
                <a:solidFill>
                  <a:schemeClr val="bg1"/>
                </a:solidFill>
                <a:ea typeface="Gill Sans Light" charset="0"/>
                <a:cs typeface="Gill Sans Light" charset="0"/>
                <a:sym typeface="Gill Sans Light" charset="0"/>
              </a:rPr>
              <a:t> </a:t>
            </a:r>
            <a:r>
              <a:rPr lang="it-IT" b="1" i="1" dirty="0" err="1">
                <a:solidFill>
                  <a:schemeClr val="bg1"/>
                </a:solidFill>
                <a:ea typeface="Gill Sans Light" charset="0"/>
                <a:cs typeface="Gill Sans Light" charset="0"/>
                <a:sym typeface="Gill Sans Light" charset="0"/>
              </a:rPr>
              <a:t>littoralis</a:t>
            </a:r>
            <a:endParaRPr lang="it-IT" b="1" i="1" dirty="0">
              <a:solidFill>
                <a:schemeClr val="bg1"/>
              </a:solidFill>
              <a:ea typeface="Gill Sans Light" charset="0"/>
              <a:cs typeface="Gill Sans Light" charset="0"/>
              <a:sym typeface="Gill Sans Light" charset="0"/>
            </a:endParaRPr>
          </a:p>
          <a:p>
            <a:pPr algn="ctr" defTabSz="408477" hangingPunct="0">
              <a:defRPr/>
            </a:pPr>
            <a:r>
              <a:rPr lang="it-IT" b="1" i="1" dirty="0" err="1">
                <a:solidFill>
                  <a:schemeClr val="bg1"/>
                </a:solidFill>
                <a:ea typeface="Gill Sans Light" charset="0"/>
                <a:cs typeface="Gill Sans Light" charset="0"/>
                <a:sym typeface="Gill Sans Light" charset="0"/>
              </a:rPr>
              <a:t>Agropyron</a:t>
            </a:r>
            <a:r>
              <a:rPr lang="it-IT" b="1" i="1" dirty="0">
                <a:solidFill>
                  <a:schemeClr val="bg1"/>
                </a:solidFill>
                <a:ea typeface="Gill Sans Light" charset="0"/>
                <a:cs typeface="Gill Sans Light" charset="0"/>
                <a:sym typeface="Gill Sans Light" charset="0"/>
              </a:rPr>
              <a:t> </a:t>
            </a:r>
            <a:r>
              <a:rPr lang="it-IT" b="1" i="1" dirty="0" err="1">
                <a:solidFill>
                  <a:schemeClr val="bg1"/>
                </a:solidFill>
                <a:ea typeface="Gill Sans Light" charset="0"/>
                <a:cs typeface="Gill Sans Light" charset="0"/>
                <a:sym typeface="Gill Sans Light" charset="0"/>
              </a:rPr>
              <a:t>junceum</a:t>
            </a:r>
            <a:endParaRPr lang="it-IT" b="1" i="1" dirty="0">
              <a:solidFill>
                <a:schemeClr val="bg1"/>
              </a:solidFill>
              <a:ea typeface="Gill Sans Light" charset="0"/>
              <a:cs typeface="Gill Sans Light" charset="0"/>
              <a:sym typeface="Gill Sans Light" charset="0"/>
            </a:endParaRPr>
          </a:p>
          <a:p>
            <a:pPr algn="ctr" defTabSz="408477" hangingPunct="0">
              <a:defRPr/>
            </a:pPr>
            <a:r>
              <a:rPr lang="it-IT" b="1" i="1" dirty="0" err="1">
                <a:solidFill>
                  <a:schemeClr val="bg1"/>
                </a:solidFill>
                <a:ea typeface="Gill Sans Light" charset="0"/>
                <a:cs typeface="Gill Sans Light" charset="0"/>
                <a:sym typeface="Gill Sans Light" charset="0"/>
              </a:rPr>
              <a:t>Limonium</a:t>
            </a:r>
            <a:r>
              <a:rPr lang="it-IT" b="1" i="1" dirty="0">
                <a:solidFill>
                  <a:schemeClr val="bg1"/>
                </a:solidFill>
                <a:ea typeface="Gill Sans Light" charset="0"/>
                <a:cs typeface="Gill Sans Light" charset="0"/>
                <a:sym typeface="Gill Sans Light" charset="0"/>
              </a:rPr>
              <a:t> </a:t>
            </a:r>
            <a:r>
              <a:rPr lang="it-IT" b="1" i="1" dirty="0" err="1">
                <a:solidFill>
                  <a:schemeClr val="bg1"/>
                </a:solidFill>
                <a:ea typeface="Gill Sans Light" charset="0"/>
                <a:cs typeface="Gill Sans Light" charset="0"/>
                <a:sym typeface="Gill Sans Light" charset="0"/>
              </a:rPr>
              <a:t>narbonense</a:t>
            </a:r>
            <a:endParaRPr lang="it-IT" b="1" i="1" dirty="0">
              <a:solidFill>
                <a:schemeClr val="bg1"/>
              </a:solidFill>
              <a:ea typeface="Gill Sans Light" charset="0"/>
              <a:cs typeface="Gill Sans Light" charset="0"/>
              <a:sym typeface="Gill Sans Light" charset="0"/>
            </a:endParaRPr>
          </a:p>
          <a:p>
            <a:pPr algn="ctr" defTabSz="408477" hangingPunct="0">
              <a:defRPr/>
            </a:pPr>
            <a:r>
              <a:rPr lang="it-IT" b="1" i="1" dirty="0" err="1">
                <a:solidFill>
                  <a:schemeClr val="bg1"/>
                </a:solidFill>
                <a:ea typeface="Gill Sans Light" charset="0"/>
                <a:cs typeface="Gill Sans Light" charset="0"/>
                <a:sym typeface="Gill Sans Light" charset="0"/>
              </a:rPr>
              <a:t>Medicago</a:t>
            </a:r>
            <a:r>
              <a:rPr lang="it-IT" b="1" i="1" dirty="0">
                <a:solidFill>
                  <a:schemeClr val="bg1"/>
                </a:solidFill>
                <a:ea typeface="Gill Sans Light" charset="0"/>
                <a:cs typeface="Gill Sans Light" charset="0"/>
                <a:sym typeface="Gill Sans Light" charset="0"/>
              </a:rPr>
              <a:t> marina</a:t>
            </a:r>
          </a:p>
          <a:p>
            <a:pPr algn="ctr" defTabSz="408477" hangingPunct="0">
              <a:defRPr/>
            </a:pPr>
            <a:r>
              <a:rPr lang="it-IT" b="1" i="1" dirty="0">
                <a:solidFill>
                  <a:schemeClr val="bg1"/>
                </a:solidFill>
                <a:ea typeface="Gill Sans Light" charset="0"/>
                <a:cs typeface="Gill Sans Light" charset="0"/>
                <a:sym typeface="Gill Sans Light" charset="0"/>
              </a:rPr>
              <a:t>Salicornia </a:t>
            </a:r>
            <a:r>
              <a:rPr lang="it-IT" b="1" i="1" dirty="0" smtClean="0">
                <a:solidFill>
                  <a:schemeClr val="bg1"/>
                </a:solidFill>
                <a:ea typeface="Gill Sans Light" charset="0"/>
                <a:cs typeface="Gill Sans Light" charset="0"/>
                <a:sym typeface="Gill Sans Light" charset="0"/>
              </a:rPr>
              <a:t>veneta</a:t>
            </a:r>
            <a:endParaRPr lang="it-IT" b="1" i="1" dirty="0">
              <a:solidFill>
                <a:schemeClr val="bg1"/>
              </a:solidFill>
              <a:ea typeface="Gill Sans Light" charset="0"/>
              <a:cs typeface="Gill Sans Light" charset="0"/>
              <a:sym typeface="Gill Sans Light" charset="0"/>
            </a:endParaRPr>
          </a:p>
          <a:p>
            <a:pPr algn="ctr" defTabSz="408477" hangingPunct="0">
              <a:defRPr/>
            </a:pPr>
            <a:r>
              <a:rPr lang="it-IT" b="1" i="1" dirty="0" err="1">
                <a:solidFill>
                  <a:schemeClr val="bg1"/>
                </a:solidFill>
                <a:ea typeface="Gill Sans Light" charset="0"/>
                <a:cs typeface="Gill Sans Light" charset="0"/>
                <a:sym typeface="Gill Sans Light" charset="0"/>
              </a:rPr>
              <a:t>Pinus</a:t>
            </a:r>
            <a:r>
              <a:rPr lang="it-IT" b="1" i="1" dirty="0">
                <a:solidFill>
                  <a:schemeClr val="bg1"/>
                </a:solidFill>
                <a:ea typeface="Gill Sans Light" charset="0"/>
                <a:cs typeface="Gill Sans Light" charset="0"/>
                <a:sym typeface="Gill Sans Light" charset="0"/>
              </a:rPr>
              <a:t> </a:t>
            </a:r>
            <a:r>
              <a:rPr lang="it-IT" b="1" i="1" dirty="0" err="1">
                <a:solidFill>
                  <a:schemeClr val="bg1"/>
                </a:solidFill>
                <a:ea typeface="Gill Sans Light" charset="0"/>
                <a:cs typeface="Gill Sans Light" charset="0"/>
                <a:sym typeface="Gill Sans Light" charset="0"/>
              </a:rPr>
              <a:t>pinaster</a:t>
            </a:r>
            <a:endParaRPr lang="it-IT" b="1" i="1" dirty="0">
              <a:solidFill>
                <a:schemeClr val="bg1"/>
              </a:solidFill>
              <a:ea typeface="Gill Sans Light" charset="0"/>
              <a:cs typeface="Gill Sans Light" charset="0"/>
              <a:sym typeface="Gill Sans Light" charset="0"/>
            </a:endParaRPr>
          </a:p>
        </p:txBody>
      </p:sp>
      <p:pic>
        <p:nvPicPr>
          <p:cNvPr id="55" name="Immagine 54"/>
          <p:cNvPicPr/>
          <p:nvPr/>
        </p:nvPicPr>
        <p:blipFill>
          <a:blip r:embed="rId5" cstate="print"/>
          <a:srcRect l="13674" t="37010" r="13378" b="41304"/>
          <a:stretch>
            <a:fillRect/>
          </a:stretch>
        </p:blipFill>
        <p:spPr bwMode="auto">
          <a:xfrm>
            <a:off x="1785938" y="3929062"/>
            <a:ext cx="5000625" cy="928688"/>
          </a:xfrm>
          <a:prstGeom prst="rect">
            <a:avLst/>
          </a:prstGeom>
          <a:ln w="6350">
            <a:solidFill>
              <a:schemeClr val="tx2">
                <a:lumMod val="50000"/>
              </a:schemeClr>
            </a:solidFill>
          </a:ln>
          <a:effectLst>
            <a:outerShdw blurRad="50800" dist="38100" dir="5400000" algn="t" rotWithShape="0">
              <a:prstClr val="black">
                <a:alpha val="40000"/>
              </a:prstClr>
            </a:outerShdw>
          </a:effectLst>
        </p:spPr>
      </p:pic>
      <p:pic>
        <p:nvPicPr>
          <p:cNvPr id="49156" name="Picture 4"/>
          <p:cNvPicPr>
            <a:picLocks noChangeAspect="1" noChangeArrowheads="1"/>
          </p:cNvPicPr>
          <p:nvPr/>
        </p:nvPicPr>
        <p:blipFill>
          <a:blip r:embed="rId6" cstate="print"/>
          <a:srcRect/>
          <a:stretch>
            <a:fillRect/>
          </a:stretch>
        </p:blipFill>
        <p:spPr bwMode="auto">
          <a:xfrm>
            <a:off x="7246442" y="5414740"/>
            <a:ext cx="1842865" cy="1388566"/>
          </a:xfrm>
          <a:prstGeom prst="rect">
            <a:avLst/>
          </a:prstGeom>
          <a:noFill/>
          <a:ln w="9525">
            <a:solidFill>
              <a:srgbClr val="C00000"/>
            </a:solidFill>
            <a:miter lim="800000"/>
            <a:headEnd/>
            <a:tailEnd/>
          </a:ln>
        </p:spPr>
      </p:pic>
      <p:pic>
        <p:nvPicPr>
          <p:cNvPr id="60" name="Immagine 59" descr="IMG_3567.JPG"/>
          <p:cNvPicPr>
            <a:picLocks noChangeAspect="1"/>
          </p:cNvPicPr>
          <p:nvPr/>
        </p:nvPicPr>
        <p:blipFill>
          <a:blip r:embed="rId7" cstate="print"/>
          <a:srcRect/>
          <a:stretch>
            <a:fillRect/>
          </a:stretch>
        </p:blipFill>
        <p:spPr bwMode="auto">
          <a:xfrm>
            <a:off x="7231931" y="3916785"/>
            <a:ext cx="1857375" cy="1393031"/>
          </a:xfrm>
          <a:prstGeom prst="rect">
            <a:avLst/>
          </a:prstGeom>
          <a:noFill/>
          <a:ln w="9525">
            <a:solidFill>
              <a:srgbClr val="C00000"/>
            </a:solidFill>
            <a:miter lim="800000"/>
            <a:headEnd/>
            <a:tailEnd/>
          </a:ln>
        </p:spPr>
      </p:pic>
      <p:sp>
        <p:nvSpPr>
          <p:cNvPr id="61" name="Rettangolo 60"/>
          <p:cNvSpPr/>
          <p:nvPr/>
        </p:nvSpPr>
        <p:spPr>
          <a:xfrm>
            <a:off x="6215063" y="4000500"/>
            <a:ext cx="571500" cy="7143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ym typeface="Gill Sans Light" charset="0"/>
            </a:endParaRPr>
          </a:p>
        </p:txBody>
      </p:sp>
      <p:pic>
        <p:nvPicPr>
          <p:cNvPr id="49157" name="Picture 5"/>
          <p:cNvPicPr>
            <a:picLocks noChangeAspect="1" noChangeArrowheads="1"/>
          </p:cNvPicPr>
          <p:nvPr/>
        </p:nvPicPr>
        <p:blipFill>
          <a:blip r:embed="rId8" cstate="print"/>
          <a:srcRect/>
          <a:stretch>
            <a:fillRect/>
          </a:stretch>
        </p:blipFill>
        <p:spPr bwMode="auto">
          <a:xfrm>
            <a:off x="5143500" y="5450458"/>
            <a:ext cx="1960066" cy="1324942"/>
          </a:xfrm>
          <a:prstGeom prst="rect">
            <a:avLst/>
          </a:prstGeom>
          <a:noFill/>
          <a:ln>
            <a:solidFill>
              <a:schemeClr val="tx2">
                <a:lumMod val="50000"/>
              </a:schemeClr>
            </a:solidFill>
          </a:ln>
        </p:spPr>
      </p:pic>
      <p:sp>
        <p:nvSpPr>
          <p:cNvPr id="63" name="Rettangolo 62"/>
          <p:cNvSpPr/>
          <p:nvPr/>
        </p:nvSpPr>
        <p:spPr>
          <a:xfrm>
            <a:off x="4156770" y="4396756"/>
            <a:ext cx="285750" cy="443135"/>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ym typeface="Gill Sans Light" charset="0"/>
            </a:endParaRPr>
          </a:p>
        </p:txBody>
      </p:sp>
      <p:pic>
        <p:nvPicPr>
          <p:cNvPr id="64" name="Immagine 63" descr="IMG_3547.JPG"/>
          <p:cNvPicPr>
            <a:picLocks noChangeAspect="1"/>
          </p:cNvPicPr>
          <p:nvPr/>
        </p:nvPicPr>
        <p:blipFill>
          <a:blip r:embed="rId9" cstate="print"/>
          <a:stretch>
            <a:fillRect/>
          </a:stretch>
        </p:blipFill>
        <p:spPr>
          <a:xfrm>
            <a:off x="2928938" y="5365626"/>
            <a:ext cx="1952253" cy="1464469"/>
          </a:xfrm>
          <a:prstGeom prst="rect">
            <a:avLst/>
          </a:prstGeom>
          <a:noFill/>
          <a:ln>
            <a:solidFill>
              <a:schemeClr val="tx2">
                <a:lumMod val="50000"/>
              </a:schemeClr>
            </a:solidFill>
          </a:ln>
        </p:spPr>
      </p:pic>
      <p:sp>
        <p:nvSpPr>
          <p:cNvPr id="65" name="Rettangolo 64"/>
          <p:cNvSpPr/>
          <p:nvPr/>
        </p:nvSpPr>
        <p:spPr>
          <a:xfrm>
            <a:off x="3845347" y="4385594"/>
            <a:ext cx="285750" cy="44313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ym typeface="Gill Sans Light" charset="0"/>
            </a:endParaRPr>
          </a:p>
        </p:txBody>
      </p:sp>
      <p:sp>
        <p:nvSpPr>
          <p:cNvPr id="67" name="Rettangolo 66"/>
          <p:cNvSpPr/>
          <p:nvPr/>
        </p:nvSpPr>
        <p:spPr>
          <a:xfrm>
            <a:off x="3204642" y="4126632"/>
            <a:ext cx="571500" cy="71437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defTabSz="408477" hangingPunct="0">
              <a:defRPr/>
            </a:pPr>
            <a:endParaRPr lang="it-IT" dirty="0">
              <a:sym typeface="Gill Sans Light" charset="0"/>
            </a:endParaRPr>
          </a:p>
        </p:txBody>
      </p:sp>
      <p:pic>
        <p:nvPicPr>
          <p:cNvPr id="49159" name="Picture 7"/>
          <p:cNvPicPr>
            <a:picLocks noChangeAspect="1" noChangeArrowheads="1"/>
          </p:cNvPicPr>
          <p:nvPr/>
        </p:nvPicPr>
        <p:blipFill>
          <a:blip r:embed="rId10" cstate="print"/>
          <a:srcRect/>
          <a:stretch>
            <a:fillRect/>
          </a:stretch>
        </p:blipFill>
        <p:spPr bwMode="auto">
          <a:xfrm>
            <a:off x="91529" y="5653609"/>
            <a:ext cx="1857375" cy="1117327"/>
          </a:xfrm>
          <a:prstGeom prst="rect">
            <a:avLst/>
          </a:prstGeom>
          <a:noFill/>
          <a:ln w="9525">
            <a:solidFill>
              <a:srgbClr val="FFC000"/>
            </a:solidFill>
            <a:miter lim="800000"/>
            <a:headEnd/>
            <a:tailEnd/>
          </a:ln>
        </p:spPr>
      </p:pic>
      <p:pic>
        <p:nvPicPr>
          <p:cNvPr id="69" name="Immagine 68" descr="IMG_3515.JPG"/>
          <p:cNvPicPr>
            <a:picLocks noChangeAspect="1" noChangeArrowheads="1"/>
          </p:cNvPicPr>
          <p:nvPr/>
        </p:nvPicPr>
        <p:blipFill>
          <a:blip r:embed="rId11" cstate="print"/>
          <a:srcRect/>
          <a:stretch>
            <a:fillRect/>
          </a:stretch>
        </p:blipFill>
        <p:spPr bwMode="auto">
          <a:xfrm>
            <a:off x="61392" y="4061892"/>
            <a:ext cx="2000250" cy="1505768"/>
          </a:xfrm>
          <a:prstGeom prst="rect">
            <a:avLst/>
          </a:prstGeom>
          <a:noFill/>
          <a:ln w="9525">
            <a:solidFill>
              <a:srgbClr val="FFC000"/>
            </a:solidFill>
            <a:miter lim="800000"/>
            <a:headEnd/>
            <a:tailEnd/>
          </a:ln>
        </p:spPr>
      </p:pic>
      <p:sp>
        <p:nvSpPr>
          <p:cNvPr id="19" name="Title 1"/>
          <p:cNvSpPr>
            <a:spLocks noGrp="1"/>
          </p:cNvSpPr>
          <p:nvPr>
            <p:ph type="title"/>
          </p:nvPr>
        </p:nvSpPr>
        <p:spPr>
          <a:xfrm>
            <a:off x="2362200" y="304800"/>
            <a:ext cx="6553200" cy="533400"/>
          </a:xfrm>
        </p:spPr>
        <p:txBody>
          <a:bodyPr/>
          <a:lstStyle/>
          <a:p>
            <a:r>
              <a:rPr lang="en-GB" dirty="0" smtClean="0"/>
              <a:t>In Situ Data</a:t>
            </a:r>
            <a:endParaRPr lang="en-GB"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magine 43" descr="change_NaN_2010_1991_resize_bevano_GRID.png"/>
          <p:cNvPicPr/>
          <p:nvPr/>
        </p:nvPicPr>
        <p:blipFill>
          <a:blip r:embed="rId3" cstate="print"/>
          <a:stretch>
            <a:fillRect/>
          </a:stretch>
        </p:blipFill>
        <p:spPr>
          <a:xfrm>
            <a:off x="4419600" y="1630785"/>
            <a:ext cx="3571875" cy="5051971"/>
          </a:xfrm>
          <a:prstGeom prst="rect">
            <a:avLst/>
          </a:prstGeom>
          <a:ln w="6350">
            <a:solidFill>
              <a:schemeClr val="tx1">
                <a:lumMod val="95000"/>
                <a:lumOff val="5000"/>
              </a:schemeClr>
            </a:solidFill>
          </a:ln>
          <a:effectLst>
            <a:outerShdw blurRad="50800" dist="38100" dir="5400000" algn="t" rotWithShape="0">
              <a:prstClr val="black">
                <a:alpha val="40000"/>
              </a:prstClr>
            </a:outerShdw>
          </a:effectLst>
        </p:spPr>
      </p:pic>
      <p:sp>
        <p:nvSpPr>
          <p:cNvPr id="47" name="CasellaDiTesto 46"/>
          <p:cNvSpPr txBox="1"/>
          <p:nvPr/>
        </p:nvSpPr>
        <p:spPr>
          <a:xfrm>
            <a:off x="4741068" y="1046014"/>
            <a:ext cx="2928938" cy="584771"/>
          </a:xfrm>
          <a:prstGeom prst="rect">
            <a:avLst/>
          </a:prstGeom>
          <a:noFill/>
        </p:spPr>
        <p:txBody>
          <a:bodyPr lIns="91435" tIns="45718" rIns="91435" bIns="45718">
            <a:spAutoFit/>
          </a:bodyPr>
          <a:lstStyle/>
          <a:p>
            <a:pPr algn="ctr" defTabSz="408477" hangingPunct="0">
              <a:defRPr/>
            </a:pPr>
            <a:r>
              <a:rPr lang="it-IT" sz="3200" b="1" dirty="0">
                <a:solidFill>
                  <a:schemeClr val="tx2">
                    <a:lumMod val="50000"/>
                  </a:schemeClr>
                </a:solidFill>
                <a:ea typeface="Gill Sans Light" charset="0"/>
                <a:cs typeface="Gill Sans Light" charset="0"/>
                <a:sym typeface="Gill Sans Light" charset="0"/>
              </a:rPr>
              <a:t>1991 - 2010</a:t>
            </a:r>
          </a:p>
        </p:txBody>
      </p:sp>
      <p:pic>
        <p:nvPicPr>
          <p:cNvPr id="52" name="Immagine 51" descr="change_NaN_2001_1991_resize_bevano.png"/>
          <p:cNvPicPr>
            <a:picLocks noChangeAspect="1"/>
          </p:cNvPicPr>
          <p:nvPr/>
        </p:nvPicPr>
        <p:blipFill>
          <a:blip r:embed="rId4" cstate="print"/>
          <a:srcRect l="49768" t="39008" r="13736" b="25804"/>
          <a:stretch>
            <a:fillRect/>
          </a:stretch>
        </p:blipFill>
        <p:spPr>
          <a:xfrm>
            <a:off x="1417216" y="4638675"/>
            <a:ext cx="1571625" cy="2143125"/>
          </a:xfrm>
          <a:prstGeom prst="rect">
            <a:avLst/>
          </a:prstGeom>
          <a:ln w="6350">
            <a:solidFill>
              <a:schemeClr val="tx1">
                <a:lumMod val="95000"/>
                <a:lumOff val="5000"/>
              </a:schemeClr>
            </a:solidFill>
          </a:ln>
          <a:effectLst>
            <a:outerShdw blurRad="50800" dist="38100" dir="5400000" algn="t" rotWithShape="0">
              <a:prstClr val="black">
                <a:alpha val="40000"/>
              </a:prstClr>
            </a:outerShdw>
          </a:effectLst>
        </p:spPr>
      </p:pic>
      <p:sp>
        <p:nvSpPr>
          <p:cNvPr id="53" name="CasellaDiTesto 52"/>
          <p:cNvSpPr txBox="1"/>
          <p:nvPr/>
        </p:nvSpPr>
        <p:spPr>
          <a:xfrm>
            <a:off x="1143000" y="1115456"/>
            <a:ext cx="2286000" cy="584771"/>
          </a:xfrm>
          <a:prstGeom prst="rect">
            <a:avLst/>
          </a:prstGeom>
          <a:noFill/>
        </p:spPr>
        <p:txBody>
          <a:bodyPr lIns="91435" tIns="45718" rIns="91435" bIns="45718">
            <a:spAutoFit/>
          </a:bodyPr>
          <a:lstStyle/>
          <a:p>
            <a:pPr algn="ctr" defTabSz="408477" hangingPunct="0">
              <a:defRPr/>
            </a:pPr>
            <a:r>
              <a:rPr lang="it-IT" sz="3200" b="1" dirty="0">
                <a:solidFill>
                  <a:schemeClr val="tx2">
                    <a:lumMod val="50000"/>
                  </a:schemeClr>
                </a:solidFill>
                <a:ea typeface="Gill Sans Light" charset="0"/>
                <a:cs typeface="Gill Sans Light" charset="0"/>
                <a:sym typeface="Gill Sans Light" charset="0"/>
              </a:rPr>
              <a:t>1991 - 2001</a:t>
            </a:r>
          </a:p>
        </p:txBody>
      </p:sp>
      <p:sp>
        <p:nvSpPr>
          <p:cNvPr id="54" name="CasellaDiTesto 53"/>
          <p:cNvSpPr txBox="1"/>
          <p:nvPr/>
        </p:nvSpPr>
        <p:spPr>
          <a:xfrm>
            <a:off x="1097756" y="4115459"/>
            <a:ext cx="2286000" cy="523216"/>
          </a:xfrm>
          <a:prstGeom prst="rect">
            <a:avLst/>
          </a:prstGeom>
          <a:noFill/>
        </p:spPr>
        <p:txBody>
          <a:bodyPr lIns="91435" tIns="45718" rIns="91435" bIns="45718">
            <a:spAutoFit/>
          </a:bodyPr>
          <a:lstStyle/>
          <a:p>
            <a:pPr algn="ctr" defTabSz="408477" hangingPunct="0">
              <a:defRPr/>
            </a:pPr>
            <a:r>
              <a:rPr lang="it-IT" sz="2800" b="1" dirty="0">
                <a:solidFill>
                  <a:schemeClr val="tx2">
                    <a:lumMod val="50000"/>
                  </a:schemeClr>
                </a:solidFill>
                <a:ea typeface="Gill Sans Light" charset="0"/>
                <a:cs typeface="Gill Sans Light" charset="0"/>
                <a:sym typeface="Gill Sans Light" charset="0"/>
              </a:rPr>
              <a:t>2001 – 2010</a:t>
            </a:r>
          </a:p>
        </p:txBody>
      </p:sp>
      <p:pic>
        <p:nvPicPr>
          <p:cNvPr id="41" name="Immagine 40" descr="changeNaN2010_2001_resize_bevano.png"/>
          <p:cNvPicPr/>
          <p:nvPr/>
        </p:nvPicPr>
        <p:blipFill>
          <a:blip r:embed="rId5" cstate="print"/>
          <a:srcRect l="49888" t="34296" r="15034" b="25549"/>
          <a:stretch>
            <a:fillRect/>
          </a:stretch>
        </p:blipFill>
        <p:spPr>
          <a:xfrm>
            <a:off x="1500187" y="1707644"/>
            <a:ext cx="1500188" cy="2428875"/>
          </a:xfrm>
          <a:prstGeom prst="rect">
            <a:avLst/>
          </a:prstGeom>
          <a:ln w="6350">
            <a:solidFill>
              <a:schemeClr val="tx1">
                <a:lumMod val="95000"/>
                <a:lumOff val="5000"/>
              </a:schemeClr>
            </a:solidFill>
          </a:ln>
          <a:effectLst>
            <a:outerShdw blurRad="50800" dist="38100" dir="5400000" algn="t" rotWithShape="0">
              <a:prstClr val="black">
                <a:alpha val="40000"/>
              </a:prstClr>
            </a:outerShdw>
          </a:effectLst>
        </p:spPr>
      </p:pic>
      <p:sp>
        <p:nvSpPr>
          <p:cNvPr id="9" name="Title 1"/>
          <p:cNvSpPr>
            <a:spLocks noGrp="1"/>
          </p:cNvSpPr>
          <p:nvPr>
            <p:ph type="title"/>
          </p:nvPr>
        </p:nvSpPr>
        <p:spPr>
          <a:xfrm>
            <a:off x="2362200" y="304800"/>
            <a:ext cx="6553200" cy="533400"/>
          </a:xfrm>
        </p:spPr>
        <p:txBody>
          <a:bodyPr/>
          <a:lstStyle/>
          <a:p>
            <a:r>
              <a:rPr lang="en-GB" dirty="0" smtClean="0">
                <a:latin typeface="+mn-lt"/>
              </a:rPr>
              <a:t>Change Detection NDVI</a:t>
            </a:r>
            <a:endParaRPr lang="en-GB"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magine 43" descr="change_NaN_2010_1991_resize_bevano_GRID.png"/>
          <p:cNvPicPr/>
          <p:nvPr/>
        </p:nvPicPr>
        <p:blipFill>
          <a:blip r:embed="rId3" cstate="print"/>
          <a:stretch>
            <a:fillRect/>
          </a:stretch>
        </p:blipFill>
        <p:spPr>
          <a:xfrm>
            <a:off x="152400" y="1589485"/>
            <a:ext cx="3657600" cy="5116116"/>
          </a:xfrm>
          <a:prstGeom prst="rect">
            <a:avLst/>
          </a:prstGeom>
          <a:ln w="6350">
            <a:solidFill>
              <a:schemeClr val="tx1">
                <a:lumMod val="95000"/>
                <a:lumOff val="5000"/>
              </a:schemeClr>
            </a:solidFill>
          </a:ln>
          <a:effectLst>
            <a:outerShdw blurRad="50800" dist="38100" dir="5400000" algn="t" rotWithShape="0">
              <a:prstClr val="black">
                <a:alpha val="40000"/>
              </a:prstClr>
            </a:outerShdw>
          </a:effectLst>
        </p:spPr>
      </p:pic>
      <p:pic>
        <p:nvPicPr>
          <p:cNvPr id="49" name="Immagine 48"/>
          <p:cNvPicPr/>
          <p:nvPr/>
        </p:nvPicPr>
        <p:blipFill>
          <a:blip r:embed="rId4" cstate="print"/>
          <a:srcRect/>
          <a:stretch>
            <a:fillRect/>
          </a:stretch>
        </p:blipFill>
        <p:spPr bwMode="auto">
          <a:xfrm>
            <a:off x="5145732" y="1589484"/>
            <a:ext cx="3857625" cy="384534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aphicFrame>
        <p:nvGraphicFramePr>
          <p:cNvPr id="51" name="Tabella 50"/>
          <p:cNvGraphicFramePr>
            <a:graphicFrameLocks noGrp="1"/>
          </p:cNvGraphicFramePr>
          <p:nvPr>
            <p:extLst>
              <p:ext uri="{D42A27DB-BD31-4B8C-83A1-F6EECF244321}">
                <p14:modId xmlns:p14="http://schemas.microsoft.com/office/powerpoint/2010/main" val="2206743011"/>
              </p:ext>
            </p:extLst>
          </p:nvPr>
        </p:nvGraphicFramePr>
        <p:xfrm>
          <a:off x="4038600" y="5560250"/>
          <a:ext cx="5000660" cy="1145350"/>
        </p:xfrm>
        <a:graphic>
          <a:graphicData uri="http://schemas.openxmlformats.org/drawingml/2006/table">
            <a:tbl>
              <a:tblPr/>
              <a:tblGrid>
                <a:gridCol w="1428762"/>
                <a:gridCol w="952506"/>
                <a:gridCol w="1270009"/>
                <a:gridCol w="1140071"/>
                <a:gridCol w="209312"/>
              </a:tblGrid>
              <a:tr h="213360">
                <a:tc>
                  <a:txBody>
                    <a:bodyPr/>
                    <a:lstStyle/>
                    <a:p>
                      <a:pPr>
                        <a:lnSpc>
                          <a:spcPct val="115000"/>
                        </a:lnSpc>
                        <a:spcAft>
                          <a:spcPts val="0"/>
                        </a:spcAft>
                      </a:pPr>
                      <a:r>
                        <a:rPr lang="it-IT" sz="1400" b="1" dirty="0">
                          <a:solidFill>
                            <a:schemeClr val="tx2">
                              <a:lumMod val="50000"/>
                            </a:schemeClr>
                          </a:solidFill>
                          <a:latin typeface="+mn-lt"/>
                          <a:ea typeface="Times New Roman"/>
                          <a:cs typeface="Times New Roman"/>
                        </a:rPr>
                        <a:t>FRACTION</a:t>
                      </a:r>
                      <a:endParaRPr lang="it-IT" sz="1200" dirty="0">
                        <a:solidFill>
                          <a:schemeClr val="tx2">
                            <a:lumMod val="50000"/>
                          </a:schemeClr>
                        </a:solidFill>
                        <a:latin typeface="+mn-lt"/>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prstClr val="white"/>
                    </a:solidFill>
                  </a:tcPr>
                </a:tc>
                <a:tc>
                  <a:txBody>
                    <a:bodyPr/>
                    <a:lstStyle/>
                    <a:p>
                      <a:pPr algn="r">
                        <a:lnSpc>
                          <a:spcPct val="115000"/>
                        </a:lnSpc>
                        <a:spcAft>
                          <a:spcPts val="0"/>
                        </a:spcAft>
                      </a:pPr>
                      <a:r>
                        <a:rPr lang="it-IT" sz="1400" b="1">
                          <a:solidFill>
                            <a:schemeClr val="tx2">
                              <a:lumMod val="50000"/>
                            </a:schemeClr>
                          </a:solidFill>
                          <a:latin typeface="+mn-lt"/>
                          <a:ea typeface="Times New Roman"/>
                          <a:cs typeface="Times New Roman"/>
                        </a:rPr>
                        <a:t>n° pixel</a:t>
                      </a:r>
                      <a:endParaRPr lang="it-IT" sz="1200">
                        <a:solidFill>
                          <a:schemeClr val="tx2">
                            <a:lumMod val="50000"/>
                          </a:schemeClr>
                        </a:solidFill>
                        <a:latin typeface="+mn-lt"/>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prstClr val="white"/>
                    </a:solidFill>
                  </a:tcPr>
                </a:tc>
                <a:tc>
                  <a:txBody>
                    <a:bodyPr/>
                    <a:lstStyle/>
                    <a:p>
                      <a:pPr algn="r">
                        <a:lnSpc>
                          <a:spcPct val="115000"/>
                        </a:lnSpc>
                        <a:spcAft>
                          <a:spcPts val="0"/>
                        </a:spcAft>
                      </a:pPr>
                      <a:endParaRPr lang="it-IT" sz="1200">
                        <a:solidFill>
                          <a:schemeClr val="tx2">
                            <a:lumMod val="50000"/>
                          </a:schemeClr>
                        </a:solidFill>
                        <a:latin typeface="+mn-lt"/>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prstClr val="white"/>
                    </a:solidFill>
                  </a:tcPr>
                </a:tc>
                <a:tc>
                  <a:txBody>
                    <a:bodyPr/>
                    <a:lstStyle/>
                    <a:p>
                      <a:pPr algn="r">
                        <a:lnSpc>
                          <a:spcPct val="115000"/>
                        </a:lnSpc>
                        <a:spcAft>
                          <a:spcPts val="0"/>
                        </a:spcAft>
                      </a:pPr>
                      <a:r>
                        <a:rPr lang="it-IT" sz="1400" b="1" dirty="0" smtClean="0">
                          <a:solidFill>
                            <a:schemeClr val="tx2">
                              <a:lumMod val="50000"/>
                            </a:schemeClr>
                          </a:solidFill>
                          <a:latin typeface="+mn-lt"/>
                          <a:ea typeface="Times New Roman"/>
                          <a:cs typeface="Times New Roman"/>
                        </a:rPr>
                        <a:t>%</a:t>
                      </a:r>
                      <a:endParaRPr lang="it-IT" sz="1200" dirty="0">
                        <a:solidFill>
                          <a:schemeClr val="tx2">
                            <a:lumMod val="50000"/>
                          </a:schemeClr>
                        </a:solidFill>
                        <a:latin typeface="+mn-lt"/>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prstClr val="white"/>
                    </a:solidFill>
                  </a:tcPr>
                </a:tc>
                <a:tc>
                  <a:txBody>
                    <a:bodyPr/>
                    <a:lstStyle/>
                    <a:p>
                      <a:pPr>
                        <a:lnSpc>
                          <a:spcPct val="115000"/>
                        </a:lnSpc>
                        <a:spcAft>
                          <a:spcPts val="0"/>
                        </a:spcAft>
                      </a:pPr>
                      <a:endParaRPr lang="it-IT" sz="1200">
                        <a:solidFill>
                          <a:schemeClr val="tx2">
                            <a:lumMod val="50000"/>
                          </a:schemeClr>
                        </a:solidFill>
                        <a:latin typeface="+mn-lt"/>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prstClr val="white"/>
                    </a:solidFill>
                  </a:tcPr>
                </a:tc>
              </a:tr>
              <a:tr h="213360">
                <a:tc>
                  <a:txBody>
                    <a:bodyPr/>
                    <a:lstStyle/>
                    <a:p>
                      <a:pPr>
                        <a:lnSpc>
                          <a:spcPct val="115000"/>
                        </a:lnSpc>
                        <a:spcAft>
                          <a:spcPts val="0"/>
                        </a:spcAft>
                      </a:pPr>
                      <a:r>
                        <a:rPr lang="it-IT" sz="1400" b="1" dirty="0" smtClean="0">
                          <a:solidFill>
                            <a:schemeClr val="tx2">
                              <a:lumMod val="50000"/>
                            </a:schemeClr>
                          </a:solidFill>
                          <a:latin typeface="+mn-lt"/>
                          <a:ea typeface="Times New Roman"/>
                          <a:cs typeface="Times New Roman"/>
                        </a:rPr>
                        <a:t>Loss</a:t>
                      </a:r>
                      <a:endParaRPr lang="it-IT" sz="1200" dirty="0">
                        <a:solidFill>
                          <a:schemeClr val="tx2">
                            <a:lumMod val="50000"/>
                          </a:schemeClr>
                        </a:solidFill>
                        <a:latin typeface="+mn-lt"/>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prstClr val="white"/>
                    </a:solidFill>
                  </a:tcPr>
                </a:tc>
                <a:tc>
                  <a:txBody>
                    <a:bodyPr/>
                    <a:lstStyle/>
                    <a:p>
                      <a:pPr algn="r">
                        <a:lnSpc>
                          <a:spcPct val="115000"/>
                        </a:lnSpc>
                        <a:spcAft>
                          <a:spcPts val="0"/>
                        </a:spcAft>
                      </a:pPr>
                      <a:r>
                        <a:rPr lang="it-IT" sz="1400">
                          <a:solidFill>
                            <a:schemeClr val="tx2">
                              <a:lumMod val="50000"/>
                            </a:schemeClr>
                          </a:solidFill>
                          <a:latin typeface="+mn-lt"/>
                          <a:ea typeface="Times New Roman"/>
                          <a:cs typeface="Times New Roman"/>
                        </a:rPr>
                        <a:t>504900</a:t>
                      </a:r>
                      <a:endParaRPr lang="it-IT" sz="1200">
                        <a:solidFill>
                          <a:schemeClr val="tx2">
                            <a:lumMod val="50000"/>
                          </a:schemeClr>
                        </a:solidFill>
                        <a:latin typeface="+mn-lt"/>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prstClr val="white"/>
                    </a:solidFill>
                  </a:tcPr>
                </a:tc>
                <a:tc>
                  <a:txBody>
                    <a:bodyPr/>
                    <a:lstStyle/>
                    <a:p>
                      <a:pPr>
                        <a:lnSpc>
                          <a:spcPct val="115000"/>
                        </a:lnSpc>
                        <a:spcAft>
                          <a:spcPts val="0"/>
                        </a:spcAft>
                      </a:pPr>
                      <a:endParaRPr lang="it-IT" sz="1400">
                        <a:solidFill>
                          <a:schemeClr val="tx2">
                            <a:lumMod val="50000"/>
                          </a:schemeClr>
                        </a:solidFill>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prstClr val="white"/>
                    </a:solidFill>
                  </a:tcPr>
                </a:tc>
                <a:tc>
                  <a:txBody>
                    <a:bodyPr/>
                    <a:lstStyle/>
                    <a:p>
                      <a:pPr algn="r">
                        <a:lnSpc>
                          <a:spcPct val="115000"/>
                        </a:lnSpc>
                        <a:spcAft>
                          <a:spcPts val="0"/>
                        </a:spcAft>
                      </a:pPr>
                      <a:r>
                        <a:rPr lang="it-IT" sz="1400">
                          <a:solidFill>
                            <a:schemeClr val="tx2">
                              <a:lumMod val="50000"/>
                            </a:schemeClr>
                          </a:solidFill>
                          <a:latin typeface="+mn-lt"/>
                          <a:ea typeface="Times New Roman"/>
                          <a:cs typeface="Times New Roman"/>
                        </a:rPr>
                        <a:t>15,08%</a:t>
                      </a:r>
                      <a:endParaRPr lang="it-IT" sz="1200">
                        <a:solidFill>
                          <a:schemeClr val="tx2">
                            <a:lumMod val="50000"/>
                          </a:schemeClr>
                        </a:solidFill>
                        <a:latin typeface="+mn-lt"/>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prstClr val="white"/>
                    </a:solidFill>
                  </a:tcPr>
                </a:tc>
                <a:tc>
                  <a:txBody>
                    <a:bodyPr/>
                    <a:lstStyle/>
                    <a:p>
                      <a:pPr>
                        <a:lnSpc>
                          <a:spcPct val="115000"/>
                        </a:lnSpc>
                        <a:spcAft>
                          <a:spcPts val="0"/>
                        </a:spcAft>
                      </a:pPr>
                      <a:endParaRPr lang="it-IT" sz="1400">
                        <a:solidFill>
                          <a:schemeClr val="tx2">
                            <a:lumMod val="50000"/>
                          </a:schemeClr>
                        </a:solidFill>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prstClr val="white"/>
                    </a:solidFill>
                  </a:tcPr>
                </a:tc>
              </a:tr>
              <a:tr h="423672">
                <a:tc>
                  <a:txBody>
                    <a:bodyPr/>
                    <a:lstStyle/>
                    <a:p>
                      <a:pPr>
                        <a:lnSpc>
                          <a:spcPct val="115000"/>
                        </a:lnSpc>
                        <a:spcAft>
                          <a:spcPts val="0"/>
                        </a:spcAft>
                      </a:pPr>
                      <a:r>
                        <a:rPr lang="it-IT" sz="1400" b="1" dirty="0" smtClean="0">
                          <a:solidFill>
                            <a:schemeClr val="tx2">
                              <a:lumMod val="50000"/>
                            </a:schemeClr>
                          </a:solidFill>
                          <a:latin typeface="+mn-lt"/>
                          <a:ea typeface="Times New Roman"/>
                          <a:cs typeface="Times New Roman"/>
                        </a:rPr>
                        <a:t>No </a:t>
                      </a:r>
                      <a:r>
                        <a:rPr lang="it-IT" sz="1400" b="1" dirty="0" err="1" smtClean="0">
                          <a:solidFill>
                            <a:schemeClr val="tx2">
                              <a:lumMod val="50000"/>
                            </a:schemeClr>
                          </a:solidFill>
                          <a:latin typeface="+mn-lt"/>
                          <a:ea typeface="Times New Roman"/>
                          <a:cs typeface="Times New Roman"/>
                        </a:rPr>
                        <a:t>change</a:t>
                      </a:r>
                      <a:endParaRPr lang="it-IT" sz="1200" dirty="0">
                        <a:solidFill>
                          <a:schemeClr val="tx2">
                            <a:lumMod val="50000"/>
                          </a:schemeClr>
                        </a:solidFill>
                        <a:latin typeface="+mn-lt"/>
                        <a:ea typeface="Calibri"/>
                        <a:cs typeface="Times New Roman"/>
                      </a:endParaRPr>
                    </a:p>
                  </a:txBody>
                  <a:tcPr marL="68580" marR="68580" marT="0" marB="0">
                    <a:lnL>
                      <a:noFill/>
                    </a:lnL>
                    <a:lnR>
                      <a:noFill/>
                    </a:lnR>
                    <a:lnT>
                      <a:noFill/>
                    </a:lnT>
                    <a:lnB>
                      <a:noFill/>
                    </a:lnB>
                    <a:solidFill>
                      <a:prstClr val="white"/>
                    </a:solidFill>
                  </a:tcPr>
                </a:tc>
                <a:tc>
                  <a:txBody>
                    <a:bodyPr/>
                    <a:lstStyle/>
                    <a:p>
                      <a:pPr algn="r">
                        <a:lnSpc>
                          <a:spcPct val="115000"/>
                        </a:lnSpc>
                        <a:spcAft>
                          <a:spcPts val="0"/>
                        </a:spcAft>
                      </a:pPr>
                      <a:r>
                        <a:rPr lang="it-IT" sz="1400" dirty="0">
                          <a:solidFill>
                            <a:schemeClr val="tx2">
                              <a:lumMod val="50000"/>
                            </a:schemeClr>
                          </a:solidFill>
                          <a:latin typeface="+mn-lt"/>
                          <a:ea typeface="Times New Roman"/>
                          <a:cs typeface="Times New Roman"/>
                        </a:rPr>
                        <a:t>2673900</a:t>
                      </a:r>
                      <a:endParaRPr lang="it-IT" sz="1200" dirty="0">
                        <a:solidFill>
                          <a:schemeClr val="tx2">
                            <a:lumMod val="50000"/>
                          </a:schemeClr>
                        </a:solidFill>
                        <a:latin typeface="+mn-lt"/>
                        <a:ea typeface="Calibri"/>
                        <a:cs typeface="Times New Roman"/>
                      </a:endParaRPr>
                    </a:p>
                  </a:txBody>
                  <a:tcPr marL="68580" marR="68580" marT="0" marB="0">
                    <a:lnL>
                      <a:noFill/>
                    </a:lnL>
                    <a:lnR>
                      <a:noFill/>
                    </a:lnR>
                    <a:lnT>
                      <a:noFill/>
                    </a:lnT>
                    <a:lnB>
                      <a:noFill/>
                    </a:lnB>
                    <a:solidFill>
                      <a:prstClr val="white"/>
                    </a:solidFill>
                  </a:tcPr>
                </a:tc>
                <a:tc>
                  <a:txBody>
                    <a:bodyPr/>
                    <a:lstStyle/>
                    <a:p>
                      <a:pPr>
                        <a:lnSpc>
                          <a:spcPct val="115000"/>
                        </a:lnSpc>
                        <a:spcAft>
                          <a:spcPts val="0"/>
                        </a:spcAft>
                      </a:pPr>
                      <a:endParaRPr lang="it-IT" sz="1400">
                        <a:solidFill>
                          <a:schemeClr val="tx2">
                            <a:lumMod val="50000"/>
                          </a:schemeClr>
                        </a:solidFill>
                        <a:latin typeface="+mn-lt"/>
                        <a:ea typeface="Times New Roman"/>
                        <a:cs typeface="Times New Roman"/>
                      </a:endParaRPr>
                    </a:p>
                  </a:txBody>
                  <a:tcPr marL="68580" marR="68580" marT="0" marB="0">
                    <a:lnL>
                      <a:noFill/>
                    </a:lnL>
                    <a:lnR>
                      <a:noFill/>
                    </a:lnR>
                    <a:lnT>
                      <a:noFill/>
                    </a:lnT>
                    <a:lnB>
                      <a:noFill/>
                    </a:lnB>
                    <a:solidFill>
                      <a:prstClr val="white"/>
                    </a:solidFill>
                  </a:tcPr>
                </a:tc>
                <a:tc>
                  <a:txBody>
                    <a:bodyPr/>
                    <a:lstStyle/>
                    <a:p>
                      <a:pPr algn="r">
                        <a:lnSpc>
                          <a:spcPct val="115000"/>
                        </a:lnSpc>
                        <a:spcAft>
                          <a:spcPts val="0"/>
                        </a:spcAft>
                      </a:pPr>
                      <a:r>
                        <a:rPr lang="it-IT" sz="1400" dirty="0">
                          <a:solidFill>
                            <a:schemeClr val="tx2">
                              <a:lumMod val="50000"/>
                            </a:schemeClr>
                          </a:solidFill>
                          <a:latin typeface="+mn-lt"/>
                          <a:ea typeface="Times New Roman"/>
                          <a:cs typeface="Times New Roman"/>
                        </a:rPr>
                        <a:t>79,84%</a:t>
                      </a:r>
                      <a:endParaRPr lang="it-IT" sz="1200" dirty="0">
                        <a:solidFill>
                          <a:schemeClr val="tx2">
                            <a:lumMod val="50000"/>
                          </a:schemeClr>
                        </a:solidFill>
                        <a:latin typeface="+mn-lt"/>
                        <a:ea typeface="Calibri"/>
                        <a:cs typeface="Times New Roman"/>
                      </a:endParaRPr>
                    </a:p>
                  </a:txBody>
                  <a:tcPr marL="68580" marR="68580" marT="0" marB="0">
                    <a:lnL>
                      <a:noFill/>
                    </a:lnL>
                    <a:lnR>
                      <a:noFill/>
                    </a:lnR>
                    <a:lnT>
                      <a:noFill/>
                    </a:lnT>
                    <a:lnB>
                      <a:noFill/>
                    </a:lnB>
                    <a:solidFill>
                      <a:prstClr val="white"/>
                    </a:solidFill>
                  </a:tcPr>
                </a:tc>
                <a:tc>
                  <a:txBody>
                    <a:bodyPr/>
                    <a:lstStyle/>
                    <a:p>
                      <a:pPr>
                        <a:lnSpc>
                          <a:spcPct val="115000"/>
                        </a:lnSpc>
                        <a:spcAft>
                          <a:spcPts val="0"/>
                        </a:spcAft>
                      </a:pPr>
                      <a:endParaRPr lang="it-IT" sz="1400">
                        <a:solidFill>
                          <a:schemeClr val="tx2">
                            <a:lumMod val="50000"/>
                          </a:schemeClr>
                        </a:solidFill>
                        <a:latin typeface="+mn-lt"/>
                        <a:ea typeface="Times New Roman"/>
                        <a:cs typeface="Times New Roman"/>
                      </a:endParaRPr>
                    </a:p>
                  </a:txBody>
                  <a:tcPr marL="68580" marR="68580" marT="0" marB="0">
                    <a:lnL>
                      <a:noFill/>
                    </a:lnL>
                    <a:lnR>
                      <a:noFill/>
                    </a:lnR>
                    <a:lnT>
                      <a:noFill/>
                    </a:lnT>
                    <a:lnB>
                      <a:noFill/>
                    </a:lnB>
                    <a:solidFill>
                      <a:prstClr val="white"/>
                    </a:solidFill>
                  </a:tcPr>
                </a:tc>
              </a:tr>
              <a:tr h="213360">
                <a:tc>
                  <a:txBody>
                    <a:bodyPr/>
                    <a:lstStyle/>
                    <a:p>
                      <a:pPr>
                        <a:lnSpc>
                          <a:spcPct val="115000"/>
                        </a:lnSpc>
                        <a:spcAft>
                          <a:spcPts val="0"/>
                        </a:spcAft>
                      </a:pPr>
                      <a:r>
                        <a:rPr lang="it-IT" sz="1400" b="1" dirty="0" err="1" smtClean="0">
                          <a:solidFill>
                            <a:schemeClr val="tx2">
                              <a:lumMod val="50000"/>
                            </a:schemeClr>
                          </a:solidFill>
                          <a:latin typeface="+mn-lt"/>
                          <a:ea typeface="Times New Roman"/>
                          <a:cs typeface="Times New Roman"/>
                        </a:rPr>
                        <a:t>Gain</a:t>
                      </a:r>
                      <a:endParaRPr lang="it-IT" sz="1200" dirty="0">
                        <a:solidFill>
                          <a:schemeClr val="tx2">
                            <a:lumMod val="50000"/>
                          </a:schemeClr>
                        </a:solidFill>
                        <a:latin typeface="+mn-lt"/>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prstClr val="white"/>
                    </a:solidFill>
                  </a:tcPr>
                </a:tc>
                <a:tc>
                  <a:txBody>
                    <a:bodyPr/>
                    <a:lstStyle/>
                    <a:p>
                      <a:pPr algn="r">
                        <a:lnSpc>
                          <a:spcPct val="115000"/>
                        </a:lnSpc>
                        <a:spcAft>
                          <a:spcPts val="0"/>
                        </a:spcAft>
                      </a:pPr>
                      <a:r>
                        <a:rPr lang="it-IT" sz="1400" dirty="0">
                          <a:solidFill>
                            <a:schemeClr val="tx2">
                              <a:lumMod val="50000"/>
                            </a:schemeClr>
                          </a:solidFill>
                          <a:latin typeface="+mn-lt"/>
                          <a:ea typeface="Times New Roman"/>
                          <a:cs typeface="Times New Roman"/>
                        </a:rPr>
                        <a:t>170100</a:t>
                      </a:r>
                      <a:endParaRPr lang="it-IT" sz="1200" dirty="0">
                        <a:solidFill>
                          <a:schemeClr val="tx2">
                            <a:lumMod val="50000"/>
                          </a:schemeClr>
                        </a:solidFill>
                        <a:latin typeface="+mn-lt"/>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prstClr val="white"/>
                    </a:solidFill>
                  </a:tcPr>
                </a:tc>
                <a:tc>
                  <a:txBody>
                    <a:bodyPr/>
                    <a:lstStyle/>
                    <a:p>
                      <a:pPr>
                        <a:lnSpc>
                          <a:spcPct val="115000"/>
                        </a:lnSpc>
                        <a:spcAft>
                          <a:spcPts val="0"/>
                        </a:spcAft>
                      </a:pPr>
                      <a:endParaRPr lang="it-IT" sz="1400" dirty="0">
                        <a:solidFill>
                          <a:schemeClr val="tx2">
                            <a:lumMod val="50000"/>
                          </a:schemeClr>
                        </a:solidFill>
                        <a:latin typeface="+mn-lt"/>
                        <a:ea typeface="Times New Roman"/>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prstClr val="white"/>
                    </a:solidFill>
                  </a:tcPr>
                </a:tc>
                <a:tc>
                  <a:txBody>
                    <a:bodyPr/>
                    <a:lstStyle/>
                    <a:p>
                      <a:pPr algn="r">
                        <a:lnSpc>
                          <a:spcPct val="115000"/>
                        </a:lnSpc>
                        <a:spcAft>
                          <a:spcPts val="0"/>
                        </a:spcAft>
                      </a:pPr>
                      <a:r>
                        <a:rPr lang="it-IT" sz="1400">
                          <a:solidFill>
                            <a:schemeClr val="tx2">
                              <a:lumMod val="50000"/>
                            </a:schemeClr>
                          </a:solidFill>
                          <a:latin typeface="+mn-lt"/>
                          <a:ea typeface="Times New Roman"/>
                          <a:cs typeface="Times New Roman"/>
                        </a:rPr>
                        <a:t>5,08%</a:t>
                      </a:r>
                      <a:endParaRPr lang="it-IT" sz="1200">
                        <a:solidFill>
                          <a:schemeClr val="tx2">
                            <a:lumMod val="50000"/>
                          </a:schemeClr>
                        </a:solidFill>
                        <a:latin typeface="+mn-lt"/>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prstClr val="white"/>
                    </a:solidFill>
                  </a:tcPr>
                </a:tc>
                <a:tc>
                  <a:txBody>
                    <a:bodyPr/>
                    <a:lstStyle/>
                    <a:p>
                      <a:pPr>
                        <a:lnSpc>
                          <a:spcPct val="115000"/>
                        </a:lnSpc>
                        <a:spcAft>
                          <a:spcPts val="0"/>
                        </a:spcAft>
                      </a:pPr>
                      <a:endParaRPr lang="it-IT" sz="1400" dirty="0">
                        <a:solidFill>
                          <a:schemeClr val="tx2">
                            <a:lumMod val="50000"/>
                          </a:schemeClr>
                        </a:solidFill>
                        <a:latin typeface="+mn-lt"/>
                        <a:ea typeface="Times New Roman"/>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prstClr val="white"/>
                    </a:solidFill>
                  </a:tcPr>
                </a:tc>
              </a:tr>
            </a:tbl>
          </a:graphicData>
        </a:graphic>
      </p:graphicFrame>
      <p:sp>
        <p:nvSpPr>
          <p:cNvPr id="6" name="Title 1"/>
          <p:cNvSpPr>
            <a:spLocks noGrp="1"/>
          </p:cNvSpPr>
          <p:nvPr>
            <p:ph type="title"/>
          </p:nvPr>
        </p:nvSpPr>
        <p:spPr>
          <a:xfrm>
            <a:off x="2362200" y="304800"/>
            <a:ext cx="6553200" cy="533400"/>
          </a:xfrm>
        </p:spPr>
        <p:txBody>
          <a:bodyPr/>
          <a:lstStyle/>
          <a:p>
            <a:r>
              <a:rPr lang="en-GB" dirty="0" smtClean="0"/>
              <a:t>Change Detection SMA</a:t>
            </a:r>
            <a:endParaRPr lang="en-GB"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3" descr="bevano_pontili_ph.jpg"/>
          <p:cNvPicPr>
            <a:picLocks noChangeAspect="1"/>
          </p:cNvPicPr>
          <p:nvPr/>
        </p:nvPicPr>
        <p:blipFill>
          <a:blip r:embed="rId3" cstate="print"/>
          <a:srcRect/>
          <a:stretch>
            <a:fillRect/>
          </a:stretch>
        </p:blipFill>
        <p:spPr bwMode="auto">
          <a:xfrm>
            <a:off x="0" y="1066800"/>
            <a:ext cx="9144000" cy="5791200"/>
          </a:xfrm>
          <a:prstGeom prst="rect">
            <a:avLst/>
          </a:prstGeom>
          <a:noFill/>
          <a:ln w="9525">
            <a:noFill/>
            <a:miter lim="800000"/>
            <a:headEnd/>
            <a:tailEnd/>
          </a:ln>
        </p:spPr>
      </p:pic>
      <p:pic>
        <p:nvPicPr>
          <p:cNvPr id="49161" name="Immagine 9" descr="Fig11.jpg"/>
          <p:cNvPicPr>
            <a:picLocks noChangeAspect="1"/>
          </p:cNvPicPr>
          <p:nvPr/>
        </p:nvPicPr>
        <p:blipFill>
          <a:blip r:embed="rId4" cstate="print"/>
          <a:srcRect/>
          <a:stretch>
            <a:fillRect/>
          </a:stretch>
        </p:blipFill>
        <p:spPr bwMode="auto">
          <a:xfrm>
            <a:off x="5410200" y="1096906"/>
            <a:ext cx="3508295" cy="5730987"/>
          </a:xfrm>
          <a:prstGeom prst="rect">
            <a:avLst/>
          </a:prstGeom>
          <a:noFill/>
          <a:ln w="9525">
            <a:noFill/>
            <a:miter lim="800000"/>
            <a:headEnd/>
            <a:tailEnd/>
          </a:ln>
        </p:spPr>
      </p:pic>
      <p:sp>
        <p:nvSpPr>
          <p:cNvPr id="13" name="CasellaDiTesto 12"/>
          <p:cNvSpPr txBox="1"/>
          <p:nvPr/>
        </p:nvSpPr>
        <p:spPr>
          <a:xfrm>
            <a:off x="1" y="6333381"/>
            <a:ext cx="9144000" cy="524619"/>
          </a:xfrm>
          <a:prstGeom prst="rect">
            <a:avLst/>
          </a:prstGeom>
          <a:solidFill>
            <a:schemeClr val="accent1">
              <a:lumMod val="20000"/>
              <a:lumOff val="80000"/>
            </a:schemeClr>
          </a:solidFill>
        </p:spPr>
        <p:txBody>
          <a:bodyPr wrap="square" lIns="91435" tIns="45718" rIns="91435" bIns="45718">
            <a:prstTxWarp prst="textNoShape">
              <a:avLst/>
            </a:prstTxWarp>
            <a:spAutoFit/>
          </a:bodyPr>
          <a:lstStyle/>
          <a:p>
            <a:pPr algn="ctr" hangingPunct="0">
              <a:defRPr/>
            </a:pPr>
            <a:r>
              <a:rPr lang="it-IT" sz="1400" b="1" dirty="0" err="1">
                <a:solidFill>
                  <a:schemeClr val="tx2">
                    <a:lumMod val="50000"/>
                  </a:schemeClr>
                </a:solidFill>
                <a:ea typeface="Gill Sans Light" charset="0"/>
                <a:cs typeface="Gill Sans Light" charset="0"/>
                <a:sym typeface="Gill Sans Light" charset="0"/>
              </a:rPr>
              <a:t>Taramelli</a:t>
            </a:r>
            <a:r>
              <a:rPr lang="it-IT" sz="1400" b="1" dirty="0">
                <a:solidFill>
                  <a:schemeClr val="tx2">
                    <a:lumMod val="50000"/>
                  </a:schemeClr>
                </a:solidFill>
                <a:ea typeface="Gill Sans Light" charset="0"/>
                <a:cs typeface="Gill Sans Light" charset="0"/>
                <a:sym typeface="Gill Sans Light" charset="0"/>
              </a:rPr>
              <a:t>, A.; </a:t>
            </a:r>
            <a:r>
              <a:rPr lang="it-IT" sz="1400" b="1" dirty="0" err="1">
                <a:solidFill>
                  <a:schemeClr val="tx2">
                    <a:lumMod val="50000"/>
                  </a:schemeClr>
                </a:solidFill>
                <a:ea typeface="Gill Sans Light" charset="0"/>
                <a:cs typeface="Gill Sans Light" charset="0"/>
                <a:sym typeface="Gill Sans Light" charset="0"/>
              </a:rPr>
              <a:t>DiMatteo</a:t>
            </a:r>
            <a:r>
              <a:rPr lang="it-IT" sz="1400" b="1" dirty="0">
                <a:solidFill>
                  <a:schemeClr val="tx2">
                    <a:lumMod val="50000"/>
                  </a:schemeClr>
                </a:solidFill>
                <a:ea typeface="Gill Sans Light" charset="0"/>
                <a:cs typeface="Gill Sans Light" charset="0"/>
                <a:sym typeface="Gill Sans Light" charset="0"/>
              </a:rPr>
              <a:t>, L.; </a:t>
            </a:r>
            <a:r>
              <a:rPr lang="it-IT" sz="1400" b="1" dirty="0" err="1">
                <a:solidFill>
                  <a:schemeClr val="tx2">
                    <a:lumMod val="50000"/>
                  </a:schemeClr>
                </a:solidFill>
                <a:ea typeface="Gill Sans Light" charset="0"/>
                <a:cs typeface="Gill Sans Light" charset="0"/>
                <a:sym typeface="Gill Sans Light" charset="0"/>
              </a:rPr>
              <a:t>Ciavola</a:t>
            </a:r>
            <a:r>
              <a:rPr lang="it-IT" sz="1400" b="1" dirty="0">
                <a:solidFill>
                  <a:schemeClr val="tx2">
                    <a:lumMod val="50000"/>
                  </a:schemeClr>
                </a:solidFill>
                <a:ea typeface="Gill Sans Light" charset="0"/>
                <a:cs typeface="Gill Sans Light" charset="0"/>
                <a:sym typeface="Gill Sans Light" charset="0"/>
              </a:rPr>
              <a:t>, P.; Guadagnano, F.; </a:t>
            </a:r>
            <a:r>
              <a:rPr lang="it-IT" sz="1400" b="1" dirty="0" err="1">
                <a:solidFill>
                  <a:schemeClr val="tx2">
                    <a:lumMod val="50000"/>
                  </a:schemeClr>
                </a:solidFill>
                <a:ea typeface="Gill Sans Light" charset="0"/>
                <a:cs typeface="Gill Sans Light" charset="0"/>
                <a:sym typeface="Gill Sans Light" charset="0"/>
              </a:rPr>
              <a:t>Tolomei</a:t>
            </a:r>
            <a:r>
              <a:rPr lang="it-IT" sz="1400" b="1" dirty="0">
                <a:solidFill>
                  <a:schemeClr val="tx2">
                    <a:lumMod val="50000"/>
                  </a:schemeClr>
                </a:solidFill>
                <a:ea typeface="Gill Sans Light" charset="0"/>
                <a:cs typeface="Gill Sans Light" charset="0"/>
                <a:sym typeface="Gill Sans Light" charset="0"/>
              </a:rPr>
              <a:t>, C. (2013), </a:t>
            </a:r>
            <a:r>
              <a:rPr lang="it-IT" sz="1400" b="1" dirty="0" err="1">
                <a:solidFill>
                  <a:schemeClr val="tx2">
                    <a:lumMod val="50000"/>
                  </a:schemeClr>
                </a:solidFill>
                <a:ea typeface="Gill Sans Light" charset="0"/>
                <a:cs typeface="Gill Sans Light" charset="0"/>
                <a:sym typeface="Gill Sans Light" charset="0"/>
              </a:rPr>
              <a:t>Temporal</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evolution</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of</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patterns</a:t>
            </a:r>
            <a:r>
              <a:rPr lang="it-IT" sz="1400" b="1" dirty="0">
                <a:solidFill>
                  <a:schemeClr val="tx2">
                    <a:lumMod val="50000"/>
                  </a:schemeClr>
                </a:solidFill>
                <a:ea typeface="Gill Sans Light" charset="0"/>
                <a:cs typeface="Gill Sans Light" charset="0"/>
                <a:sym typeface="Gill Sans Light" charset="0"/>
              </a:rPr>
              <a:t> and </a:t>
            </a:r>
            <a:r>
              <a:rPr lang="it-IT" sz="1400" b="1" dirty="0" err="1">
                <a:solidFill>
                  <a:schemeClr val="tx2">
                    <a:lumMod val="50000"/>
                  </a:schemeClr>
                </a:solidFill>
                <a:ea typeface="Gill Sans Light" charset="0"/>
                <a:cs typeface="Gill Sans Light" charset="0"/>
                <a:sym typeface="Gill Sans Light" charset="0"/>
              </a:rPr>
              <a:t>processes</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of</a:t>
            </a:r>
            <a:r>
              <a:rPr lang="it-IT" sz="1400" b="1" dirty="0">
                <a:solidFill>
                  <a:schemeClr val="tx2">
                    <a:lumMod val="50000"/>
                  </a:schemeClr>
                </a:solidFill>
                <a:ea typeface="Gill Sans Light" charset="0"/>
                <a:cs typeface="Gill Sans Light" charset="0"/>
                <a:sym typeface="Gill Sans Light" charset="0"/>
              </a:rPr>
              <a:t> the </a:t>
            </a:r>
            <a:r>
              <a:rPr lang="it-IT" sz="1400" b="1" dirty="0" err="1">
                <a:solidFill>
                  <a:schemeClr val="tx2">
                    <a:lumMod val="50000"/>
                  </a:schemeClr>
                </a:solidFill>
                <a:ea typeface="Gill Sans Light" charset="0"/>
                <a:cs typeface="Gill Sans Light" charset="0"/>
                <a:sym typeface="Gill Sans Light" charset="0"/>
              </a:rPr>
              <a:t>coastal</a:t>
            </a:r>
            <a:r>
              <a:rPr lang="it-IT" sz="1400" b="1" dirty="0">
                <a:solidFill>
                  <a:schemeClr val="tx2">
                    <a:lumMod val="50000"/>
                  </a:schemeClr>
                </a:solidFill>
                <a:ea typeface="Gill Sans Light" charset="0"/>
                <a:cs typeface="Gill Sans Light" charset="0"/>
                <a:sym typeface="Gill Sans Light" charset="0"/>
              </a:rPr>
              <a:t> area in Bevano </a:t>
            </a:r>
            <a:r>
              <a:rPr lang="it-IT" sz="1400" b="1" dirty="0" err="1">
                <a:solidFill>
                  <a:schemeClr val="tx2">
                    <a:lumMod val="50000"/>
                  </a:schemeClr>
                </a:solidFill>
                <a:ea typeface="Gill Sans Light" charset="0"/>
                <a:cs typeface="Gill Sans Light" charset="0"/>
                <a:sym typeface="Gill Sans Light" charset="0"/>
              </a:rPr>
              <a:t>Estuary</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Northern</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Adriatic</a:t>
            </a:r>
            <a:r>
              <a:rPr lang="it-IT" sz="1400" b="1" dirty="0">
                <a:solidFill>
                  <a:schemeClr val="tx2">
                    <a:lumMod val="50000"/>
                  </a:schemeClr>
                </a:solidFill>
                <a:ea typeface="Gill Sans Light" charset="0"/>
                <a:cs typeface="Gill Sans Light" charset="0"/>
                <a:sym typeface="Gill Sans Light" charset="0"/>
              </a:rPr>
              <a:t>) - Italy. </a:t>
            </a:r>
            <a:r>
              <a:rPr lang="it-IT" sz="1400" b="1" dirty="0" err="1">
                <a:solidFill>
                  <a:schemeClr val="tx2">
                    <a:lumMod val="50000"/>
                  </a:schemeClr>
                </a:solidFill>
                <a:ea typeface="Gill Sans Light" charset="0"/>
                <a:cs typeface="Gill Sans Light" charset="0"/>
                <a:sym typeface="Gill Sans Light" charset="0"/>
              </a:rPr>
              <a:t>Submitted</a:t>
            </a:r>
            <a:r>
              <a:rPr lang="it-IT" sz="1400" b="1" dirty="0">
                <a:solidFill>
                  <a:schemeClr val="tx2">
                    <a:lumMod val="50000"/>
                  </a:schemeClr>
                </a:solidFill>
                <a:ea typeface="Gill Sans Light" charset="0"/>
                <a:cs typeface="Gill Sans Light" charset="0"/>
                <a:sym typeface="Gill Sans Light" charset="0"/>
              </a:rPr>
              <a:t> </a:t>
            </a:r>
            <a:r>
              <a:rPr lang="it-IT" sz="1400" b="1" dirty="0" err="1">
                <a:solidFill>
                  <a:schemeClr val="tx2">
                    <a:lumMod val="50000"/>
                  </a:schemeClr>
                </a:solidFill>
                <a:ea typeface="Gill Sans Light" charset="0"/>
                <a:cs typeface="Gill Sans Light" charset="0"/>
                <a:sym typeface="Gill Sans Light" charset="0"/>
              </a:rPr>
              <a:t>to</a:t>
            </a:r>
            <a:r>
              <a:rPr lang="it-IT" sz="1400" b="1" dirty="0">
                <a:solidFill>
                  <a:schemeClr val="tx2">
                    <a:lumMod val="50000"/>
                  </a:schemeClr>
                </a:solidFill>
                <a:ea typeface="Gill Sans Light" charset="0"/>
                <a:cs typeface="Gill Sans Light" charset="0"/>
                <a:sym typeface="Gill Sans Light" charset="0"/>
              </a:rPr>
              <a:t> NHESS </a:t>
            </a: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2959" b="40736"/>
          <a:stretch>
            <a:fillRect/>
          </a:stretch>
        </p:blipFill>
        <p:spPr bwMode="auto">
          <a:xfrm>
            <a:off x="903554" y="1127013"/>
            <a:ext cx="3668446" cy="260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1" y="3925613"/>
            <a:ext cx="3657600" cy="22165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FFCCCC"/>
                  </a:outerShdw>
                </a:effectLst>
              </a14:hiddenEffects>
            </a:ext>
          </a:extLst>
        </p:spPr>
      </p:pic>
      <p:sp>
        <p:nvSpPr>
          <p:cNvPr id="8" name="Title 1"/>
          <p:cNvSpPr>
            <a:spLocks noGrp="1"/>
          </p:cNvSpPr>
          <p:nvPr>
            <p:ph type="title"/>
          </p:nvPr>
        </p:nvSpPr>
        <p:spPr>
          <a:xfrm>
            <a:off x="2362200" y="304800"/>
            <a:ext cx="6553200" cy="533400"/>
          </a:xfrm>
        </p:spPr>
        <p:txBody>
          <a:bodyPr/>
          <a:lstStyle/>
          <a:p>
            <a:r>
              <a:rPr lang="en-GB" sz="2400" dirty="0" smtClean="0">
                <a:latin typeface="+mn-lt"/>
              </a:rPr>
              <a:t>Time Series: Subsidence and Vegetation Changes</a:t>
            </a:r>
            <a:endParaRPr lang="en-GB"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1000"/>
                                        <p:tgtEl>
                                          <p:spTgt spid="9219"/>
                                        </p:tgtEl>
                                      </p:cBhvr>
                                    </p:animEffect>
                                    <p:anim calcmode="lin" valueType="num">
                                      <p:cBhvr>
                                        <p:cTn id="13" dur="1000" fill="hold"/>
                                        <p:tgtEl>
                                          <p:spTgt spid="9219"/>
                                        </p:tgtEl>
                                        <p:attrNameLst>
                                          <p:attrName>ppt_x</p:attrName>
                                        </p:attrNameLst>
                                      </p:cBhvr>
                                      <p:tavLst>
                                        <p:tav tm="0">
                                          <p:val>
                                            <p:strVal val="#ppt_x"/>
                                          </p:val>
                                        </p:tav>
                                        <p:tav tm="100000">
                                          <p:val>
                                            <p:strVal val="#ppt_x"/>
                                          </p:val>
                                        </p:tav>
                                      </p:tavLst>
                                    </p:anim>
                                    <p:anim calcmode="lin" valueType="num">
                                      <p:cBhvr>
                                        <p:cTn id="14" dur="1000" fill="hold"/>
                                        <p:tgtEl>
                                          <p:spTgt spid="92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9161"/>
                                        </p:tgtEl>
                                        <p:attrNameLst>
                                          <p:attrName>style.visibility</p:attrName>
                                        </p:attrNameLst>
                                      </p:cBhvr>
                                      <p:to>
                                        <p:strVal val="visible"/>
                                      </p:to>
                                    </p:set>
                                    <p:animEffect transition="in" filter="fade">
                                      <p:cBhvr>
                                        <p:cTn id="22" dur="1000"/>
                                        <p:tgtEl>
                                          <p:spTgt spid="49161"/>
                                        </p:tgtEl>
                                      </p:cBhvr>
                                    </p:animEffect>
                                    <p:anim calcmode="lin" valueType="num">
                                      <p:cBhvr>
                                        <p:cTn id="23" dur="1000" fill="hold"/>
                                        <p:tgtEl>
                                          <p:spTgt spid="49161"/>
                                        </p:tgtEl>
                                        <p:attrNameLst>
                                          <p:attrName>ppt_x</p:attrName>
                                        </p:attrNameLst>
                                      </p:cBhvr>
                                      <p:tavLst>
                                        <p:tav tm="0">
                                          <p:val>
                                            <p:strVal val="#ppt_x"/>
                                          </p:val>
                                        </p:tav>
                                        <p:tav tm="100000">
                                          <p:val>
                                            <p:strVal val="#ppt_x"/>
                                          </p:val>
                                        </p:tav>
                                      </p:tavLst>
                                    </p:anim>
                                    <p:anim calcmode="lin" valueType="num">
                                      <p:cBhvr>
                                        <p:cTn id="24" dur="1000" fill="hold"/>
                                        <p:tgtEl>
                                          <p:spTgt spid="49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bwMode="auto">
          <a:xfrm>
            <a:off x="457200" y="1296000"/>
            <a:ext cx="7924800" cy="4708981"/>
          </a:xfrm>
          <a:prstGeom prst="rect">
            <a:avLst/>
          </a:prstGeom>
          <a:noFill/>
          <a:ln w="9525" algn="ctr">
            <a:noFill/>
            <a:miter lim="800000"/>
            <a:headEnd/>
            <a:tailEnd/>
          </a:ln>
          <a:effectLst/>
        </p:spPr>
        <p:txBody>
          <a:bodyPr wrap="square" lIns="0" tIns="0" rIns="0" bIns="0" rtlCol="0">
            <a:spAutoFit/>
          </a:bodyPr>
          <a:lstStyle/>
          <a:p>
            <a:pPr marL="431800" indent="-342900" algn="just">
              <a:spcAft>
                <a:spcPts val="600"/>
              </a:spcAft>
              <a:buBlip>
                <a:blip r:embed="rId3"/>
              </a:buBlip>
            </a:pPr>
            <a:r>
              <a:rPr lang="en-US" sz="2200" dirty="0" smtClean="0">
                <a:solidFill>
                  <a:schemeClr val="tx2">
                    <a:lumMod val="50000"/>
                  </a:schemeClr>
                </a:solidFill>
                <a:cs typeface="Arial" pitchFamily="34" charset="0"/>
              </a:rPr>
              <a:t> Are there any specific ‘</a:t>
            </a:r>
            <a:r>
              <a:rPr lang="en-US" sz="2200" b="1" dirty="0" smtClean="0">
                <a:solidFill>
                  <a:schemeClr val="tx2">
                    <a:lumMod val="50000"/>
                  </a:schemeClr>
                </a:solidFill>
                <a:cs typeface="Arial" pitchFamily="34" charset="0"/>
              </a:rPr>
              <a:t>coastal </a:t>
            </a:r>
            <a:r>
              <a:rPr lang="en-US" sz="2200" b="1" dirty="0" smtClean="0">
                <a:solidFill>
                  <a:schemeClr val="tx2">
                    <a:lumMod val="50000"/>
                  </a:schemeClr>
                </a:solidFill>
                <a:cs typeface="Arial" pitchFamily="34" charset="0"/>
              </a:rPr>
              <a:t>products</a:t>
            </a:r>
            <a:r>
              <a:rPr lang="en-US" sz="2200" dirty="0" smtClean="0">
                <a:solidFill>
                  <a:schemeClr val="tx2">
                    <a:lumMod val="50000"/>
                  </a:schemeClr>
                </a:solidFill>
                <a:cs typeface="Arial" pitchFamily="34" charset="0"/>
              </a:rPr>
              <a:t>’ </a:t>
            </a:r>
            <a:r>
              <a:rPr lang="en-US" sz="2200" dirty="0" smtClean="0">
                <a:solidFill>
                  <a:schemeClr val="tx2">
                    <a:lumMod val="50000"/>
                  </a:schemeClr>
                </a:solidFill>
                <a:cs typeface="Arial" pitchFamily="34" charset="0"/>
              </a:rPr>
              <a:t>in the Coastal &amp; Marine themes of </a:t>
            </a:r>
            <a:r>
              <a:rPr lang="en-US" sz="2200" dirty="0" err="1" smtClean="0">
                <a:solidFill>
                  <a:schemeClr val="tx2">
                    <a:lumMod val="50000"/>
                  </a:schemeClr>
                </a:solidFill>
                <a:cs typeface="Arial" pitchFamily="34" charset="0"/>
              </a:rPr>
              <a:t>MyOcean</a:t>
            </a:r>
            <a:r>
              <a:rPr lang="en-US" sz="2200" dirty="0" smtClean="0">
                <a:solidFill>
                  <a:schemeClr val="tx2">
                    <a:lumMod val="50000"/>
                  </a:schemeClr>
                </a:solidFill>
                <a:cs typeface="Arial" pitchFamily="34" charset="0"/>
              </a:rPr>
              <a:t>/Copernicus portal? </a:t>
            </a:r>
          </a:p>
          <a:p>
            <a:pPr marL="431800" indent="-342900" algn="just">
              <a:spcAft>
                <a:spcPts val="600"/>
              </a:spcAft>
              <a:buBlip>
                <a:blip r:embed="rId3"/>
              </a:buBlip>
            </a:pPr>
            <a:r>
              <a:rPr lang="en-US" sz="2200" dirty="0" smtClean="0">
                <a:solidFill>
                  <a:schemeClr val="tx2">
                    <a:lumMod val="50000"/>
                  </a:schemeClr>
                </a:solidFill>
                <a:cs typeface="Arial" pitchFamily="34" charset="0"/>
              </a:rPr>
              <a:t> What about the possibility of built up specific </a:t>
            </a:r>
            <a:r>
              <a:rPr lang="en-US" sz="2200" dirty="0" smtClean="0">
                <a:solidFill>
                  <a:schemeClr val="tx2">
                    <a:lumMod val="50000"/>
                  </a:schemeClr>
                </a:solidFill>
                <a:cs typeface="Arial" pitchFamily="34" charset="0"/>
              </a:rPr>
              <a:t>calculations </a:t>
            </a:r>
            <a:r>
              <a:rPr lang="en-US" sz="2200" dirty="0" smtClean="0">
                <a:solidFill>
                  <a:schemeClr val="tx2">
                    <a:lumMod val="50000"/>
                  </a:schemeClr>
                </a:solidFill>
                <a:cs typeface="Arial" pitchFamily="34" charset="0"/>
              </a:rPr>
              <a:t>on erosion/accretion trends of sandy coastal areas? </a:t>
            </a:r>
          </a:p>
          <a:p>
            <a:pPr marL="431800" indent="-342900" algn="just">
              <a:spcAft>
                <a:spcPts val="600"/>
              </a:spcAft>
              <a:buBlip>
                <a:blip r:embed="rId3"/>
              </a:buBlip>
              <a:tabLst>
                <a:tab pos="722313" algn="l"/>
              </a:tabLst>
            </a:pPr>
            <a:r>
              <a:rPr lang="en-US" sz="2200" dirty="0" smtClean="0">
                <a:solidFill>
                  <a:schemeClr val="tx2">
                    <a:lumMod val="50000"/>
                  </a:schemeClr>
                </a:solidFill>
                <a:cs typeface="Arial" pitchFamily="34" charset="0"/>
              </a:rPr>
              <a:t> How can I understand if the water quality </a:t>
            </a:r>
            <a:r>
              <a:rPr lang="en-US" sz="2200" dirty="0">
                <a:solidFill>
                  <a:schemeClr val="tx2">
                    <a:lumMod val="50000"/>
                  </a:schemeClr>
                </a:solidFill>
                <a:cs typeface="Arial" pitchFamily="34" charset="0"/>
              </a:rPr>
              <a:t>parameters</a:t>
            </a:r>
            <a:r>
              <a:rPr lang="en-US" sz="2200" dirty="0" smtClean="0">
                <a:solidFill>
                  <a:schemeClr val="tx2">
                    <a:lumMod val="50000"/>
                  </a:schemeClr>
                </a:solidFill>
                <a:cs typeface="Arial" pitchFamily="34" charset="0"/>
              </a:rPr>
              <a:t> (i.e. </a:t>
            </a:r>
            <a:r>
              <a:rPr lang="en-US" sz="2200" dirty="0" err="1" smtClean="0">
                <a:solidFill>
                  <a:schemeClr val="tx2">
                    <a:lumMod val="50000"/>
                  </a:schemeClr>
                </a:solidFill>
                <a:cs typeface="Arial" pitchFamily="34" charset="0"/>
              </a:rPr>
              <a:t>Chl</a:t>
            </a:r>
            <a:r>
              <a:rPr lang="en-US" sz="2200" dirty="0" smtClean="0">
                <a:solidFill>
                  <a:schemeClr val="tx2">
                    <a:lumMod val="50000"/>
                  </a:schemeClr>
                </a:solidFill>
                <a:cs typeface="Arial" pitchFamily="34" charset="0"/>
              </a:rPr>
              <a:t> or TSM </a:t>
            </a:r>
            <a:r>
              <a:rPr lang="en-US" sz="2200" dirty="0" smtClean="0">
                <a:solidFill>
                  <a:schemeClr val="tx2">
                    <a:lumMod val="50000"/>
                  </a:schemeClr>
                </a:solidFill>
                <a:cs typeface="Arial" pitchFamily="34" charset="0"/>
              </a:rPr>
              <a:t>etc.) </a:t>
            </a:r>
            <a:r>
              <a:rPr lang="en-US" sz="2200" dirty="0" smtClean="0">
                <a:solidFill>
                  <a:schemeClr val="tx2">
                    <a:lumMod val="50000"/>
                  </a:schemeClr>
                </a:solidFill>
                <a:cs typeface="Arial" pitchFamily="34" charset="0"/>
              </a:rPr>
              <a:t>are valid for </a:t>
            </a:r>
            <a:r>
              <a:rPr lang="en-US" sz="2200" dirty="0" smtClean="0">
                <a:solidFill>
                  <a:schemeClr val="tx2">
                    <a:lumMod val="50000"/>
                  </a:schemeClr>
                </a:solidFill>
                <a:cs typeface="Arial" pitchFamily="34" charset="0"/>
              </a:rPr>
              <a:t>scaling down </a:t>
            </a:r>
            <a:r>
              <a:rPr lang="en-US" sz="2200" dirty="0" smtClean="0">
                <a:solidFill>
                  <a:schemeClr val="tx2">
                    <a:lumMod val="50000"/>
                  </a:schemeClr>
                </a:solidFill>
                <a:cs typeface="Arial" pitchFamily="34" charset="0"/>
              </a:rPr>
              <a:t>to a local/coastal management scale?</a:t>
            </a:r>
          </a:p>
          <a:p>
            <a:pPr marL="431800" indent="-342900" algn="just">
              <a:spcAft>
                <a:spcPts val="600"/>
              </a:spcAft>
              <a:buBlip>
                <a:blip r:embed="rId3"/>
              </a:buBlip>
            </a:pPr>
            <a:r>
              <a:rPr lang="en-US" sz="2200" dirty="0" smtClean="0">
                <a:solidFill>
                  <a:schemeClr val="tx2">
                    <a:lumMod val="50000"/>
                  </a:schemeClr>
                </a:solidFill>
                <a:cs typeface="Arial" pitchFamily="34" charset="0"/>
              </a:rPr>
              <a:t>What </a:t>
            </a:r>
            <a:r>
              <a:rPr lang="en-US" sz="2200" dirty="0" smtClean="0">
                <a:solidFill>
                  <a:schemeClr val="tx2">
                    <a:lumMod val="50000"/>
                  </a:schemeClr>
                </a:solidFill>
                <a:cs typeface="Arial" pitchFamily="34" charset="0"/>
              </a:rPr>
              <a:t>is the level of technical </a:t>
            </a:r>
            <a:r>
              <a:rPr lang="en-US" sz="2200" dirty="0" smtClean="0">
                <a:solidFill>
                  <a:schemeClr val="tx2">
                    <a:lumMod val="50000"/>
                  </a:schemeClr>
                </a:solidFill>
                <a:cs typeface="Arial" pitchFamily="34" charset="0"/>
              </a:rPr>
              <a:t>skill </a:t>
            </a:r>
            <a:r>
              <a:rPr lang="en-US" sz="2200" dirty="0" smtClean="0">
                <a:solidFill>
                  <a:schemeClr val="tx2">
                    <a:lumMod val="50000"/>
                  </a:schemeClr>
                </a:solidFill>
                <a:cs typeface="Arial" pitchFamily="34" charset="0"/>
              </a:rPr>
              <a:t>I have to request </a:t>
            </a:r>
            <a:r>
              <a:rPr lang="en-US" sz="2200" dirty="0" smtClean="0">
                <a:solidFill>
                  <a:schemeClr val="tx2">
                    <a:lumMod val="50000"/>
                  </a:schemeClr>
                </a:solidFill>
                <a:cs typeface="Arial" pitchFamily="34" charset="0"/>
              </a:rPr>
              <a:t>from </a:t>
            </a:r>
            <a:r>
              <a:rPr lang="en-US" sz="2200" dirty="0" smtClean="0">
                <a:solidFill>
                  <a:schemeClr val="tx2">
                    <a:lumMod val="50000"/>
                  </a:schemeClr>
                </a:solidFill>
                <a:cs typeface="Arial" pitchFamily="34" charset="0"/>
              </a:rPr>
              <a:t>my technical staff to access, visualize and if possible use Copernicus products?</a:t>
            </a:r>
          </a:p>
          <a:p>
            <a:pPr marL="431800" indent="-342900" algn="just">
              <a:spcAft>
                <a:spcPts val="600"/>
              </a:spcAft>
              <a:buBlip>
                <a:blip r:embed="rId3"/>
              </a:buBlip>
            </a:pPr>
            <a:r>
              <a:rPr lang="en-US" sz="2200" dirty="0" smtClean="0">
                <a:solidFill>
                  <a:schemeClr val="tx2">
                    <a:lumMod val="50000"/>
                  </a:schemeClr>
                </a:solidFill>
                <a:cs typeface="Arial" pitchFamily="34" charset="0"/>
              </a:rPr>
              <a:t>Are there free tools to support the integration of EO data and Copernicus products to improve the scale and the value of spatial information?</a:t>
            </a:r>
          </a:p>
        </p:txBody>
      </p:sp>
      <p:sp>
        <p:nvSpPr>
          <p:cNvPr id="4" name="Title 1"/>
          <p:cNvSpPr>
            <a:spLocks noGrp="1"/>
          </p:cNvSpPr>
          <p:nvPr>
            <p:ph type="title"/>
          </p:nvPr>
        </p:nvSpPr>
        <p:spPr>
          <a:xfrm>
            <a:off x="2362200" y="304800"/>
            <a:ext cx="6553200" cy="533400"/>
          </a:xfrm>
        </p:spPr>
        <p:txBody>
          <a:bodyPr/>
          <a:lstStyle/>
          <a:p>
            <a:r>
              <a:rPr lang="en-GB" sz="2000" dirty="0" smtClean="0"/>
              <a:t>User Requirements from Lazio Region (Italy) Coastal Management Authority (</a:t>
            </a:r>
            <a:r>
              <a:rPr lang="en-GB" sz="2000" dirty="0" err="1" smtClean="0"/>
              <a:t>Facecoast</a:t>
            </a:r>
            <a:r>
              <a:rPr lang="en-GB" sz="2000" dirty="0" smtClean="0"/>
              <a:t>)</a:t>
            </a:r>
            <a:endParaRPr lang="en-GB" sz="2000" dirty="0"/>
          </a:p>
        </p:txBody>
      </p:sp>
    </p:spTree>
    <p:extLst>
      <p:ext uri="{BB962C8B-B14F-4D97-AF65-F5344CB8AC3E}">
        <p14:creationId xmlns:p14="http://schemas.microsoft.com/office/powerpoint/2010/main" val="3672042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print_poster_ecsa\Valentinietal_ecsa_gmes2013_v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148255"/>
            <a:ext cx="3797739" cy="569660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E:\Progetti\GMES_USERUPTAKE\Settembre\space_expo_BdB\allegati\20130830_1636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400" y="1295400"/>
            <a:ext cx="3759200"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4788339" y="4953000"/>
            <a:ext cx="3554400" cy="707886"/>
          </a:xfrm>
          <a:prstGeom prst="rect">
            <a:avLst/>
          </a:prstGeom>
          <a:noFill/>
        </p:spPr>
        <p:txBody>
          <a:bodyPr wrap="square" rtlCol="0">
            <a:spAutoFit/>
          </a:bodyPr>
          <a:lstStyle/>
          <a:p>
            <a:pPr algn="ctr"/>
            <a:r>
              <a:rPr lang="en-US" sz="2000" b="1" dirty="0" smtClean="0">
                <a:solidFill>
                  <a:schemeClr val="tx2">
                    <a:lumMod val="50000"/>
                  </a:schemeClr>
                </a:solidFill>
              </a:rPr>
              <a:t>Scientific context at the ECSA 2013 Conference in Shanghai</a:t>
            </a:r>
            <a:endParaRPr lang="en-US" sz="2000" b="1" dirty="0">
              <a:solidFill>
                <a:schemeClr val="tx2">
                  <a:lumMod val="50000"/>
                </a:schemeClr>
              </a:solidFill>
            </a:endParaRPr>
          </a:p>
        </p:txBody>
      </p:sp>
      <p:cxnSp>
        <p:nvCxnSpPr>
          <p:cNvPr id="8" name="Connettore 2 7"/>
          <p:cNvCxnSpPr/>
          <p:nvPr/>
        </p:nvCxnSpPr>
        <p:spPr>
          <a:xfrm flipH="1">
            <a:off x="4102539" y="5334000"/>
            <a:ext cx="685800" cy="0"/>
          </a:xfrm>
          <a:prstGeom prst="straightConnector1">
            <a:avLst/>
          </a:prstGeom>
          <a:ln w="5715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1" name="CasellaDiTesto 10"/>
          <p:cNvSpPr txBox="1"/>
          <p:nvPr/>
        </p:nvSpPr>
        <p:spPr>
          <a:xfrm>
            <a:off x="4698200" y="4168914"/>
            <a:ext cx="4064800" cy="707886"/>
          </a:xfrm>
          <a:prstGeom prst="rect">
            <a:avLst/>
          </a:prstGeom>
          <a:noFill/>
        </p:spPr>
        <p:txBody>
          <a:bodyPr wrap="square" rtlCol="0">
            <a:spAutoFit/>
          </a:bodyPr>
          <a:lstStyle/>
          <a:p>
            <a:pPr algn="ctr"/>
            <a:r>
              <a:rPr lang="en-US" sz="2000" b="1" dirty="0" smtClean="0">
                <a:solidFill>
                  <a:schemeClr val="tx2">
                    <a:lumMod val="50000"/>
                  </a:schemeClr>
                </a:solidFill>
              </a:rPr>
              <a:t>General users context at the European Space Expo 2013 - Rome</a:t>
            </a:r>
            <a:endParaRPr lang="en-US" sz="2000" b="1" dirty="0">
              <a:solidFill>
                <a:schemeClr val="tx2">
                  <a:lumMod val="50000"/>
                </a:schemeClr>
              </a:solidFill>
            </a:endParaRPr>
          </a:p>
        </p:txBody>
      </p:sp>
      <p:pic>
        <p:nvPicPr>
          <p:cNvPr id="11267" name="Picture 3" descr="E:\Progetti\GMES_USERUPTAKE\Ottobre\Ecsa\20131015_1327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1999" y="5638800"/>
            <a:ext cx="1594379" cy="119578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2362200" y="304800"/>
            <a:ext cx="6553200" cy="533400"/>
          </a:xfrm>
        </p:spPr>
        <p:txBody>
          <a:bodyPr/>
          <a:lstStyle/>
          <a:p>
            <a:r>
              <a:rPr lang="en-GB" sz="2500" dirty="0" err="1" smtClean="0">
                <a:latin typeface="+mn-lt"/>
              </a:rPr>
              <a:t>Ongoing</a:t>
            </a:r>
            <a:r>
              <a:rPr lang="en-GB" sz="2500" dirty="0" smtClean="0">
                <a:latin typeface="+mn-lt"/>
              </a:rPr>
              <a:t> Mainstreaming and User Engagement</a:t>
            </a:r>
            <a:endParaRPr lang="en-GB" sz="2500" dirty="0">
              <a:latin typeface="+mn-lt"/>
            </a:endParaRPr>
          </a:p>
        </p:txBody>
      </p:sp>
    </p:spTree>
    <p:extLst>
      <p:ext uri="{BB962C8B-B14F-4D97-AF65-F5344CB8AC3E}">
        <p14:creationId xmlns:p14="http://schemas.microsoft.com/office/powerpoint/2010/main" val="353540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8430" y="1844824"/>
            <a:ext cx="3577411" cy="3757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3722186" y="2045514"/>
            <a:ext cx="1609137" cy="369332"/>
          </a:xfrm>
          <a:prstGeom prst="rect">
            <a:avLst/>
          </a:prstGeom>
          <a:noFill/>
        </p:spPr>
        <p:txBody>
          <a:bodyPr wrap="square" rtlCol="0">
            <a:spAutoFit/>
          </a:bodyPr>
          <a:lstStyle/>
          <a:p>
            <a:r>
              <a:rPr lang="en-US" dirty="0" smtClean="0">
                <a:solidFill>
                  <a:schemeClr val="tx2">
                    <a:lumMod val="50000"/>
                  </a:schemeClr>
                </a:solidFill>
              </a:rPr>
              <a:t>ANALYSIS</a:t>
            </a:r>
            <a:endParaRPr lang="en-US" dirty="0">
              <a:solidFill>
                <a:schemeClr val="tx2">
                  <a:lumMod val="50000"/>
                </a:schemeClr>
              </a:solidFill>
            </a:endParaRPr>
          </a:p>
        </p:txBody>
      </p:sp>
      <p:sp>
        <p:nvSpPr>
          <p:cNvPr id="7" name="CasellaDiTesto 6"/>
          <p:cNvSpPr txBox="1"/>
          <p:nvPr/>
        </p:nvSpPr>
        <p:spPr>
          <a:xfrm>
            <a:off x="1767486" y="2432811"/>
            <a:ext cx="1781886" cy="369332"/>
          </a:xfrm>
          <a:prstGeom prst="rect">
            <a:avLst/>
          </a:prstGeom>
          <a:noFill/>
        </p:spPr>
        <p:txBody>
          <a:bodyPr wrap="square" rtlCol="0">
            <a:spAutoFit/>
          </a:bodyPr>
          <a:lstStyle/>
          <a:p>
            <a:r>
              <a:rPr lang="en-US" dirty="0" smtClean="0">
                <a:solidFill>
                  <a:schemeClr val="tx2">
                    <a:lumMod val="50000"/>
                  </a:schemeClr>
                </a:solidFill>
              </a:rPr>
              <a:t>SERVICES</a:t>
            </a:r>
            <a:endParaRPr lang="en-US" dirty="0">
              <a:solidFill>
                <a:schemeClr val="tx2">
                  <a:lumMod val="50000"/>
                </a:schemeClr>
              </a:solidFill>
            </a:endParaRPr>
          </a:p>
        </p:txBody>
      </p:sp>
      <p:sp>
        <p:nvSpPr>
          <p:cNvPr id="8" name="CasellaDiTesto 7"/>
          <p:cNvSpPr txBox="1"/>
          <p:nvPr/>
        </p:nvSpPr>
        <p:spPr>
          <a:xfrm>
            <a:off x="1115617" y="3501008"/>
            <a:ext cx="2325553" cy="369332"/>
          </a:xfrm>
          <a:prstGeom prst="rect">
            <a:avLst/>
          </a:prstGeom>
          <a:noFill/>
        </p:spPr>
        <p:txBody>
          <a:bodyPr wrap="square" rtlCol="0">
            <a:spAutoFit/>
          </a:bodyPr>
          <a:lstStyle/>
          <a:p>
            <a:r>
              <a:rPr lang="en-US" dirty="0" smtClean="0">
                <a:solidFill>
                  <a:schemeClr val="tx2">
                    <a:lumMod val="50000"/>
                  </a:schemeClr>
                </a:solidFill>
              </a:rPr>
              <a:t>MONITORING TOOLS</a:t>
            </a:r>
            <a:endParaRPr lang="en-US" dirty="0">
              <a:solidFill>
                <a:schemeClr val="tx2">
                  <a:lumMod val="50000"/>
                </a:schemeClr>
              </a:solidFill>
            </a:endParaRPr>
          </a:p>
        </p:txBody>
      </p:sp>
      <p:sp>
        <p:nvSpPr>
          <p:cNvPr id="9" name="CasellaDiTesto 8"/>
          <p:cNvSpPr txBox="1"/>
          <p:nvPr/>
        </p:nvSpPr>
        <p:spPr>
          <a:xfrm>
            <a:off x="309801" y="4796021"/>
            <a:ext cx="3307862" cy="369332"/>
          </a:xfrm>
          <a:prstGeom prst="rect">
            <a:avLst/>
          </a:prstGeom>
          <a:noFill/>
        </p:spPr>
        <p:txBody>
          <a:bodyPr wrap="square" rtlCol="0">
            <a:spAutoFit/>
          </a:bodyPr>
          <a:lstStyle/>
          <a:p>
            <a:pPr algn="ctr"/>
            <a:r>
              <a:rPr lang="en-US" dirty="0" smtClean="0">
                <a:solidFill>
                  <a:schemeClr val="tx2">
                    <a:lumMod val="50000"/>
                  </a:schemeClr>
                </a:solidFill>
              </a:rPr>
              <a:t>PUBLIC PRIVATE INTERESTS</a:t>
            </a:r>
            <a:endParaRPr lang="en-US" dirty="0">
              <a:solidFill>
                <a:schemeClr val="tx2">
                  <a:lumMod val="50000"/>
                </a:schemeClr>
              </a:solidFill>
            </a:endParaRPr>
          </a:p>
        </p:txBody>
      </p:sp>
      <p:sp>
        <p:nvSpPr>
          <p:cNvPr id="10" name="CasellaDiTesto 9"/>
          <p:cNvSpPr txBox="1"/>
          <p:nvPr/>
        </p:nvSpPr>
        <p:spPr>
          <a:xfrm>
            <a:off x="4849601" y="4426689"/>
            <a:ext cx="2800401" cy="369332"/>
          </a:xfrm>
          <a:prstGeom prst="rect">
            <a:avLst/>
          </a:prstGeom>
          <a:noFill/>
        </p:spPr>
        <p:txBody>
          <a:bodyPr wrap="square" rtlCol="0">
            <a:spAutoFit/>
          </a:bodyPr>
          <a:lstStyle/>
          <a:p>
            <a:pPr algn="ctr"/>
            <a:r>
              <a:rPr lang="en-US" dirty="0" smtClean="0">
                <a:solidFill>
                  <a:schemeClr val="tx2">
                    <a:lumMod val="50000"/>
                  </a:schemeClr>
                </a:solidFill>
              </a:rPr>
              <a:t>USERS</a:t>
            </a:r>
            <a:endParaRPr lang="en-US" dirty="0">
              <a:solidFill>
                <a:schemeClr val="tx2">
                  <a:lumMod val="50000"/>
                </a:schemeClr>
              </a:solidFill>
            </a:endParaRPr>
          </a:p>
        </p:txBody>
      </p:sp>
      <p:sp>
        <p:nvSpPr>
          <p:cNvPr id="11" name="CasellaDiTesto 10"/>
          <p:cNvSpPr txBox="1"/>
          <p:nvPr/>
        </p:nvSpPr>
        <p:spPr>
          <a:xfrm>
            <a:off x="5151886" y="3500322"/>
            <a:ext cx="2800401" cy="369332"/>
          </a:xfrm>
          <a:prstGeom prst="rect">
            <a:avLst/>
          </a:prstGeom>
          <a:noFill/>
        </p:spPr>
        <p:txBody>
          <a:bodyPr wrap="square" rtlCol="0">
            <a:spAutoFit/>
          </a:bodyPr>
          <a:lstStyle/>
          <a:p>
            <a:pPr algn="ctr"/>
            <a:r>
              <a:rPr lang="en-US" dirty="0" smtClean="0">
                <a:solidFill>
                  <a:schemeClr val="tx2">
                    <a:lumMod val="50000"/>
                  </a:schemeClr>
                </a:solidFill>
              </a:rPr>
              <a:t>STAKEHOLDERS</a:t>
            </a:r>
            <a:endParaRPr lang="en-US" dirty="0">
              <a:solidFill>
                <a:schemeClr val="tx2">
                  <a:lumMod val="50000"/>
                </a:schemeClr>
              </a:solidFill>
            </a:endParaRPr>
          </a:p>
        </p:txBody>
      </p:sp>
      <p:sp>
        <p:nvSpPr>
          <p:cNvPr id="12" name="CasellaDiTesto 11"/>
          <p:cNvSpPr txBox="1"/>
          <p:nvPr/>
        </p:nvSpPr>
        <p:spPr>
          <a:xfrm>
            <a:off x="4690902" y="1696226"/>
            <a:ext cx="3768809" cy="369332"/>
          </a:xfrm>
          <a:prstGeom prst="rect">
            <a:avLst/>
          </a:prstGeom>
          <a:noFill/>
        </p:spPr>
        <p:txBody>
          <a:bodyPr wrap="square" rtlCol="0">
            <a:spAutoFit/>
          </a:bodyPr>
          <a:lstStyle/>
          <a:p>
            <a:pPr algn="ctr"/>
            <a:r>
              <a:rPr lang="en-US" dirty="0" smtClean="0">
                <a:solidFill>
                  <a:schemeClr val="tx2">
                    <a:lumMod val="50000"/>
                  </a:schemeClr>
                </a:solidFill>
              </a:rPr>
              <a:t>INDICATORS</a:t>
            </a:r>
            <a:endParaRPr lang="en-US" dirty="0">
              <a:solidFill>
                <a:schemeClr val="tx2">
                  <a:lumMod val="50000"/>
                </a:schemeClr>
              </a:solidFill>
            </a:endParaRPr>
          </a:p>
        </p:txBody>
      </p:sp>
      <p:sp>
        <p:nvSpPr>
          <p:cNvPr id="13" name="CasellaDiTesto 12"/>
          <p:cNvSpPr txBox="1"/>
          <p:nvPr/>
        </p:nvSpPr>
        <p:spPr>
          <a:xfrm>
            <a:off x="5659311" y="2623319"/>
            <a:ext cx="2800401" cy="369332"/>
          </a:xfrm>
          <a:prstGeom prst="rect">
            <a:avLst/>
          </a:prstGeom>
          <a:noFill/>
        </p:spPr>
        <p:txBody>
          <a:bodyPr wrap="square" rtlCol="0">
            <a:spAutoFit/>
          </a:bodyPr>
          <a:lstStyle/>
          <a:p>
            <a:pPr algn="ctr"/>
            <a:r>
              <a:rPr lang="en-US" dirty="0" smtClean="0">
                <a:solidFill>
                  <a:schemeClr val="tx2">
                    <a:lumMod val="50000"/>
                  </a:schemeClr>
                </a:solidFill>
              </a:rPr>
              <a:t>RISK VALUES</a:t>
            </a:r>
            <a:endParaRPr lang="en-US" dirty="0">
              <a:solidFill>
                <a:schemeClr val="tx2">
                  <a:lumMod val="50000"/>
                </a:schemeClr>
              </a:solidFill>
            </a:endParaRPr>
          </a:p>
        </p:txBody>
      </p:sp>
      <p:sp>
        <p:nvSpPr>
          <p:cNvPr id="14" name="CasellaDiTesto 13"/>
          <p:cNvSpPr txBox="1"/>
          <p:nvPr/>
        </p:nvSpPr>
        <p:spPr>
          <a:xfrm>
            <a:off x="4427985" y="5157192"/>
            <a:ext cx="3307862" cy="369332"/>
          </a:xfrm>
          <a:prstGeom prst="rect">
            <a:avLst/>
          </a:prstGeom>
          <a:noFill/>
        </p:spPr>
        <p:txBody>
          <a:bodyPr wrap="square" rtlCol="0">
            <a:spAutoFit/>
          </a:bodyPr>
          <a:lstStyle/>
          <a:p>
            <a:pPr algn="ctr"/>
            <a:r>
              <a:rPr lang="en-US" dirty="0" smtClean="0">
                <a:solidFill>
                  <a:schemeClr val="tx2">
                    <a:lumMod val="50000"/>
                  </a:schemeClr>
                </a:solidFill>
              </a:rPr>
              <a:t>MAINSTREAMING</a:t>
            </a:r>
            <a:endParaRPr lang="en-US" dirty="0">
              <a:solidFill>
                <a:schemeClr val="tx2">
                  <a:lumMod val="50000"/>
                </a:schemeClr>
              </a:solidFill>
            </a:endParaRPr>
          </a:p>
        </p:txBody>
      </p:sp>
      <p:sp>
        <p:nvSpPr>
          <p:cNvPr id="15" name="CasellaDiTesto 14"/>
          <p:cNvSpPr txBox="1"/>
          <p:nvPr/>
        </p:nvSpPr>
        <p:spPr>
          <a:xfrm>
            <a:off x="1691680" y="5733256"/>
            <a:ext cx="3307862" cy="369332"/>
          </a:xfrm>
          <a:prstGeom prst="rect">
            <a:avLst/>
          </a:prstGeom>
          <a:noFill/>
        </p:spPr>
        <p:txBody>
          <a:bodyPr wrap="square" rtlCol="0">
            <a:spAutoFit/>
          </a:bodyPr>
          <a:lstStyle/>
          <a:p>
            <a:pPr algn="ctr"/>
            <a:r>
              <a:rPr lang="en-US" dirty="0" smtClean="0">
                <a:solidFill>
                  <a:schemeClr val="tx2">
                    <a:lumMod val="50000"/>
                  </a:schemeClr>
                </a:solidFill>
              </a:rPr>
              <a:t>USER UP TAKE</a:t>
            </a:r>
            <a:endParaRPr lang="en-US" dirty="0">
              <a:solidFill>
                <a:schemeClr val="tx2">
                  <a:lumMod val="50000"/>
                </a:schemeClr>
              </a:solidFill>
            </a:endParaRPr>
          </a:p>
        </p:txBody>
      </p:sp>
      <p:sp>
        <p:nvSpPr>
          <p:cNvPr id="16" name="CasellaDiTesto 15"/>
          <p:cNvSpPr txBox="1"/>
          <p:nvPr/>
        </p:nvSpPr>
        <p:spPr>
          <a:xfrm>
            <a:off x="2541042" y="1511560"/>
            <a:ext cx="1609137" cy="369332"/>
          </a:xfrm>
          <a:prstGeom prst="rect">
            <a:avLst/>
          </a:prstGeom>
          <a:noFill/>
        </p:spPr>
        <p:txBody>
          <a:bodyPr wrap="square" rtlCol="0">
            <a:spAutoFit/>
          </a:bodyPr>
          <a:lstStyle/>
          <a:p>
            <a:r>
              <a:rPr lang="en-US" dirty="0" smtClean="0">
                <a:solidFill>
                  <a:schemeClr val="tx2">
                    <a:lumMod val="50000"/>
                  </a:schemeClr>
                </a:solidFill>
              </a:rPr>
              <a:t>MODELING</a:t>
            </a:r>
            <a:endParaRPr lang="en-US" dirty="0">
              <a:solidFill>
                <a:schemeClr val="tx2">
                  <a:lumMod val="50000"/>
                </a:schemeClr>
              </a:solidFill>
            </a:endParaRPr>
          </a:p>
        </p:txBody>
      </p:sp>
    </p:spTree>
    <p:extLst>
      <p:ext uri="{BB962C8B-B14F-4D97-AF65-F5344CB8AC3E}">
        <p14:creationId xmlns:p14="http://schemas.microsoft.com/office/powerpoint/2010/main" val="3863800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bwMode="auto">
          <a:xfrm>
            <a:off x="457200" y="1296000"/>
            <a:ext cx="8154000" cy="4801314"/>
          </a:xfrm>
          <a:prstGeom prst="rect">
            <a:avLst/>
          </a:prstGeom>
          <a:noFill/>
          <a:ln w="9525" algn="ctr">
            <a:noFill/>
            <a:miter lim="800000"/>
            <a:headEnd/>
            <a:tailEnd/>
          </a:ln>
          <a:effectLst/>
        </p:spPr>
        <p:txBody>
          <a:bodyPr wrap="square" lIns="0" tIns="0" rIns="0" bIns="0" rtlCol="0">
            <a:spAutoFit/>
          </a:bodyPr>
          <a:lstStyle/>
          <a:p>
            <a:pPr algn="just"/>
            <a:r>
              <a:rPr lang="en-AU" sz="2000" dirty="0">
                <a:solidFill>
                  <a:schemeClr val="tx2">
                    <a:lumMod val="50000"/>
                  </a:schemeClr>
                </a:solidFill>
              </a:rPr>
              <a:t>The group of HOs (Germany, France and Sweden) met in Brest on 2-3 October 2013 and </a:t>
            </a:r>
            <a:r>
              <a:rPr lang="en-AU" sz="2000" dirty="0" smtClean="0">
                <a:solidFill>
                  <a:schemeClr val="tx2">
                    <a:lumMod val="50000"/>
                  </a:schemeClr>
                </a:solidFill>
              </a:rPr>
              <a:t>were </a:t>
            </a:r>
            <a:r>
              <a:rPr lang="en-AU" sz="2000" dirty="0">
                <a:solidFill>
                  <a:schemeClr val="tx2">
                    <a:lumMod val="50000"/>
                  </a:schemeClr>
                </a:solidFill>
              </a:rPr>
              <a:t>joined by Geological Survey Ireland (</a:t>
            </a:r>
            <a:r>
              <a:rPr lang="en-AU" sz="2000" dirty="0" smtClean="0">
                <a:solidFill>
                  <a:schemeClr val="tx2">
                    <a:lumMod val="50000"/>
                  </a:schemeClr>
                </a:solidFill>
              </a:rPr>
              <a:t>GSI) responsible </a:t>
            </a:r>
            <a:r>
              <a:rPr lang="en-AU" sz="2000" dirty="0">
                <a:solidFill>
                  <a:schemeClr val="tx2">
                    <a:lumMod val="50000"/>
                  </a:schemeClr>
                </a:solidFill>
              </a:rPr>
              <a:t>for </a:t>
            </a:r>
            <a:r>
              <a:rPr lang="en-AU" sz="2000" dirty="0" err="1">
                <a:solidFill>
                  <a:schemeClr val="tx2">
                    <a:lumMod val="50000"/>
                  </a:schemeClr>
                </a:solidFill>
              </a:rPr>
              <a:t>hydrographic</a:t>
            </a:r>
            <a:r>
              <a:rPr lang="en-AU" sz="2000" dirty="0">
                <a:solidFill>
                  <a:schemeClr val="tx2">
                    <a:lumMod val="50000"/>
                  </a:schemeClr>
                </a:solidFill>
              </a:rPr>
              <a:t> surveys in coastal </a:t>
            </a:r>
            <a:r>
              <a:rPr lang="en-AU" sz="2000" dirty="0" smtClean="0">
                <a:solidFill>
                  <a:schemeClr val="tx2">
                    <a:lumMod val="50000"/>
                  </a:schemeClr>
                </a:solidFill>
              </a:rPr>
              <a:t>mapping; </a:t>
            </a:r>
            <a:r>
              <a:rPr lang="en-AU" sz="2000" dirty="0">
                <a:solidFill>
                  <a:schemeClr val="tx2">
                    <a:lumMod val="50000"/>
                  </a:schemeClr>
                </a:solidFill>
              </a:rPr>
              <a:t>and Institute for Environmental Protection and Research (ISPRA, Italy), that is </a:t>
            </a:r>
            <a:r>
              <a:rPr lang="en-AU" sz="2000" dirty="0" smtClean="0">
                <a:solidFill>
                  <a:schemeClr val="tx2">
                    <a:lumMod val="50000"/>
                  </a:schemeClr>
                </a:solidFill>
              </a:rPr>
              <a:t>responsible </a:t>
            </a:r>
            <a:r>
              <a:rPr lang="en-AU" sz="2000" dirty="0">
                <a:solidFill>
                  <a:schemeClr val="tx2">
                    <a:lumMod val="50000"/>
                  </a:schemeClr>
                </a:solidFill>
              </a:rPr>
              <a:t>for environmental protection and research</a:t>
            </a:r>
            <a:r>
              <a:rPr lang="en-AU" sz="2000" dirty="0" smtClean="0">
                <a:solidFill>
                  <a:schemeClr val="tx2">
                    <a:lumMod val="50000"/>
                  </a:schemeClr>
                </a:solidFill>
              </a:rPr>
              <a:t>.</a:t>
            </a:r>
          </a:p>
          <a:p>
            <a:pPr algn="ctr"/>
            <a:r>
              <a:rPr lang="en-AU" sz="2400" b="1" dirty="0" smtClean="0">
                <a:solidFill>
                  <a:schemeClr val="tx2">
                    <a:lumMod val="50000"/>
                  </a:schemeClr>
                </a:solidFill>
              </a:rPr>
              <a:t>They discussed </a:t>
            </a:r>
            <a:r>
              <a:rPr lang="en-AU" sz="2400" b="1" dirty="0" smtClean="0">
                <a:solidFill>
                  <a:schemeClr val="tx2">
                    <a:lumMod val="50000"/>
                  </a:schemeClr>
                </a:solidFill>
              </a:rPr>
              <a:t>the </a:t>
            </a:r>
            <a:r>
              <a:rPr lang="en-AU" sz="2400" b="1" dirty="0" smtClean="0">
                <a:solidFill>
                  <a:schemeClr val="tx2">
                    <a:lumMod val="50000"/>
                  </a:schemeClr>
                </a:solidFill>
              </a:rPr>
              <a:t>need </a:t>
            </a:r>
            <a:r>
              <a:rPr lang="en-AU" sz="2400" b="1" dirty="0">
                <a:solidFill>
                  <a:schemeClr val="tx2">
                    <a:lumMod val="50000"/>
                  </a:schemeClr>
                </a:solidFill>
              </a:rPr>
              <a:t>for more high quality, seamless, interoperable, accessible data on coastal areas across Europe especially </a:t>
            </a:r>
            <a:r>
              <a:rPr lang="en-AU" sz="2400" b="1" dirty="0">
                <a:solidFill>
                  <a:schemeClr val="tx2">
                    <a:lumMod val="60000"/>
                    <a:lumOff val="40000"/>
                  </a:schemeClr>
                </a:solidFill>
              </a:rPr>
              <a:t>bathymetry and seabed </a:t>
            </a:r>
            <a:r>
              <a:rPr lang="en-AU" sz="2400" b="1" dirty="0" smtClean="0">
                <a:solidFill>
                  <a:schemeClr val="tx2">
                    <a:lumMod val="60000"/>
                    <a:lumOff val="40000"/>
                  </a:schemeClr>
                </a:solidFill>
              </a:rPr>
              <a:t>mapping</a:t>
            </a:r>
            <a:endParaRPr lang="en-US" sz="2400" dirty="0">
              <a:solidFill>
                <a:schemeClr val="tx2">
                  <a:lumMod val="60000"/>
                  <a:lumOff val="40000"/>
                </a:schemeClr>
              </a:solidFill>
            </a:endParaRPr>
          </a:p>
          <a:p>
            <a:pPr algn="just"/>
            <a:r>
              <a:rPr lang="en-AU" sz="2000" dirty="0" smtClean="0">
                <a:solidFill>
                  <a:schemeClr val="tx2">
                    <a:lumMod val="50000"/>
                  </a:schemeClr>
                </a:solidFill>
              </a:rPr>
              <a:t>In </a:t>
            </a:r>
            <a:r>
              <a:rPr lang="en-AU" sz="2000" dirty="0" smtClean="0">
                <a:solidFill>
                  <a:schemeClr val="tx2">
                    <a:lumMod val="50000"/>
                  </a:schemeClr>
                </a:solidFill>
              </a:rPr>
              <a:t>2007 </a:t>
            </a:r>
            <a:r>
              <a:rPr lang="en-AU" sz="2000" dirty="0">
                <a:solidFill>
                  <a:schemeClr val="tx2">
                    <a:lumMod val="50000"/>
                  </a:schemeClr>
                </a:solidFill>
              </a:rPr>
              <a:t>the EU blue book </a:t>
            </a:r>
            <a:r>
              <a:rPr lang="en-AU" sz="2000" dirty="0" smtClean="0">
                <a:solidFill>
                  <a:schemeClr val="tx2">
                    <a:lumMod val="50000"/>
                  </a:schemeClr>
                </a:solidFill>
              </a:rPr>
              <a:t>also recognized </a:t>
            </a:r>
            <a:r>
              <a:rPr lang="en-AU" sz="2000" dirty="0">
                <a:solidFill>
                  <a:schemeClr val="tx2">
                    <a:lumMod val="50000"/>
                  </a:schemeClr>
                </a:solidFill>
              </a:rPr>
              <a:t>the need to take a step further </a:t>
            </a:r>
            <a:r>
              <a:rPr lang="en-AU" sz="2000" dirty="0" smtClean="0">
                <a:solidFill>
                  <a:schemeClr val="tx2">
                    <a:lumMod val="50000"/>
                  </a:schemeClr>
                </a:solidFill>
              </a:rPr>
              <a:t>towards </a:t>
            </a:r>
            <a:r>
              <a:rPr lang="en-AU" sz="2000" dirty="0">
                <a:solidFill>
                  <a:schemeClr val="tx2">
                    <a:lumMod val="50000"/>
                  </a:schemeClr>
                </a:solidFill>
              </a:rPr>
              <a:t>the </a:t>
            </a:r>
            <a:r>
              <a:rPr lang="en-AU" sz="2000" dirty="0" smtClean="0">
                <a:solidFill>
                  <a:schemeClr val="tx2">
                    <a:lumMod val="50000"/>
                  </a:schemeClr>
                </a:solidFill>
              </a:rPr>
              <a:t>creation of </a:t>
            </a:r>
            <a:r>
              <a:rPr lang="en-AU" sz="2000" dirty="0">
                <a:solidFill>
                  <a:schemeClr val="tx2">
                    <a:lumMod val="50000"/>
                  </a:schemeClr>
                </a:solidFill>
              </a:rPr>
              <a:t>a new European Marine Observation Network (</a:t>
            </a:r>
            <a:r>
              <a:rPr lang="en-AU" sz="2000" dirty="0" err="1">
                <a:solidFill>
                  <a:schemeClr val="tx2">
                    <a:lumMod val="50000"/>
                  </a:schemeClr>
                </a:solidFill>
              </a:rPr>
              <a:t>EMODnet</a:t>
            </a:r>
            <a:r>
              <a:rPr lang="en-AU" sz="2000" dirty="0">
                <a:solidFill>
                  <a:schemeClr val="tx2">
                    <a:lumMod val="50000"/>
                  </a:schemeClr>
                </a:solidFill>
              </a:rPr>
              <a:t>); in order to improve the availability of high quality </a:t>
            </a:r>
            <a:r>
              <a:rPr lang="en-AU" sz="2000" dirty="0" smtClean="0">
                <a:solidFill>
                  <a:schemeClr val="tx2">
                    <a:lumMod val="50000"/>
                  </a:schemeClr>
                </a:solidFill>
              </a:rPr>
              <a:t>data and for </a:t>
            </a:r>
            <a:r>
              <a:rPr lang="en-AU" sz="2000" dirty="0">
                <a:solidFill>
                  <a:schemeClr val="tx2">
                    <a:lumMod val="50000"/>
                  </a:schemeClr>
                </a:solidFill>
              </a:rPr>
              <a:t>providing data on scales defined by the regions and sub-regions of the Marine Strategy Framework Directive. The overall objective is to migrate fragmented and inaccessible marine data into interoperable, continuous and publicly available data streams for complete maritime basins</a:t>
            </a:r>
            <a:r>
              <a:rPr lang="en-AU" sz="2000" dirty="0" smtClean="0">
                <a:solidFill>
                  <a:schemeClr val="tx2">
                    <a:lumMod val="50000"/>
                  </a:schemeClr>
                </a:solidFill>
              </a:rPr>
              <a:t>.</a:t>
            </a:r>
            <a:endParaRPr lang="en-US" sz="2000" dirty="0">
              <a:solidFill>
                <a:schemeClr val="tx2">
                  <a:lumMod val="50000"/>
                </a:schemeClr>
              </a:solidFill>
            </a:endParaRPr>
          </a:p>
        </p:txBody>
      </p:sp>
      <p:sp>
        <p:nvSpPr>
          <p:cNvPr id="4" name="Title 1"/>
          <p:cNvSpPr>
            <a:spLocks noGrp="1"/>
          </p:cNvSpPr>
          <p:nvPr>
            <p:ph type="title"/>
          </p:nvPr>
        </p:nvSpPr>
        <p:spPr>
          <a:xfrm>
            <a:off x="2362200" y="304800"/>
            <a:ext cx="6553200" cy="533400"/>
          </a:xfrm>
        </p:spPr>
        <p:txBody>
          <a:bodyPr/>
          <a:lstStyle/>
          <a:p>
            <a:r>
              <a:rPr lang="en-GB" sz="2000" dirty="0" smtClean="0"/>
              <a:t>User Requirements the IHO – The International </a:t>
            </a:r>
            <a:r>
              <a:rPr lang="en-GB" sz="2000" dirty="0" err="1" smtClean="0"/>
              <a:t>Hydrographic</a:t>
            </a:r>
            <a:r>
              <a:rPr lang="en-GB" sz="2000" dirty="0" smtClean="0"/>
              <a:t> Organisation</a:t>
            </a:r>
            <a:endParaRPr lang="en-GB" sz="2000" dirty="0"/>
          </a:p>
        </p:txBody>
      </p:sp>
    </p:spTree>
    <p:extLst>
      <p:ext uri="{BB962C8B-B14F-4D97-AF65-F5344CB8AC3E}">
        <p14:creationId xmlns:p14="http://schemas.microsoft.com/office/powerpoint/2010/main" val="683061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12" name="Rettangolo 42011"/>
          <p:cNvSpPr/>
          <p:nvPr/>
        </p:nvSpPr>
        <p:spPr>
          <a:xfrm>
            <a:off x="76200" y="1367175"/>
            <a:ext cx="8991600" cy="1680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002" name="Picture 4" descr="Mivis_su_lidar_2.jpg"/>
          <p:cNvPicPr>
            <a:picLocks noChangeAspect="1"/>
          </p:cNvPicPr>
          <p:nvPr/>
        </p:nvPicPr>
        <p:blipFill>
          <a:blip r:embed="rId3" cstate="print"/>
          <a:srcRect/>
          <a:stretch>
            <a:fillRect/>
          </a:stretch>
        </p:blipFill>
        <p:spPr bwMode="auto">
          <a:xfrm>
            <a:off x="0" y="2686441"/>
            <a:ext cx="9144000" cy="4171561"/>
          </a:xfrm>
          <a:prstGeom prst="rect">
            <a:avLst/>
          </a:prstGeom>
          <a:noFill/>
          <a:ln w="25400">
            <a:noFill/>
            <a:miter lim="800000"/>
            <a:headEnd/>
            <a:tailEnd/>
          </a:ln>
        </p:spPr>
      </p:pic>
      <p:sp>
        <p:nvSpPr>
          <p:cNvPr id="24" name="Freeform 20"/>
          <p:cNvSpPr/>
          <p:nvPr/>
        </p:nvSpPr>
        <p:spPr bwMode="auto">
          <a:xfrm rot="19647539">
            <a:off x="3519953" y="3186387"/>
            <a:ext cx="3058407" cy="3871752"/>
          </a:xfrm>
          <a:custGeom>
            <a:avLst/>
            <a:gdLst>
              <a:gd name="connsiteX0" fmla="*/ 163773 w 2606722"/>
              <a:gd name="connsiteY0" fmla="*/ 40943 h 2770495"/>
              <a:gd name="connsiteX1" fmla="*/ 163773 w 2606722"/>
              <a:gd name="connsiteY1" fmla="*/ 40943 h 2770495"/>
              <a:gd name="connsiteX2" fmla="*/ 982639 w 2606722"/>
              <a:gd name="connsiteY2" fmla="*/ 204716 h 2770495"/>
              <a:gd name="connsiteX3" fmla="*/ 2606722 w 2606722"/>
              <a:gd name="connsiteY3" fmla="*/ 2770495 h 2770495"/>
              <a:gd name="connsiteX4" fmla="*/ 1569493 w 2606722"/>
              <a:gd name="connsiteY4" fmla="*/ 2702257 h 2770495"/>
              <a:gd name="connsiteX5" fmla="*/ 0 w 2606722"/>
              <a:gd name="connsiteY5" fmla="*/ 0 h 2770495"/>
              <a:gd name="connsiteX6" fmla="*/ 286603 w 2606722"/>
              <a:gd name="connsiteY6" fmla="*/ 54591 h 2770495"/>
              <a:gd name="connsiteX7" fmla="*/ 286603 w 2606722"/>
              <a:gd name="connsiteY7" fmla="*/ 54591 h 2770495"/>
              <a:gd name="connsiteX8" fmla="*/ 286603 w 2606722"/>
              <a:gd name="connsiteY8" fmla="*/ 54591 h 2770495"/>
              <a:gd name="connsiteX9" fmla="*/ 286603 w 2606722"/>
              <a:gd name="connsiteY9" fmla="*/ 54591 h 27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6722" h="2770495">
                <a:moveTo>
                  <a:pt x="163773" y="40943"/>
                </a:moveTo>
                <a:lnTo>
                  <a:pt x="163773" y="40943"/>
                </a:lnTo>
                <a:lnTo>
                  <a:pt x="982639" y="204716"/>
                </a:lnTo>
                <a:lnTo>
                  <a:pt x="2606722" y="2770495"/>
                </a:lnTo>
                <a:lnTo>
                  <a:pt x="1569493" y="2702257"/>
                </a:lnTo>
                <a:lnTo>
                  <a:pt x="0" y="0"/>
                </a:lnTo>
                <a:lnTo>
                  <a:pt x="286603" y="54591"/>
                </a:lnTo>
                <a:lnTo>
                  <a:pt x="286603" y="54591"/>
                </a:lnTo>
                <a:lnTo>
                  <a:pt x="286603" y="54591"/>
                </a:lnTo>
                <a:lnTo>
                  <a:pt x="286603" y="54591"/>
                </a:lnTo>
              </a:path>
            </a:pathLst>
          </a:custGeom>
          <a:solidFill>
            <a:schemeClr val="bg1">
              <a:alpha val="35000"/>
            </a:schemeClr>
          </a:solid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it-IT">
              <a:ea typeface="ＭＳ Ｐゴシック" pitchFamily="34" charset="-128"/>
            </a:endParaRPr>
          </a:p>
        </p:txBody>
      </p:sp>
      <p:pic>
        <p:nvPicPr>
          <p:cNvPr id="47" name="Immagine 46"/>
          <p:cNvPicPr>
            <a:picLocks noChangeAspect="1"/>
          </p:cNvPicPr>
          <p:nvPr/>
        </p:nvPicPr>
        <p:blipFill>
          <a:blip r:embed="rId4" cstate="print"/>
          <a:srcRect/>
          <a:stretch>
            <a:fillRect/>
          </a:stretch>
        </p:blipFill>
        <p:spPr bwMode="auto">
          <a:xfrm rot="9077309">
            <a:off x="975189" y="789530"/>
            <a:ext cx="1435660" cy="1388585"/>
          </a:xfrm>
          <a:prstGeom prst="rect">
            <a:avLst/>
          </a:prstGeom>
          <a:noFill/>
          <a:ln w="9525">
            <a:noFill/>
            <a:miter lim="800000"/>
            <a:headEnd/>
            <a:tailEnd/>
          </a:ln>
        </p:spPr>
      </p:pic>
      <p:grpSp>
        <p:nvGrpSpPr>
          <p:cNvPr id="40" name="Gruppo 39"/>
          <p:cNvGrpSpPr/>
          <p:nvPr/>
        </p:nvGrpSpPr>
        <p:grpSpPr>
          <a:xfrm>
            <a:off x="2719161" y="1604199"/>
            <a:ext cx="6120323" cy="5454353"/>
            <a:chOff x="2697736" y="1451371"/>
            <a:chExt cx="5866353" cy="5239151"/>
          </a:xfrm>
        </p:grpSpPr>
        <p:grpSp>
          <p:nvGrpSpPr>
            <p:cNvPr id="41" name="Gruppo 86"/>
            <p:cNvGrpSpPr/>
            <p:nvPr/>
          </p:nvGrpSpPr>
          <p:grpSpPr>
            <a:xfrm>
              <a:off x="2697736" y="1451371"/>
              <a:ext cx="4466791" cy="5239151"/>
              <a:chOff x="2913760" y="1682396"/>
              <a:chExt cx="4466791" cy="5239151"/>
            </a:xfrm>
          </p:grpSpPr>
          <p:sp>
            <p:nvSpPr>
              <p:cNvPr id="43" name="Freeform 20"/>
              <p:cNvSpPr/>
              <p:nvPr/>
            </p:nvSpPr>
            <p:spPr bwMode="auto">
              <a:xfrm rot="19647539">
                <a:off x="3682018" y="3201917"/>
                <a:ext cx="2930275" cy="3719630"/>
              </a:xfrm>
              <a:custGeom>
                <a:avLst/>
                <a:gdLst>
                  <a:gd name="connsiteX0" fmla="*/ 163773 w 2606722"/>
                  <a:gd name="connsiteY0" fmla="*/ 40943 h 2770495"/>
                  <a:gd name="connsiteX1" fmla="*/ 163773 w 2606722"/>
                  <a:gd name="connsiteY1" fmla="*/ 40943 h 2770495"/>
                  <a:gd name="connsiteX2" fmla="*/ 982639 w 2606722"/>
                  <a:gd name="connsiteY2" fmla="*/ 204716 h 2770495"/>
                  <a:gd name="connsiteX3" fmla="*/ 2606722 w 2606722"/>
                  <a:gd name="connsiteY3" fmla="*/ 2770495 h 2770495"/>
                  <a:gd name="connsiteX4" fmla="*/ 1569493 w 2606722"/>
                  <a:gd name="connsiteY4" fmla="*/ 2702257 h 2770495"/>
                  <a:gd name="connsiteX5" fmla="*/ 0 w 2606722"/>
                  <a:gd name="connsiteY5" fmla="*/ 0 h 2770495"/>
                  <a:gd name="connsiteX6" fmla="*/ 286603 w 2606722"/>
                  <a:gd name="connsiteY6" fmla="*/ 54591 h 2770495"/>
                  <a:gd name="connsiteX7" fmla="*/ 286603 w 2606722"/>
                  <a:gd name="connsiteY7" fmla="*/ 54591 h 2770495"/>
                  <a:gd name="connsiteX8" fmla="*/ 286603 w 2606722"/>
                  <a:gd name="connsiteY8" fmla="*/ 54591 h 2770495"/>
                  <a:gd name="connsiteX9" fmla="*/ 286603 w 2606722"/>
                  <a:gd name="connsiteY9" fmla="*/ 54591 h 27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6722" h="2770495">
                    <a:moveTo>
                      <a:pt x="163773" y="40943"/>
                    </a:moveTo>
                    <a:lnTo>
                      <a:pt x="163773" y="40943"/>
                    </a:lnTo>
                    <a:lnTo>
                      <a:pt x="982639" y="204716"/>
                    </a:lnTo>
                    <a:lnTo>
                      <a:pt x="2606722" y="2770495"/>
                    </a:lnTo>
                    <a:lnTo>
                      <a:pt x="1569493" y="2702257"/>
                    </a:lnTo>
                    <a:lnTo>
                      <a:pt x="0" y="0"/>
                    </a:lnTo>
                    <a:lnTo>
                      <a:pt x="286603" y="54591"/>
                    </a:lnTo>
                    <a:lnTo>
                      <a:pt x="286603" y="54591"/>
                    </a:lnTo>
                    <a:lnTo>
                      <a:pt x="286603" y="54591"/>
                    </a:lnTo>
                    <a:lnTo>
                      <a:pt x="286603" y="54591"/>
                    </a:lnTo>
                  </a:path>
                </a:pathLst>
              </a:custGeom>
              <a:solidFill>
                <a:schemeClr val="bg1">
                  <a:alpha val="35000"/>
                </a:schemeClr>
              </a:solid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cxnSp>
            <p:nvCxnSpPr>
              <p:cNvPr id="44" name="Straight Connector 140"/>
              <p:cNvCxnSpPr>
                <a:stCxn id="43" idx="5"/>
                <a:endCxn id="42" idx="2"/>
              </p:cNvCxnSpPr>
              <p:nvPr/>
            </p:nvCxnSpPr>
            <p:spPr bwMode="auto">
              <a:xfrm flipV="1">
                <a:off x="2913760" y="3778731"/>
                <a:ext cx="4291762" cy="504945"/>
              </a:xfrm>
              <a:prstGeom prst="line">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41"/>
              <p:cNvCxnSpPr>
                <a:stCxn id="43" idx="4"/>
                <a:endCxn id="42" idx="2"/>
              </p:cNvCxnSpPr>
              <p:nvPr/>
            </p:nvCxnSpPr>
            <p:spPr bwMode="auto">
              <a:xfrm flipV="1">
                <a:off x="6348453" y="3778731"/>
                <a:ext cx="857069" cy="2612340"/>
              </a:xfrm>
              <a:prstGeom prst="line">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3"/>
              <p:cNvCxnSpPr>
                <a:stCxn id="43" idx="2"/>
                <a:endCxn id="42" idx="2"/>
              </p:cNvCxnSpPr>
              <p:nvPr/>
            </p:nvCxnSpPr>
            <p:spPr bwMode="auto">
              <a:xfrm flipV="1">
                <a:off x="3992479" y="3778731"/>
                <a:ext cx="3213043" cy="141208"/>
              </a:xfrm>
              <a:prstGeom prst="line">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45"/>
              <p:cNvCxnSpPr>
                <a:stCxn id="43" idx="3"/>
                <a:endCxn id="42" idx="2"/>
              </p:cNvCxnSpPr>
              <p:nvPr/>
            </p:nvCxnSpPr>
            <p:spPr bwMode="auto">
              <a:xfrm flipH="1" flipV="1">
                <a:off x="7205522" y="3778731"/>
                <a:ext cx="175029" cy="2061058"/>
              </a:xfrm>
              <a:prstGeom prst="line">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0"/>
              <p:cNvCxnSpPr>
                <a:stCxn id="43" idx="5"/>
                <a:endCxn id="53" idx="2"/>
              </p:cNvCxnSpPr>
              <p:nvPr/>
            </p:nvCxnSpPr>
            <p:spPr bwMode="auto">
              <a:xfrm flipV="1">
                <a:off x="2913760" y="2943774"/>
                <a:ext cx="1344898" cy="1339902"/>
              </a:xfrm>
              <a:prstGeom prst="line">
                <a:avLst/>
              </a:prstGeom>
              <a:noFill/>
              <a:ln w="25400">
                <a:solidFill>
                  <a:schemeClr val="accent1">
                    <a:lumMod val="75000"/>
                  </a:schemeClr>
                </a:solidFill>
                <a:miter lim="800000"/>
                <a:headEnd/>
                <a:tailEnd/>
              </a:ln>
            </p:spPr>
            <p:style>
              <a:lnRef idx="1">
                <a:schemeClr val="accent1"/>
              </a:lnRef>
              <a:fillRef idx="0">
                <a:schemeClr val="accent1"/>
              </a:fillRef>
              <a:effectRef idx="0">
                <a:schemeClr val="accent1"/>
              </a:effectRef>
              <a:fontRef idx="minor">
                <a:schemeClr val="tx1"/>
              </a:fontRef>
            </p:style>
          </p:cxnSp>
          <p:cxnSp>
            <p:nvCxnSpPr>
              <p:cNvPr id="50" name="Straight Connector 141"/>
              <p:cNvCxnSpPr>
                <a:stCxn id="43" idx="4"/>
                <a:endCxn id="53" idx="2"/>
              </p:cNvCxnSpPr>
              <p:nvPr/>
            </p:nvCxnSpPr>
            <p:spPr bwMode="auto">
              <a:xfrm flipH="1" flipV="1">
                <a:off x="4258658" y="2943774"/>
                <a:ext cx="2089795" cy="3447297"/>
              </a:xfrm>
              <a:prstGeom prst="line">
                <a:avLst/>
              </a:prstGeom>
              <a:noFill/>
              <a:ln w="25400">
                <a:solidFill>
                  <a:schemeClr val="accent1">
                    <a:lumMod val="75000"/>
                  </a:schemeClr>
                </a:solidFill>
                <a:miter lim="800000"/>
                <a:headEnd/>
                <a:tailEnd/>
              </a:ln>
            </p:spPr>
            <p:style>
              <a:lnRef idx="1">
                <a:schemeClr val="accent1"/>
              </a:lnRef>
              <a:fillRef idx="0">
                <a:schemeClr val="accent1"/>
              </a:fillRef>
              <a:effectRef idx="0">
                <a:schemeClr val="accent1"/>
              </a:effectRef>
              <a:fontRef idx="minor">
                <a:schemeClr val="tx1"/>
              </a:fontRef>
            </p:style>
          </p:cxnSp>
          <p:cxnSp>
            <p:nvCxnSpPr>
              <p:cNvPr id="51" name="Straight Connector 143"/>
              <p:cNvCxnSpPr>
                <a:stCxn id="43" idx="2"/>
                <a:endCxn id="53" idx="2"/>
              </p:cNvCxnSpPr>
              <p:nvPr/>
            </p:nvCxnSpPr>
            <p:spPr bwMode="auto">
              <a:xfrm flipV="1">
                <a:off x="3992479" y="2943774"/>
                <a:ext cx="266178" cy="976164"/>
              </a:xfrm>
              <a:prstGeom prst="line">
                <a:avLst/>
              </a:prstGeom>
              <a:noFill/>
              <a:ln w="25400">
                <a:solidFill>
                  <a:schemeClr val="accent1">
                    <a:lumMod val="75000"/>
                  </a:schemeClr>
                </a:solidFill>
                <a:miter lim="800000"/>
                <a:headEnd/>
                <a:tailEnd/>
              </a:ln>
            </p:spPr>
            <p:style>
              <a:lnRef idx="1">
                <a:schemeClr val="accent1"/>
              </a:lnRef>
              <a:fillRef idx="0">
                <a:schemeClr val="accent1"/>
              </a:fillRef>
              <a:effectRef idx="0">
                <a:schemeClr val="accent1"/>
              </a:effectRef>
              <a:fontRef idx="minor">
                <a:schemeClr val="tx1"/>
              </a:fontRef>
            </p:style>
          </p:cxnSp>
          <p:cxnSp>
            <p:nvCxnSpPr>
              <p:cNvPr id="52" name="Straight Connector 145"/>
              <p:cNvCxnSpPr>
                <a:stCxn id="43" idx="3"/>
                <a:endCxn id="53" idx="2"/>
              </p:cNvCxnSpPr>
              <p:nvPr/>
            </p:nvCxnSpPr>
            <p:spPr bwMode="auto">
              <a:xfrm flipH="1" flipV="1">
                <a:off x="4258658" y="2943774"/>
                <a:ext cx="3121893" cy="2896014"/>
              </a:xfrm>
              <a:prstGeom prst="line">
                <a:avLst/>
              </a:prstGeom>
              <a:noFill/>
              <a:ln w="25400">
                <a:solidFill>
                  <a:schemeClr val="accent1">
                    <a:lumMod val="75000"/>
                  </a:schemeClr>
                </a:solidFill>
                <a:miter lim="800000"/>
                <a:headEnd/>
                <a:tailEnd/>
              </a:ln>
            </p:spPr>
            <p:style>
              <a:lnRef idx="1">
                <a:schemeClr val="accent1"/>
              </a:lnRef>
              <a:fillRef idx="0">
                <a:schemeClr val="accent1"/>
              </a:fillRef>
              <a:effectRef idx="0">
                <a:schemeClr val="accent1"/>
              </a:effectRef>
              <a:fontRef idx="minor">
                <a:schemeClr val="tx1"/>
              </a:fontRef>
            </p:style>
          </p:cxnSp>
          <p:pic>
            <p:nvPicPr>
              <p:cNvPr id="53" name="Picture 89" descr="Lidar"/>
              <p:cNvPicPr>
                <a:picLocks noChangeAspect="1" noChangeArrowheads="1"/>
              </p:cNvPicPr>
              <p:nvPr/>
            </p:nvPicPr>
            <p:blipFill>
              <a:blip r:embed="rId5" cstate="print"/>
              <a:srcRect/>
              <a:stretch>
                <a:fillRect/>
              </a:stretch>
            </p:blipFill>
            <p:spPr bwMode="auto">
              <a:xfrm>
                <a:off x="3427441" y="1682396"/>
                <a:ext cx="1662432" cy="1261378"/>
              </a:xfrm>
              <a:prstGeom prst="rect">
                <a:avLst/>
              </a:prstGeom>
              <a:solidFill>
                <a:schemeClr val="bg1">
                  <a:alpha val="45097"/>
                </a:schemeClr>
              </a:solidFill>
              <a:ln w="31750" algn="ctr">
                <a:solidFill>
                  <a:srgbClr val="0070C0"/>
                </a:solidFill>
                <a:miter lim="800000"/>
                <a:headEnd/>
                <a:tailEnd/>
              </a:ln>
            </p:spPr>
          </p:pic>
        </p:grpSp>
        <p:pic>
          <p:nvPicPr>
            <p:cNvPr id="42" name="Immagine 41" descr="copertina_fase4.png"/>
            <p:cNvPicPr/>
            <p:nvPr/>
          </p:nvPicPr>
          <p:blipFill>
            <a:blip r:embed="rId6" cstate="print"/>
            <a:stretch>
              <a:fillRect/>
            </a:stretch>
          </p:blipFill>
          <p:spPr>
            <a:xfrm>
              <a:off x="5414906" y="2425591"/>
              <a:ext cx="3149183" cy="1122114"/>
            </a:xfrm>
            <a:prstGeom prst="rect">
              <a:avLst/>
            </a:prstGeom>
            <a:ln w="28575">
              <a:solidFill>
                <a:schemeClr val="accent6">
                  <a:lumMod val="75000"/>
                </a:schemeClr>
              </a:solidFill>
            </a:ln>
          </p:spPr>
        </p:pic>
      </p:grpSp>
      <p:cxnSp>
        <p:nvCxnSpPr>
          <p:cNvPr id="42003" name="Connettore 1 42002"/>
          <p:cNvCxnSpPr>
            <a:stCxn id="47" idx="0"/>
            <a:endCxn id="43" idx="2"/>
          </p:cNvCxnSpPr>
          <p:nvPr/>
        </p:nvCxnSpPr>
        <p:spPr>
          <a:xfrm>
            <a:off x="2026557" y="2092751"/>
            <a:ext cx="1818024" cy="184089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Connettore 1 83"/>
          <p:cNvCxnSpPr>
            <a:stCxn id="47" idx="0"/>
            <a:endCxn id="43" idx="5"/>
          </p:cNvCxnSpPr>
          <p:nvPr/>
        </p:nvCxnSpPr>
        <p:spPr>
          <a:xfrm>
            <a:off x="2026557" y="2092751"/>
            <a:ext cx="692604" cy="221957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Connettore 1 86"/>
          <p:cNvCxnSpPr>
            <a:stCxn id="47" idx="0"/>
            <a:endCxn id="43" idx="4"/>
          </p:cNvCxnSpPr>
          <p:nvPr/>
        </p:nvCxnSpPr>
        <p:spPr>
          <a:xfrm>
            <a:off x="2026557" y="2092751"/>
            <a:ext cx="4275994" cy="441353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Connettore 1 89"/>
          <p:cNvCxnSpPr>
            <a:stCxn id="47" idx="0"/>
            <a:endCxn id="43" idx="3"/>
          </p:cNvCxnSpPr>
          <p:nvPr/>
        </p:nvCxnSpPr>
        <p:spPr>
          <a:xfrm>
            <a:off x="2026557" y="2092751"/>
            <a:ext cx="5352774" cy="383960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54" name="Rettangolo 53"/>
          <p:cNvSpPr/>
          <p:nvPr/>
        </p:nvSpPr>
        <p:spPr>
          <a:xfrm>
            <a:off x="274627" y="4953000"/>
            <a:ext cx="8594746" cy="923330"/>
          </a:xfrm>
          <a:prstGeom prst="rect">
            <a:avLst/>
          </a:prstGeom>
          <a:solidFill>
            <a:schemeClr val="bg1"/>
          </a:solidFill>
        </p:spPr>
        <p:txBody>
          <a:bodyPr wrap="square">
            <a:spAutoFit/>
          </a:bodyPr>
          <a:lstStyle/>
          <a:p>
            <a:pPr algn="ctr"/>
            <a:r>
              <a:rPr lang="en-US" dirty="0">
                <a:solidFill>
                  <a:schemeClr val="tx2">
                    <a:lumMod val="50000"/>
                  </a:schemeClr>
                </a:solidFill>
                <a:latin typeface="Calibri" panose="020F0502020204030204" pitchFamily="34" charset="0"/>
              </a:rPr>
              <a:t>The strategy of combining high and very high resolution spectral measurements in a multisensory and multi resolution </a:t>
            </a:r>
            <a:r>
              <a:rPr lang="en-US" dirty="0" smtClean="0">
                <a:solidFill>
                  <a:schemeClr val="tx2">
                    <a:lumMod val="50000"/>
                  </a:schemeClr>
                </a:solidFill>
                <a:latin typeface="Calibri" panose="020F0502020204030204" pitchFamily="34" charset="0"/>
              </a:rPr>
              <a:t>analysis. This </a:t>
            </a:r>
            <a:r>
              <a:rPr lang="en-US" dirty="0">
                <a:solidFill>
                  <a:schemeClr val="tx2">
                    <a:lumMod val="50000"/>
                  </a:schemeClr>
                </a:solidFill>
                <a:latin typeface="Calibri" panose="020F0502020204030204" pitchFamily="34" charset="0"/>
              </a:rPr>
              <a:t>includes different </a:t>
            </a:r>
            <a:r>
              <a:rPr lang="en-US" dirty="0" smtClean="0">
                <a:solidFill>
                  <a:schemeClr val="tx2">
                    <a:lumMod val="50000"/>
                  </a:schemeClr>
                </a:solidFill>
                <a:latin typeface="Calibri" panose="020F0502020204030204" pitchFamily="34" charset="0"/>
              </a:rPr>
              <a:t>ways </a:t>
            </a:r>
            <a:r>
              <a:rPr lang="en-US" dirty="0">
                <a:solidFill>
                  <a:schemeClr val="tx2">
                    <a:lumMod val="50000"/>
                  </a:schemeClr>
                </a:solidFill>
                <a:latin typeface="Calibri" panose="020F0502020204030204" pitchFamily="34" charset="0"/>
              </a:rPr>
              <a:t>of data fusion to assimilate spectral and spatial variability in complex coastal </a:t>
            </a:r>
            <a:r>
              <a:rPr lang="en-US" dirty="0" smtClean="0">
                <a:solidFill>
                  <a:schemeClr val="tx2">
                    <a:lumMod val="50000"/>
                  </a:schemeClr>
                </a:solidFill>
                <a:latin typeface="Calibri" panose="020F0502020204030204" pitchFamily="34" charset="0"/>
              </a:rPr>
              <a:t>mapping and modeling.</a:t>
            </a:r>
            <a:endParaRPr lang="it-IT" dirty="0">
              <a:solidFill>
                <a:schemeClr val="tx2">
                  <a:lumMod val="50000"/>
                </a:schemeClr>
              </a:solidFill>
              <a:latin typeface="Calibri" panose="020F0502020204030204" pitchFamily="34" charset="0"/>
            </a:endParaRPr>
          </a:p>
        </p:txBody>
      </p:sp>
      <p:sp>
        <p:nvSpPr>
          <p:cNvPr id="25" name="Title 1"/>
          <p:cNvSpPr txBox="1">
            <a:spLocks/>
          </p:cNvSpPr>
          <p:nvPr/>
        </p:nvSpPr>
        <p:spPr>
          <a:xfrm>
            <a:off x="2362200" y="304800"/>
            <a:ext cx="6553200" cy="533400"/>
          </a:xfrm>
          <a:prstGeom prst="rect">
            <a:avLst/>
          </a:prstGeom>
        </p:spPr>
        <p:txBody>
          <a:bodyPr lIns="91424" tIns="45712" rIns="91424" bIns="45712"/>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GB" b="1" dirty="0" smtClean="0"/>
              <a:t>In situ Coordination</a:t>
            </a:r>
            <a:endParaRPr lang="en-GB" b="1" dirty="0"/>
          </a:p>
        </p:txBody>
      </p:sp>
    </p:spTree>
    <p:extLst>
      <p:ext uri="{BB962C8B-B14F-4D97-AF65-F5344CB8AC3E}">
        <p14:creationId xmlns:p14="http://schemas.microsoft.com/office/powerpoint/2010/main" val="268500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bwMode="auto">
          <a:xfrm>
            <a:off x="457199" y="1296000"/>
            <a:ext cx="8154000" cy="4924425"/>
          </a:xfrm>
          <a:prstGeom prst="rect">
            <a:avLst/>
          </a:prstGeom>
          <a:noFill/>
          <a:ln w="9525" algn="ctr">
            <a:noFill/>
            <a:miter lim="800000"/>
            <a:headEnd/>
            <a:tailEnd/>
          </a:ln>
          <a:effectLst/>
        </p:spPr>
        <p:txBody>
          <a:bodyPr wrap="square" lIns="0" tIns="0" rIns="0" bIns="0" rtlCol="0">
            <a:spAutoFit/>
          </a:bodyPr>
          <a:lstStyle/>
          <a:p>
            <a:pPr marL="342900" indent="-342900" algn="just">
              <a:buBlip>
                <a:blip r:embed="rId2"/>
              </a:buBlip>
            </a:pPr>
            <a:r>
              <a:rPr lang="en-US" sz="2000" dirty="0">
                <a:cs typeface="Arial" pitchFamily="34" charset="0"/>
              </a:rPr>
              <a:t>Can I use </a:t>
            </a:r>
            <a:r>
              <a:rPr lang="en-US" sz="2000" dirty="0" err="1">
                <a:cs typeface="Arial" pitchFamily="34" charset="0"/>
              </a:rPr>
              <a:t>MyOcean</a:t>
            </a:r>
            <a:r>
              <a:rPr lang="en-US" sz="2000" dirty="0">
                <a:cs typeface="Arial" pitchFamily="34" charset="0"/>
              </a:rPr>
              <a:t> services to have a quick overview of the physical parameters (</a:t>
            </a:r>
            <a:r>
              <a:rPr lang="en-US" sz="2000" dirty="0" smtClean="0">
                <a:cs typeface="Arial" pitchFamily="34" charset="0"/>
              </a:rPr>
              <a:t>i.e. </a:t>
            </a:r>
            <a:r>
              <a:rPr lang="en-US" sz="2000" dirty="0">
                <a:cs typeface="Arial" pitchFamily="34" charset="0"/>
              </a:rPr>
              <a:t>wind direction and intensity) on a specific date? Or to study the seasonal trend in view of </a:t>
            </a:r>
            <a:r>
              <a:rPr lang="en-US" sz="2000" dirty="0" smtClean="0">
                <a:cs typeface="Arial" pitchFamily="34" charset="0"/>
              </a:rPr>
              <a:t>exploitation through </a:t>
            </a:r>
            <a:r>
              <a:rPr lang="en-US" sz="2000" dirty="0">
                <a:cs typeface="Arial" pitchFamily="34" charset="0"/>
              </a:rPr>
              <a:t>multi use </a:t>
            </a:r>
            <a:r>
              <a:rPr lang="en-US" sz="2000" dirty="0" smtClean="0">
                <a:cs typeface="Arial" pitchFamily="34" charset="0"/>
              </a:rPr>
              <a:t>platforms? </a:t>
            </a:r>
            <a:endParaRPr lang="en-US" sz="2000" dirty="0">
              <a:cs typeface="Arial" pitchFamily="34" charset="0"/>
            </a:endParaRPr>
          </a:p>
          <a:p>
            <a:pPr marL="342900" indent="-342900" algn="just">
              <a:buBlip>
                <a:blip r:embed="rId2"/>
              </a:buBlip>
            </a:pPr>
            <a:endParaRPr lang="en-US" sz="2000" dirty="0">
              <a:cs typeface="Arial" pitchFamily="34" charset="0"/>
            </a:endParaRPr>
          </a:p>
          <a:p>
            <a:pPr marL="342900" lvl="0" indent="-342900" algn="just">
              <a:buBlip>
                <a:blip r:embed="rId2"/>
              </a:buBlip>
            </a:pPr>
            <a:r>
              <a:rPr lang="en-US" sz="2000" dirty="0">
                <a:cs typeface="Arial" pitchFamily="34" charset="0"/>
              </a:rPr>
              <a:t>Can I have coastal habitat classification starting from </a:t>
            </a:r>
            <a:r>
              <a:rPr lang="en-US" sz="2000" dirty="0" err="1">
                <a:cs typeface="Arial" pitchFamily="34" charset="0"/>
              </a:rPr>
              <a:t>MyOcean</a:t>
            </a:r>
            <a:r>
              <a:rPr lang="en-US" sz="2000" dirty="0">
                <a:cs typeface="Arial" pitchFamily="34" charset="0"/>
              </a:rPr>
              <a:t> </a:t>
            </a:r>
            <a:r>
              <a:rPr lang="en-US" sz="2000" dirty="0" smtClean="0">
                <a:cs typeface="Arial" pitchFamily="34" charset="0"/>
              </a:rPr>
              <a:t>products? </a:t>
            </a:r>
            <a:r>
              <a:rPr lang="en-US" sz="2000" dirty="0">
                <a:cs typeface="Arial" pitchFamily="34" charset="0"/>
              </a:rPr>
              <a:t>What </a:t>
            </a:r>
            <a:r>
              <a:rPr lang="en-US" sz="2000" dirty="0" smtClean="0">
                <a:cs typeface="Arial" pitchFamily="34" charset="0"/>
              </a:rPr>
              <a:t>do I </a:t>
            </a:r>
            <a:r>
              <a:rPr lang="en-US" sz="2000" dirty="0">
                <a:cs typeface="Arial" pitchFamily="34" charset="0"/>
              </a:rPr>
              <a:t>need to add to these </a:t>
            </a:r>
            <a:r>
              <a:rPr lang="en-US" sz="2000" dirty="0" smtClean="0">
                <a:cs typeface="Arial" pitchFamily="34" charset="0"/>
              </a:rPr>
              <a:t>products </a:t>
            </a:r>
            <a:r>
              <a:rPr lang="en-US" sz="2000" dirty="0">
                <a:cs typeface="Arial" pitchFamily="34" charset="0"/>
              </a:rPr>
              <a:t>to obtain updated classification in transitional environment where I have very high level of protection directives from </a:t>
            </a:r>
            <a:r>
              <a:rPr lang="en-US" sz="2000" dirty="0" smtClean="0">
                <a:cs typeface="Arial" pitchFamily="34" charset="0"/>
              </a:rPr>
              <a:t>EU</a:t>
            </a:r>
            <a:r>
              <a:rPr lang="en-US" sz="2000" dirty="0">
                <a:cs typeface="Arial" pitchFamily="34" charset="0"/>
              </a:rPr>
              <a:t>?</a:t>
            </a:r>
            <a:endParaRPr lang="en-US" sz="2000" dirty="0">
              <a:cs typeface="Arial" pitchFamily="34" charset="0"/>
            </a:endParaRPr>
          </a:p>
          <a:p>
            <a:pPr marL="342900" lvl="0" indent="-342900" algn="just">
              <a:buBlip>
                <a:blip r:embed="rId2"/>
              </a:buBlip>
            </a:pPr>
            <a:endParaRPr lang="en-US" sz="2000" dirty="0">
              <a:cs typeface="Arial" pitchFamily="34" charset="0"/>
            </a:endParaRPr>
          </a:p>
          <a:p>
            <a:pPr marL="342900" lvl="0" indent="-342900" algn="just">
              <a:buBlip>
                <a:blip r:embed="rId2"/>
              </a:buBlip>
            </a:pPr>
            <a:r>
              <a:rPr lang="en-US" sz="2000" dirty="0">
                <a:cs typeface="Arial" pitchFamily="34" charset="0"/>
              </a:rPr>
              <a:t>GMES/Copernicus services should be fully and openly accessible within the restrictions imposed by the overall legal and policy framework (e.g. security issues). This is in line with the principles of the European Shared Environmental Information System (SEIS), and Global Earth Observation System of Systems (GEOSS) initiatives to promote the widest possible sharing and use of Earth observation data and information. </a:t>
            </a:r>
            <a:endParaRPr lang="en-US" sz="2000" dirty="0" smtClean="0">
              <a:cs typeface="Arial" pitchFamily="34" charset="0"/>
            </a:endParaRPr>
          </a:p>
        </p:txBody>
      </p:sp>
      <p:sp>
        <p:nvSpPr>
          <p:cNvPr id="7" name="CasellaDiTesto 6"/>
          <p:cNvSpPr txBox="1"/>
          <p:nvPr/>
        </p:nvSpPr>
        <p:spPr bwMode="auto">
          <a:xfrm>
            <a:off x="486697" y="4191000"/>
            <a:ext cx="8153400" cy="553998"/>
          </a:xfrm>
          <a:prstGeom prst="rect">
            <a:avLst/>
          </a:prstGeom>
          <a:noFill/>
          <a:ln w="9525" algn="ctr">
            <a:noFill/>
            <a:miter lim="800000"/>
            <a:headEnd/>
            <a:tailEnd/>
          </a:ln>
          <a:effectLst/>
        </p:spPr>
        <p:txBody>
          <a:bodyPr wrap="square" lIns="0" tIns="0" rIns="0" bIns="0" rtlCol="0">
            <a:spAutoFit/>
          </a:bodyPr>
          <a:lstStyle/>
          <a:p>
            <a:endParaRPr lang="en-US" dirty="0" smtClean="0">
              <a:cs typeface="Arial" pitchFamily="34" charset="0"/>
            </a:endParaRPr>
          </a:p>
          <a:p>
            <a:endParaRPr lang="en-US" dirty="0" smtClean="0">
              <a:cs typeface="Arial" pitchFamily="34" charset="0"/>
            </a:endParaRPr>
          </a:p>
        </p:txBody>
      </p:sp>
      <p:sp>
        <p:nvSpPr>
          <p:cNvPr id="8" name="Title 1"/>
          <p:cNvSpPr>
            <a:spLocks noGrp="1"/>
          </p:cNvSpPr>
          <p:nvPr>
            <p:ph type="title"/>
          </p:nvPr>
        </p:nvSpPr>
        <p:spPr>
          <a:xfrm>
            <a:off x="2362200" y="304800"/>
            <a:ext cx="6553200" cy="533400"/>
          </a:xfrm>
        </p:spPr>
        <p:txBody>
          <a:bodyPr/>
          <a:lstStyle/>
          <a:p>
            <a:r>
              <a:rPr lang="en-GB" sz="2800" dirty="0" smtClean="0"/>
              <a:t>User Requirements from Santander HI</a:t>
            </a:r>
            <a:endParaRPr lang="en-GB"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rogetti\GMES_USERUPTAKE\Settembre\training_nioz\foto\20130930_1254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200" y="1155932"/>
            <a:ext cx="2646600" cy="19849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Progetti\GMES_USERUPTAKE\Settembre\training_nioz\foto\20130930_1323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06" t="7780" r="19941" b="26530"/>
          <a:stretch/>
        </p:blipFill>
        <p:spPr bwMode="auto">
          <a:xfrm>
            <a:off x="6054560" y="978881"/>
            <a:ext cx="2692090" cy="374551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82350" y="4748059"/>
            <a:ext cx="8402400" cy="1569660"/>
          </a:xfrm>
          <a:prstGeom prst="rect">
            <a:avLst/>
          </a:prstGeom>
          <a:noFill/>
        </p:spPr>
        <p:txBody>
          <a:bodyPr wrap="square" rtlCol="0">
            <a:spAutoFit/>
          </a:bodyPr>
          <a:lstStyle/>
          <a:p>
            <a:pPr marL="712788" indent="-712788">
              <a:buBlip>
                <a:blip r:embed="rId5"/>
              </a:buBlip>
            </a:pPr>
            <a:r>
              <a:rPr lang="en-US" sz="3200" dirty="0" smtClean="0"/>
              <a:t>Detailed habitat mapping in intertidal areas</a:t>
            </a:r>
          </a:p>
          <a:p>
            <a:pPr marL="712788" indent="-712788">
              <a:buBlip>
                <a:blip r:embed="rId5"/>
              </a:buBlip>
            </a:pPr>
            <a:r>
              <a:rPr lang="en-US" sz="3200" dirty="0" smtClean="0"/>
              <a:t>Bathymetries for the shallower areas</a:t>
            </a:r>
          </a:p>
          <a:p>
            <a:pPr marL="712788" indent="-712788">
              <a:buBlip>
                <a:blip r:embed="rId5"/>
              </a:buBlip>
            </a:pPr>
            <a:r>
              <a:rPr lang="en-US" sz="3200" dirty="0" smtClean="0"/>
              <a:t>Biophysical monitoring</a:t>
            </a:r>
            <a:endParaRPr lang="en-US" sz="3200" dirty="0"/>
          </a:p>
        </p:txBody>
      </p:sp>
      <p:pic>
        <p:nvPicPr>
          <p:cNvPr id="1028" name="Picture 4" descr="E:\Progetti\GMES_USERUPTAKE\Settembre\training_nioz\foto\20130930_12424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1600200"/>
            <a:ext cx="2098200" cy="27976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362200" y="304800"/>
            <a:ext cx="65532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800" dirty="0" smtClean="0"/>
              <a:t>User Requirements from the </a:t>
            </a:r>
            <a:r>
              <a:rPr lang="en-GB" sz="2800" dirty="0" err="1" smtClean="0"/>
              <a:t>Wadden</a:t>
            </a:r>
            <a:r>
              <a:rPr lang="en-GB" sz="2800" dirty="0" smtClean="0"/>
              <a:t> Sea </a:t>
            </a:r>
            <a:endParaRPr lang="en-GB" sz="2800" dirty="0"/>
          </a:p>
        </p:txBody>
      </p:sp>
    </p:spTree>
    <p:extLst>
      <p:ext uri="{BB962C8B-B14F-4D97-AF65-F5344CB8AC3E}">
        <p14:creationId xmlns:p14="http://schemas.microsoft.com/office/powerpoint/2010/main" val="1411252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3118</TotalTime>
  <Words>4097</Words>
  <Application>Microsoft Office PowerPoint</Application>
  <PresentationFormat>On-screen Show (4:3)</PresentationFormat>
  <Paragraphs>459</Paragraphs>
  <Slides>51</Slides>
  <Notes>33</Notes>
  <HiddenSlides>0</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Office Theme</vt:lpstr>
      <vt:lpstr>Custom Design</vt:lpstr>
      <vt:lpstr>1_Custom Design</vt:lpstr>
      <vt:lpstr> MARINE TEST CASE #2 Added value product for coastal ecosystem assessment  Bucharest, 7th–8th November 2013 Andrea Taramelli, Emiliana Valentini, Federico Filipponi, ISPRA</vt:lpstr>
      <vt:lpstr>Contents</vt:lpstr>
      <vt:lpstr>Introduction</vt:lpstr>
      <vt:lpstr>Policy, best practice and management through  Copernicus services, EO data and insitu measurements</vt:lpstr>
      <vt:lpstr>User Requirements from Lazio Region (Italy) Coastal Management Authority (Facecoast)</vt:lpstr>
      <vt:lpstr>User Requirements the IHO – The International Hydrographic Organisation</vt:lpstr>
      <vt:lpstr>PowerPoint Presentation</vt:lpstr>
      <vt:lpstr>User Requirements from Santander 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Products from MyOcean: SST</vt:lpstr>
      <vt:lpstr>Downstreaming SST from MyOcean</vt:lpstr>
      <vt:lpstr>Sea Surface Temperature</vt:lpstr>
      <vt:lpstr>Downstreaming and Value Added Product Generation</vt:lpstr>
      <vt:lpstr>PowerPoint Presentation</vt:lpstr>
      <vt:lpstr>PowerPoint Presentation</vt:lpstr>
      <vt:lpstr>PowerPoint Presentation</vt:lpstr>
      <vt:lpstr>PowerPoint Presentation</vt:lpstr>
      <vt:lpstr>PowerPoint Presentation</vt:lpstr>
      <vt:lpstr>Value Added Product: Wind Speed and Direction</vt:lpstr>
      <vt:lpstr>Attributes of Value Added Products</vt:lpstr>
      <vt:lpstr>PowerPoint Presentation</vt:lpstr>
      <vt:lpstr>PowerPoint Presentation</vt:lpstr>
      <vt:lpstr>Area 2: Goro spit - High resolution ecological mapping coupled with  Insitu and laboratory measurements</vt:lpstr>
      <vt:lpstr>In Situ Spectral Libraries</vt:lpstr>
      <vt:lpstr>Implementing Processing Chain</vt:lpstr>
      <vt:lpstr>Added Value Products</vt:lpstr>
      <vt:lpstr>Added Value Products</vt:lpstr>
      <vt:lpstr>Added Value Products</vt:lpstr>
      <vt:lpstr>PowerPoint Presentation</vt:lpstr>
      <vt:lpstr>Area 3: Temporal Chages in FOCE BEVANO</vt:lpstr>
      <vt:lpstr>PowerPoint Presentation</vt:lpstr>
      <vt:lpstr>Multi-temporal Dataset</vt:lpstr>
      <vt:lpstr>DInSAR SBAS and PiNSAR Small Baseline Subset</vt:lpstr>
      <vt:lpstr>Subsidence Temporal Evolution</vt:lpstr>
      <vt:lpstr>Vegetation Temporal Evolution</vt:lpstr>
      <vt:lpstr>Change Detection Method</vt:lpstr>
      <vt:lpstr>Normalised Difference Vegetation Index (NDVI)</vt:lpstr>
      <vt:lpstr>Fraction Map from SMA – Spectral Mixture Analysis</vt:lpstr>
      <vt:lpstr>In Situ Data</vt:lpstr>
      <vt:lpstr>In Situ Data</vt:lpstr>
      <vt:lpstr>Change Detection NDVI</vt:lpstr>
      <vt:lpstr>Change Detection SMA</vt:lpstr>
      <vt:lpstr>Time Series: Subsidence and Vegetation Changes</vt:lpstr>
      <vt:lpstr>Ongoing Mainstreaming and User Engagement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Northrop</dc:creator>
  <cp:lastModifiedBy>Amy Northrop</cp:lastModifiedBy>
  <cp:revision>254</cp:revision>
  <dcterms:created xsi:type="dcterms:W3CDTF">2013-09-17T10:17:48Z</dcterms:created>
  <dcterms:modified xsi:type="dcterms:W3CDTF">2013-10-16T14:12:59Z</dcterms:modified>
</cp:coreProperties>
</file>